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.xml" ContentType="application/vnd.openxmlformats-officedocument.presentationml.notesSlide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06" r:id="rId2"/>
    <p:sldId id="439" r:id="rId3"/>
    <p:sldId id="470" r:id="rId4"/>
    <p:sldId id="495" r:id="rId5"/>
    <p:sldId id="493" r:id="rId6"/>
    <p:sldId id="475" r:id="rId7"/>
    <p:sldId id="472" r:id="rId8"/>
    <p:sldId id="473" r:id="rId9"/>
    <p:sldId id="492" r:id="rId10"/>
    <p:sldId id="494" r:id="rId11"/>
    <p:sldId id="476" r:id="rId12"/>
    <p:sldId id="477" r:id="rId13"/>
    <p:sldId id="483" r:id="rId14"/>
    <p:sldId id="478" r:id="rId15"/>
    <p:sldId id="488" r:id="rId16"/>
    <p:sldId id="489" r:id="rId17"/>
    <p:sldId id="479" r:id="rId18"/>
    <p:sldId id="484" r:id="rId19"/>
    <p:sldId id="485" r:id="rId20"/>
    <p:sldId id="486" r:id="rId21"/>
    <p:sldId id="487" r:id="rId22"/>
    <p:sldId id="490" r:id="rId23"/>
    <p:sldId id="496" r:id="rId24"/>
    <p:sldId id="497" r:id="rId25"/>
    <p:sldId id="498" r:id="rId26"/>
    <p:sldId id="500" r:id="rId27"/>
    <p:sldId id="499" r:id="rId28"/>
    <p:sldId id="481" r:id="rId29"/>
    <p:sldId id="482" r:id="rId30"/>
    <p:sldId id="405" r:id="rId31"/>
  </p:sldIdLst>
  <p:sldSz cx="9906000" cy="6858000" type="A4"/>
  <p:notesSz cx="6858000" cy="9144000"/>
  <p:custDataLst>
    <p:tags r:id="rId33"/>
  </p:custData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848"/>
    <a:srgbClr val="FF3300"/>
    <a:srgbClr val="9ABB59"/>
    <a:srgbClr val="789048"/>
    <a:srgbClr val="90AC58"/>
    <a:srgbClr val="849F4F"/>
    <a:srgbClr val="C0D860"/>
    <a:srgbClr val="83A343"/>
    <a:srgbClr val="78B83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4421" autoAdjust="0"/>
  </p:normalViewPr>
  <p:slideViewPr>
    <p:cSldViewPr>
      <p:cViewPr>
        <p:scale>
          <a:sx n="91" d="100"/>
          <a:sy n="91" d="100"/>
        </p:scale>
        <p:origin x="-438" y="2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3B7C23-B7C6-4316-BAB5-52FB58B1AE21}" type="datetimeFigureOut">
              <a:rPr lang="pt-BR"/>
              <a:pPr>
                <a:defRPr/>
              </a:pPr>
              <a:t>27/10/2015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5B53A80-D313-4237-BF31-07BC4521D52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871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53A80-D313-4237-BF31-07BC4521D52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78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53A80-D313-4237-BF31-07BC4521D524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89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3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64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3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 userDrawn="1"/>
        </p:nvSpPr>
        <p:spPr>
          <a:xfrm>
            <a:off x="307975" y="6299421"/>
            <a:ext cx="9304708" cy="117701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307975" y="404168"/>
            <a:ext cx="9304708" cy="117701"/>
          </a:xfrm>
          <a:prstGeom prst="rect">
            <a:avLst/>
          </a:prstGeom>
          <a:solidFill>
            <a:srgbClr val="88B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83" y="1625351"/>
            <a:ext cx="2471542" cy="32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2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3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3"/>
          <p:cNvCxnSpPr/>
          <p:nvPr userDrawn="1"/>
        </p:nvCxnSpPr>
        <p:spPr>
          <a:xfrm>
            <a:off x="309563" y="981075"/>
            <a:ext cx="92868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09239" y="260648"/>
            <a:ext cx="8532193" cy="720080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04113" y="6448425"/>
            <a:ext cx="2311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CONFIDENCIAL | </a:t>
            </a:r>
            <a:fld id="{50945121-B902-45AD-9082-0B387967F59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lipse 7"/>
          <p:cNvSpPr/>
          <p:nvPr userDrawn="1"/>
        </p:nvSpPr>
        <p:spPr>
          <a:xfrm>
            <a:off x="-15875" y="153988"/>
            <a:ext cx="52388" cy="8239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1" name="Imagem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01" y="144903"/>
            <a:ext cx="589282" cy="7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391590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9" name="think-cell Slide" r:id="rId7" imgW="378" imgH="379" progId="TCLayout.ActiveDocument.1">
                  <p:embed/>
                </p:oleObj>
              </mc:Choice>
              <mc:Fallback>
                <p:oleObj name="think-cell Slide" r:id="rId7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6F3FE87-0184-4DD8-84D6-A7A88A501D60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0.emf"/><Relationship Id="rId2" Type="http://schemas.openxmlformats.org/officeDocument/2006/relationships/tags" Target="../tags/tag4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1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2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3.emf"/><Relationship Id="rId2" Type="http://schemas.openxmlformats.org/officeDocument/2006/relationships/tags" Target="../tags/tag5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55.xml"/><Relationship Id="rId7" Type="http://schemas.openxmlformats.org/officeDocument/2006/relationships/image" Target="../media/image14.jpeg"/><Relationship Id="rId2" Type="http://schemas.openxmlformats.org/officeDocument/2006/relationships/tags" Target="../tags/tag5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6.jpeg"/><Relationship Id="rId2" Type="http://schemas.openxmlformats.org/officeDocument/2006/relationships/tags" Target="../tags/tag5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7.png"/><Relationship Id="rId2" Type="http://schemas.openxmlformats.org/officeDocument/2006/relationships/tags" Target="../tags/tag6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18.jpeg"/><Relationship Id="rId2" Type="http://schemas.openxmlformats.org/officeDocument/2006/relationships/tags" Target="../tags/tag6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19.jpeg"/><Relationship Id="rId2" Type="http://schemas.openxmlformats.org/officeDocument/2006/relationships/tags" Target="../tags/tag6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20.jpeg"/><Relationship Id="rId2" Type="http://schemas.openxmlformats.org/officeDocument/2006/relationships/tags" Target="../tags/tag7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21.jpeg"/><Relationship Id="rId2" Type="http://schemas.openxmlformats.org/officeDocument/2006/relationships/tags" Target="../tags/tag7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22.jpeg"/><Relationship Id="rId2" Type="http://schemas.openxmlformats.org/officeDocument/2006/relationships/tags" Target="../tags/tag7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.emf"/><Relationship Id="rId2" Type="http://schemas.openxmlformats.org/officeDocument/2006/relationships/tags" Target="../tags/tag8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0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image" Target="../media/image1.emf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oleObject" Target="../embeddings/oleObject7.bin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1" Type="http://schemas.openxmlformats.org/officeDocument/2006/relationships/vmlDrawing" Target="../drawings/vmlDrawing7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slideLayout" Target="../slideLayouts/slideLayout3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image" Target="../media/image7.emf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8.emf"/><Relationship Id="rId2" Type="http://schemas.openxmlformats.org/officeDocument/2006/relationships/tags" Target="../tags/tag3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9.emf"/><Relationship Id="rId2" Type="http://schemas.openxmlformats.org/officeDocument/2006/relationships/tags" Target="../tags/tag4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0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7975" y="2348880"/>
            <a:ext cx="5570311" cy="118967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 smtClean="0">
                <a:solidFill>
                  <a:srgbClr val="6D6E71"/>
                </a:solidFill>
                <a:latin typeface="Calibri"/>
                <a:ea typeface="+mj-ea"/>
                <a:cs typeface="Calibri"/>
              </a:rPr>
              <a:t>Planos</a:t>
            </a:r>
            <a:r>
              <a:rPr lang="en-US" sz="2400" b="1" noProof="0" dirty="0" smtClean="0">
                <a:solidFill>
                  <a:srgbClr val="6D6E71"/>
                </a:solidFill>
                <a:latin typeface="Calibri"/>
                <a:ea typeface="+mj-ea"/>
                <a:cs typeface="Calibri"/>
              </a:rPr>
              <a:t> de </a:t>
            </a:r>
            <a:r>
              <a:rPr lang="en-US" sz="2400" b="1" noProof="0" dirty="0" err="1" smtClean="0">
                <a:solidFill>
                  <a:srgbClr val="6D6E71"/>
                </a:solidFill>
                <a:latin typeface="Calibri"/>
                <a:ea typeface="+mj-ea"/>
                <a:cs typeface="Calibri"/>
              </a:rPr>
              <a:t>Saúde</a:t>
            </a:r>
            <a:r>
              <a:rPr lang="en-US" sz="2400" b="1" noProof="0" dirty="0" smtClean="0">
                <a:solidFill>
                  <a:srgbClr val="6D6E71"/>
                </a:solidFill>
                <a:latin typeface="Calibri"/>
                <a:ea typeface="+mj-ea"/>
                <a:cs typeface="Calibri"/>
              </a:rPr>
              <a:t> no Brasil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cap="none" normalizeH="0" dirty="0" smtClean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latin typeface="Calibri"/>
                <a:ea typeface="+mj-ea"/>
                <a:cs typeface="Calibri"/>
              </a:rPr>
              <a:t>Desafios</a:t>
            </a:r>
            <a:r>
              <a:rPr lang="en-US" sz="2400" b="1" dirty="0" smtClean="0">
                <a:latin typeface="Calibri"/>
                <a:ea typeface="+mj-ea"/>
                <a:cs typeface="Calibri"/>
              </a:rPr>
              <a:t> e </a:t>
            </a:r>
            <a:r>
              <a:rPr lang="en-US" sz="2400" b="1" dirty="0" err="1" smtClean="0">
                <a:latin typeface="Calibri"/>
                <a:ea typeface="+mj-ea"/>
                <a:cs typeface="Calibri"/>
              </a:rPr>
              <a:t>Alternativas</a:t>
            </a:r>
            <a:endParaRPr lang="en-US" sz="2400" b="1" dirty="0" smtClean="0">
              <a:latin typeface="Calibri"/>
              <a:ea typeface="+mj-ea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cap="none" normalizeH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6D6E71"/>
                </a:solidFill>
                <a:latin typeface="Calibri"/>
                <a:ea typeface="+mj-ea"/>
                <a:cs typeface="Calibri"/>
              </a:rPr>
              <a:t>Cláudia Machado – </a:t>
            </a:r>
            <a:r>
              <a:rPr lang="en-US" sz="2400" b="1" dirty="0" err="1" smtClean="0">
                <a:solidFill>
                  <a:srgbClr val="6D6E71"/>
                </a:solidFill>
                <a:latin typeface="Calibri"/>
                <a:ea typeface="+mj-ea"/>
                <a:cs typeface="Calibri"/>
              </a:rPr>
              <a:t>Sócia</a:t>
            </a:r>
            <a:r>
              <a:rPr lang="en-US" sz="2400" b="1" dirty="0" smtClean="0">
                <a:solidFill>
                  <a:srgbClr val="6D6E71"/>
                </a:solidFill>
                <a:latin typeface="Calibri"/>
                <a:ea typeface="+mj-ea"/>
                <a:cs typeface="Calibri"/>
              </a:rPr>
              <a:t> MBS Seguros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6D6E71"/>
                </a:solidFill>
                <a:latin typeface="Calibri"/>
                <a:ea typeface="+mj-ea"/>
                <a:cs typeface="Calibri"/>
              </a:rPr>
              <a:t>www.mbsseguros.com.br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6D6E71"/>
                </a:solidFill>
                <a:latin typeface="Calibri"/>
                <a:ea typeface="+mj-ea"/>
                <a:cs typeface="Calibri"/>
              </a:rPr>
              <a:t>c</a:t>
            </a:r>
            <a:r>
              <a:rPr kumimoji="0" lang="en-US" i="0" u="none" strike="noStrike" cap="none" normalizeH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laudia.machado@mbsseguros.com.br</a:t>
            </a:r>
            <a:endParaRPr kumimoji="0" lang="en-US" i="0" u="none" strike="noStrike" cap="none" normalizeH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7975" y="3612950"/>
            <a:ext cx="6400800" cy="5804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8BF4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553400" y="587727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Out/2015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9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489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7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34" name="Title 2"/>
          <p:cNvSpPr>
            <a:spLocks noGrp="1"/>
          </p:cNvSpPr>
          <p:nvPr>
            <p:ph type="title"/>
          </p:nvPr>
        </p:nvSpPr>
        <p:spPr>
          <a:xfrm>
            <a:off x="344488" y="44624"/>
            <a:ext cx="8532193" cy="792088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pt-BR" sz="3100" dirty="0" smtClean="0"/>
              <a:t>1. Dados </a:t>
            </a:r>
            <a:r>
              <a:rPr lang="pt-BR" sz="3100" dirty="0"/>
              <a:t>do setor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sz="2200" dirty="0" smtClean="0"/>
              <a:t>Sinistralidade (2T-2013 / 2T - 2015) - ANS</a:t>
            </a:r>
            <a:endParaRPr lang="pt-BR" sz="2200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340768"/>
            <a:ext cx="7992888" cy="495437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77856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5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1. Dados </a:t>
            </a:r>
            <a:r>
              <a:rPr lang="pt-BR" sz="3100" dirty="0"/>
              <a:t>do setor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/>
              <a:t>Acreditação</a:t>
            </a:r>
            <a:r>
              <a:rPr lang="en-US" sz="2200" dirty="0" smtClean="0"/>
              <a:t> das </a:t>
            </a:r>
            <a:r>
              <a:rPr lang="en-US" sz="2200" dirty="0" err="1" smtClean="0"/>
              <a:t>operadoras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63" name="Rectangle 3"/>
          <p:cNvSpPr/>
          <p:nvPr/>
        </p:nvSpPr>
        <p:spPr>
          <a:xfrm>
            <a:off x="704528" y="1328574"/>
            <a:ext cx="8496944" cy="1308338"/>
          </a:xfrm>
          <a:prstGeom prst="rect">
            <a:avLst/>
          </a:prstGeom>
          <a:noFill/>
          <a:ln w="28575">
            <a:solidFill>
              <a:srgbClr val="0063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Processo </a:t>
            </a:r>
            <a:r>
              <a:rPr lang="pt-BR" b="1" dirty="0">
                <a:solidFill>
                  <a:schemeClr val="tx1"/>
                </a:solidFill>
              </a:rPr>
              <a:t>voluntário de avaliação da adequação e eficiência dos serviços disponibilizados pelas Operadoras, realizado por entidades acreditadoras autorizadas pela ANS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4" name="CaixaDeTexto 27"/>
          <p:cNvSpPr txBox="1">
            <a:spLocks noChangeArrowheads="1"/>
          </p:cNvSpPr>
          <p:nvPr/>
        </p:nvSpPr>
        <p:spPr bwMode="auto">
          <a:xfrm>
            <a:off x="1969017" y="3276273"/>
            <a:ext cx="1825928" cy="5847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j-lt"/>
                <a:cs typeface="+mn-cs"/>
              </a:rPr>
              <a:t>CERTIDÃO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j-lt"/>
                <a:cs typeface="+mn-cs"/>
              </a:rPr>
              <a:t>NÍVEL I</a:t>
            </a:r>
            <a:endParaRPr lang="pt-BR" sz="1600" b="1" dirty="0">
              <a:latin typeface="+mj-lt"/>
              <a:cs typeface="+mn-cs"/>
            </a:endParaRPr>
          </a:p>
        </p:txBody>
      </p:sp>
      <p:sp>
        <p:nvSpPr>
          <p:cNvPr id="68" name="Retângulo 43"/>
          <p:cNvSpPr/>
          <p:nvPr/>
        </p:nvSpPr>
        <p:spPr bwMode="auto">
          <a:xfrm>
            <a:off x="3919421" y="3148235"/>
            <a:ext cx="1890148" cy="2729037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Retângulo 47"/>
          <p:cNvSpPr/>
          <p:nvPr/>
        </p:nvSpPr>
        <p:spPr bwMode="auto">
          <a:xfrm>
            <a:off x="1928664" y="3153532"/>
            <a:ext cx="1890148" cy="272374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" name="TextBox 25"/>
          <p:cNvSpPr txBox="1">
            <a:spLocks noChangeArrowheads="1"/>
          </p:cNvSpPr>
          <p:nvPr/>
        </p:nvSpPr>
        <p:spPr bwMode="auto">
          <a:xfrm>
            <a:off x="2014581" y="4005064"/>
            <a:ext cx="1718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1800" dirty="0" smtClean="0"/>
              <a:t>nota final:</a:t>
            </a:r>
          </a:p>
          <a:p>
            <a:pPr algn="ctr"/>
            <a:r>
              <a:rPr lang="pt-BR" sz="1800" dirty="0" smtClean="0"/>
              <a:t>entre </a:t>
            </a:r>
            <a:r>
              <a:rPr lang="pt-BR" sz="1800" dirty="0"/>
              <a:t>90 e 100 </a:t>
            </a:r>
            <a:r>
              <a:rPr lang="pt-BR" sz="1800" dirty="0" smtClean="0"/>
              <a:t>pontos</a:t>
            </a:r>
          </a:p>
          <a:p>
            <a:pPr algn="ctr"/>
            <a:endParaRPr lang="pt-BR" sz="1800" dirty="0"/>
          </a:p>
          <a:p>
            <a:pPr algn="ctr"/>
            <a:r>
              <a:rPr lang="pt-BR" sz="1800" dirty="0" smtClean="0"/>
              <a:t>Validade:</a:t>
            </a:r>
          </a:p>
          <a:p>
            <a:pPr algn="ctr"/>
            <a:r>
              <a:rPr lang="pt-BR" sz="1800" dirty="0" smtClean="0"/>
              <a:t> </a:t>
            </a:r>
            <a:r>
              <a:rPr lang="pt-BR" sz="1800" dirty="0"/>
              <a:t>de 3 a 4 anos</a:t>
            </a:r>
          </a:p>
        </p:txBody>
      </p:sp>
      <p:cxnSp>
        <p:nvCxnSpPr>
          <p:cNvPr id="82" name="Straight Connector 39"/>
          <p:cNvCxnSpPr/>
          <p:nvPr/>
        </p:nvCxnSpPr>
        <p:spPr>
          <a:xfrm>
            <a:off x="2080579" y="3933056"/>
            <a:ext cx="1657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40"/>
          <p:cNvCxnSpPr/>
          <p:nvPr/>
        </p:nvCxnSpPr>
        <p:spPr>
          <a:xfrm>
            <a:off x="4035622" y="3933056"/>
            <a:ext cx="1657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43"/>
          <p:cNvSpPr/>
          <p:nvPr/>
        </p:nvSpPr>
        <p:spPr bwMode="auto">
          <a:xfrm>
            <a:off x="5907353" y="3148235"/>
            <a:ext cx="1890148" cy="2729037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7" name="Straight Connector 37"/>
          <p:cNvCxnSpPr/>
          <p:nvPr/>
        </p:nvCxnSpPr>
        <p:spPr>
          <a:xfrm>
            <a:off x="6031324" y="3933056"/>
            <a:ext cx="1657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27"/>
          <p:cNvSpPr txBox="1">
            <a:spLocks noChangeArrowheads="1"/>
          </p:cNvSpPr>
          <p:nvPr/>
        </p:nvSpPr>
        <p:spPr bwMode="auto">
          <a:xfrm>
            <a:off x="3958797" y="3289171"/>
            <a:ext cx="1825928" cy="5847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j-lt"/>
                <a:cs typeface="+mn-cs"/>
              </a:rPr>
              <a:t>CERTIDÃO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j-lt"/>
                <a:cs typeface="+mn-cs"/>
              </a:rPr>
              <a:t>NÍVEL II</a:t>
            </a:r>
          </a:p>
        </p:txBody>
      </p:sp>
      <p:sp>
        <p:nvSpPr>
          <p:cNvPr id="91" name="CaixaDeTexto 27"/>
          <p:cNvSpPr txBox="1">
            <a:spLocks noChangeArrowheads="1"/>
          </p:cNvSpPr>
          <p:nvPr/>
        </p:nvSpPr>
        <p:spPr bwMode="auto">
          <a:xfrm>
            <a:off x="5903013" y="3284984"/>
            <a:ext cx="1825928" cy="5847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j-lt"/>
                <a:cs typeface="+mn-cs"/>
              </a:rPr>
              <a:t>CERTIDÃO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j-lt"/>
                <a:cs typeface="+mn-cs"/>
              </a:rPr>
              <a:t>NÍVEL III</a:t>
            </a:r>
          </a:p>
        </p:txBody>
      </p:sp>
      <p:sp>
        <p:nvSpPr>
          <p:cNvPr id="92" name="TextBox 25"/>
          <p:cNvSpPr txBox="1">
            <a:spLocks noChangeArrowheads="1"/>
          </p:cNvSpPr>
          <p:nvPr/>
        </p:nvSpPr>
        <p:spPr bwMode="auto">
          <a:xfrm>
            <a:off x="4040681" y="4005064"/>
            <a:ext cx="1718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1800" dirty="0" smtClean="0"/>
              <a:t>nota final:</a:t>
            </a:r>
          </a:p>
          <a:p>
            <a:pPr algn="ctr"/>
            <a:r>
              <a:rPr lang="pt-BR" sz="1800" dirty="0" smtClean="0"/>
              <a:t>entre 80 </a:t>
            </a:r>
            <a:r>
              <a:rPr lang="pt-BR" sz="1800" dirty="0"/>
              <a:t>e </a:t>
            </a:r>
            <a:r>
              <a:rPr lang="pt-BR" sz="1800" dirty="0" smtClean="0"/>
              <a:t>89 pontos</a:t>
            </a:r>
          </a:p>
          <a:p>
            <a:pPr algn="ctr"/>
            <a:endParaRPr lang="pt-BR" sz="1800" dirty="0"/>
          </a:p>
          <a:p>
            <a:pPr algn="ctr"/>
            <a:r>
              <a:rPr lang="pt-BR" sz="1800" dirty="0" smtClean="0"/>
              <a:t>Validade:</a:t>
            </a:r>
          </a:p>
          <a:p>
            <a:pPr algn="ctr"/>
            <a:r>
              <a:rPr lang="pt-BR" sz="1800" dirty="0" smtClean="0"/>
              <a:t> </a:t>
            </a:r>
            <a:r>
              <a:rPr lang="pt-BR" sz="1800" dirty="0"/>
              <a:t>de </a:t>
            </a:r>
            <a:r>
              <a:rPr lang="pt-BR" sz="1800" dirty="0" smtClean="0"/>
              <a:t>2 </a:t>
            </a:r>
            <a:r>
              <a:rPr lang="pt-BR" sz="1800" dirty="0"/>
              <a:t>a </a:t>
            </a:r>
            <a:r>
              <a:rPr lang="pt-BR" sz="1800" dirty="0" smtClean="0"/>
              <a:t>3 </a:t>
            </a:r>
            <a:r>
              <a:rPr lang="pt-BR" sz="1800" dirty="0"/>
              <a:t>anos</a:t>
            </a:r>
          </a:p>
        </p:txBody>
      </p:sp>
      <p:sp>
        <p:nvSpPr>
          <p:cNvPr id="93" name="TextBox 25"/>
          <p:cNvSpPr txBox="1">
            <a:spLocks noChangeArrowheads="1"/>
          </p:cNvSpPr>
          <p:nvPr/>
        </p:nvSpPr>
        <p:spPr bwMode="auto">
          <a:xfrm>
            <a:off x="5975021" y="4005064"/>
            <a:ext cx="1718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1800" dirty="0" smtClean="0"/>
              <a:t>nota final:</a:t>
            </a:r>
          </a:p>
          <a:p>
            <a:pPr algn="ctr"/>
            <a:r>
              <a:rPr lang="pt-BR" sz="1800" dirty="0" smtClean="0"/>
              <a:t>entre 70 </a:t>
            </a:r>
            <a:r>
              <a:rPr lang="pt-BR" sz="1800" dirty="0"/>
              <a:t>e </a:t>
            </a:r>
            <a:r>
              <a:rPr lang="pt-BR" sz="1800" dirty="0" smtClean="0"/>
              <a:t>79 pontos</a:t>
            </a:r>
          </a:p>
          <a:p>
            <a:pPr algn="ctr"/>
            <a:endParaRPr lang="pt-BR" sz="1800" dirty="0"/>
          </a:p>
          <a:p>
            <a:pPr algn="ctr"/>
            <a:r>
              <a:rPr lang="pt-BR" sz="1800" dirty="0" smtClean="0"/>
              <a:t>Validade:</a:t>
            </a:r>
          </a:p>
          <a:p>
            <a:pPr algn="ctr"/>
            <a:r>
              <a:rPr lang="pt-BR" sz="1800" dirty="0" smtClean="0"/>
              <a:t> </a:t>
            </a:r>
            <a:r>
              <a:rPr lang="pt-BR" sz="1800" dirty="0"/>
              <a:t>de </a:t>
            </a:r>
            <a:r>
              <a:rPr lang="pt-BR" sz="1800" dirty="0" smtClean="0"/>
              <a:t>2 </a:t>
            </a:r>
            <a:r>
              <a:rPr lang="pt-BR" sz="1800" dirty="0"/>
              <a:t>a </a:t>
            </a:r>
            <a:r>
              <a:rPr lang="pt-BR" sz="1800" dirty="0" smtClean="0"/>
              <a:t>3 </a:t>
            </a:r>
            <a:r>
              <a:rPr lang="pt-BR" sz="1800" dirty="0"/>
              <a:t>anos</a:t>
            </a:r>
          </a:p>
        </p:txBody>
      </p:sp>
    </p:spTree>
    <p:extLst>
      <p:ext uri="{BB962C8B-B14F-4D97-AF65-F5344CB8AC3E}">
        <p14:creationId xmlns:p14="http://schemas.microsoft.com/office/powerpoint/2010/main" val="17435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2551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2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1. Dados </a:t>
            </a:r>
            <a:r>
              <a:rPr lang="pt-BR" sz="3100" dirty="0"/>
              <a:t>do setor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/>
              <a:t>Operadoras</a:t>
            </a:r>
            <a:r>
              <a:rPr lang="en-US" sz="2200" dirty="0" smtClean="0"/>
              <a:t> </a:t>
            </a:r>
            <a:r>
              <a:rPr lang="en-US" sz="2200" dirty="0" err="1" smtClean="0"/>
              <a:t>acreditadas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4" y="1452508"/>
            <a:ext cx="9253766" cy="442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7350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4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Custos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88504" y="1742622"/>
            <a:ext cx="5112568" cy="2400657"/>
          </a:xfrm>
          <a:prstGeom prst="rect">
            <a:avLst/>
          </a:prstGeom>
          <a:ln w="19050">
            <a:solidFill>
              <a:srgbClr val="006360"/>
            </a:solidFill>
          </a:ln>
        </p:spPr>
        <p:txBody>
          <a:bodyPr wrap="square" anchor="ctr">
            <a:spAutoFit/>
          </a:bodyPr>
          <a:lstStyle/>
          <a:p>
            <a:pPr marL="901700" lvl="2" indent="-3683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pt-BR" sz="2000" dirty="0" smtClean="0">
                <a:latin typeface="+mj-lt"/>
              </a:rPr>
              <a:t>Inflação Médica x Inflação Oficial</a:t>
            </a:r>
          </a:p>
          <a:p>
            <a:pPr marL="901700" lvl="2" indent="-3683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pt-BR" sz="2000" dirty="0" smtClean="0">
                <a:latin typeface="+mj-lt"/>
              </a:rPr>
              <a:t>Novas tecnologias</a:t>
            </a:r>
          </a:p>
          <a:p>
            <a:pPr marL="901700" lvl="2" indent="-3683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pt-BR" sz="2000" dirty="0" smtClean="0">
                <a:latin typeface="+mj-lt"/>
              </a:rPr>
              <a:t>Envelhecimento populacional</a:t>
            </a:r>
          </a:p>
          <a:p>
            <a:pPr marL="901700" lvl="2" indent="-3683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pt-BR" sz="2000" dirty="0" smtClean="0">
                <a:latin typeface="+mj-lt"/>
              </a:rPr>
              <a:t>Demandas judiciais</a:t>
            </a:r>
          </a:p>
          <a:p>
            <a:pPr marL="901700" lvl="2" indent="-3683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pt-BR" sz="2000" dirty="0" smtClean="0">
                <a:latin typeface="+mj-lt"/>
              </a:rPr>
              <a:t>Mecanismos de remuneração</a:t>
            </a:r>
          </a:p>
        </p:txBody>
      </p:sp>
      <p:pic>
        <p:nvPicPr>
          <p:cNvPr id="113681" name="Picture 17" descr="https://assistantsconsultoria.files.wordpress.com/2014/09/medic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1" y="3440576"/>
            <a:ext cx="3384376" cy="259871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70158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7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Custos</a:t>
            </a:r>
            <a:r>
              <a:rPr lang="en-US" sz="3100" dirty="0" smtClean="0"/>
              <a:t> </a:t>
            </a:r>
            <a:r>
              <a:rPr lang="en-US" sz="3100" dirty="0" err="1" smtClean="0"/>
              <a:t>médicos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/>
              <a:t>Inflação</a:t>
            </a:r>
            <a:r>
              <a:rPr lang="en-US" sz="2200" dirty="0" smtClean="0"/>
              <a:t> </a:t>
            </a:r>
            <a:r>
              <a:rPr lang="en-US" sz="2200" dirty="0" err="1" smtClean="0"/>
              <a:t>Médica</a:t>
            </a:r>
            <a:r>
              <a:rPr lang="en-US" sz="2200" dirty="0" smtClean="0"/>
              <a:t> x </a:t>
            </a:r>
            <a:r>
              <a:rPr lang="en-US" sz="2200" dirty="0" err="1" smtClean="0"/>
              <a:t>Inflação</a:t>
            </a:r>
            <a:r>
              <a:rPr lang="en-US" sz="2200" dirty="0" smtClean="0"/>
              <a:t> </a:t>
            </a:r>
            <a:r>
              <a:rPr lang="en-US" sz="2200" dirty="0" err="1" smtClean="0"/>
              <a:t>Oficial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8" name="Rectangle 3"/>
          <p:cNvSpPr/>
          <p:nvPr/>
        </p:nvSpPr>
        <p:spPr>
          <a:xfrm>
            <a:off x="344488" y="1340768"/>
            <a:ext cx="8784976" cy="3744416"/>
          </a:xfrm>
          <a:prstGeom prst="rect">
            <a:avLst/>
          </a:prstGeom>
          <a:noFill/>
          <a:ln w="28575">
            <a:solidFill>
              <a:srgbClr val="0063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pt-BR" sz="2400" b="1" u="sng" dirty="0">
                <a:solidFill>
                  <a:schemeClr val="tx1"/>
                </a:solidFill>
              </a:rPr>
              <a:t>Custo médico hospitalar</a:t>
            </a:r>
            <a:r>
              <a:rPr lang="pt-BR" sz="2400" b="1" dirty="0">
                <a:solidFill>
                  <a:schemeClr val="tx1"/>
                </a:solidFill>
              </a:rPr>
              <a:t>: 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custo </a:t>
            </a:r>
            <a:r>
              <a:rPr lang="pt-BR" sz="2400" dirty="0">
                <a:solidFill>
                  <a:schemeClr val="tx1"/>
                </a:solidFill>
              </a:rPr>
              <a:t>dos serviços médicos cobertos por uma operadora de </a:t>
            </a:r>
            <a:r>
              <a:rPr lang="pt-BR" sz="2400" dirty="0" smtClean="0">
                <a:solidFill>
                  <a:schemeClr val="tx1"/>
                </a:solidFill>
              </a:rPr>
              <a:t>saúde.</a:t>
            </a:r>
          </a:p>
          <a:p>
            <a:pPr algn="ctr">
              <a:lnSpc>
                <a:spcPct val="150000"/>
              </a:lnSpc>
            </a:pPr>
            <a:endParaRPr lang="pt-BR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400" b="1" u="sng" dirty="0">
                <a:solidFill>
                  <a:schemeClr val="tx1"/>
                </a:solidFill>
              </a:rPr>
              <a:t>Inflação oficial</a:t>
            </a:r>
            <a:r>
              <a:rPr lang="pt-BR" sz="2400" b="1" dirty="0">
                <a:solidFill>
                  <a:schemeClr val="tx1"/>
                </a:solidFill>
              </a:rPr>
              <a:t>: 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variação </a:t>
            </a:r>
            <a:r>
              <a:rPr lang="pt-BR" sz="2400" dirty="0">
                <a:solidFill>
                  <a:schemeClr val="tx1"/>
                </a:solidFill>
              </a:rPr>
              <a:t>dos preços de determinada cesta de produtos, onde a saúde pode configurar como apenas um dos itens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90117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7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Custos</a:t>
            </a:r>
            <a:r>
              <a:rPr lang="en-US" sz="3100" dirty="0" smtClean="0"/>
              <a:t> </a:t>
            </a:r>
            <a:r>
              <a:rPr lang="en-US" sz="3100" dirty="0" err="1" smtClean="0"/>
              <a:t>médicos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/>
              <a:t>Inflação</a:t>
            </a:r>
            <a:r>
              <a:rPr lang="en-US" sz="2200" dirty="0" smtClean="0"/>
              <a:t> </a:t>
            </a:r>
            <a:r>
              <a:rPr lang="en-US" sz="2200" dirty="0" err="1" smtClean="0"/>
              <a:t>Médica</a:t>
            </a:r>
            <a:r>
              <a:rPr lang="en-US" sz="2200" dirty="0" smtClean="0"/>
              <a:t> x </a:t>
            </a:r>
            <a:r>
              <a:rPr lang="en-US" sz="2200" dirty="0" err="1" smtClean="0"/>
              <a:t>Inflação</a:t>
            </a:r>
            <a:r>
              <a:rPr lang="en-US" sz="2200" dirty="0" smtClean="0"/>
              <a:t> </a:t>
            </a:r>
            <a:r>
              <a:rPr lang="en-US" sz="2200" dirty="0" err="1" smtClean="0"/>
              <a:t>Oficial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65168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 e ANS</a:t>
            </a:r>
            <a:endParaRPr lang="pt-BR" dirty="0"/>
          </a:p>
        </p:txBody>
      </p:sp>
      <p:pic>
        <p:nvPicPr>
          <p:cNvPr id="118804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008509"/>
            <a:ext cx="8568952" cy="526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5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33731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1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Custos</a:t>
            </a:r>
            <a:r>
              <a:rPr lang="en-US" sz="3100" dirty="0" smtClean="0"/>
              <a:t> </a:t>
            </a:r>
            <a:r>
              <a:rPr lang="en-US" sz="3100" dirty="0" err="1" smtClean="0"/>
              <a:t>médicos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/>
              <a:t>Inflação</a:t>
            </a:r>
            <a:r>
              <a:rPr lang="en-US" sz="2200" dirty="0" smtClean="0"/>
              <a:t> </a:t>
            </a:r>
            <a:r>
              <a:rPr lang="en-US" sz="2200" dirty="0" err="1" smtClean="0"/>
              <a:t>Médica</a:t>
            </a:r>
            <a:r>
              <a:rPr lang="en-US" sz="2200" dirty="0" smtClean="0"/>
              <a:t> x </a:t>
            </a:r>
            <a:r>
              <a:rPr lang="en-US" sz="2200" dirty="0" err="1" smtClean="0"/>
              <a:t>Inflação</a:t>
            </a:r>
            <a:r>
              <a:rPr lang="en-US" sz="2200" dirty="0" smtClean="0"/>
              <a:t> </a:t>
            </a:r>
            <a:r>
              <a:rPr lang="en-US" sz="2200" dirty="0" err="1" smtClean="0"/>
              <a:t>Oficial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80992" y="6176337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+mj-lt"/>
              </a:rPr>
              <a:t>Fonte: IBGE e ANS</a:t>
            </a:r>
            <a:endParaRPr lang="pt-BR" sz="1200" dirty="0">
              <a:latin typeface="+mj-lt"/>
            </a:endParaRPr>
          </a:p>
        </p:txBody>
      </p:sp>
      <p:pic>
        <p:nvPicPr>
          <p:cNvPr id="11" name="Picture 17" descr="https://assistantsconsultoria.files.wordpress.com/2014/09/medic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1772816"/>
            <a:ext cx="4032447" cy="3096344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2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340768"/>
            <a:ext cx="3415516" cy="510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222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9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Custos</a:t>
            </a:r>
            <a:r>
              <a:rPr lang="en-US" sz="3100" dirty="0" smtClean="0"/>
              <a:t> </a:t>
            </a:r>
            <a:r>
              <a:rPr lang="en-US" sz="3100" dirty="0" err="1" smtClean="0"/>
              <a:t>médicos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sz="2200" dirty="0"/>
              <a:t>Novas tecnologias</a:t>
            </a:r>
            <a:r>
              <a:rPr lang="pt-BR" sz="2200" dirty="0" smtClean="0"/>
              <a:t>: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6496" y="117003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latin typeface="Calibri" pitchFamily="34" charset="0"/>
                <a:cs typeface="Calibri" pitchFamily="34" charset="0"/>
              </a:rPr>
              <a:t>Razões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Incorporação e não substituição: os médicos solicitam o exame antigo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o novo.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err="1" smtClean="0">
                <a:latin typeface="Calibri" pitchFamily="34" charset="0"/>
                <a:cs typeface="Calibri" pitchFamily="34" charset="0"/>
              </a:rPr>
              <a:t>Indiscriminalização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das indicações: nem toda nova tecnologia é custo-efetivo para todos os pacientes.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Criação da demanda pelas instituições: mesmo na falta de evidências cientificas, prescrevem-se medicamentos e procedimentos de alto custo, com vistas a amortização do custo. Ex.: Cirurgias com uso de Ciência Robótica e Laser.</a:t>
            </a:r>
          </a:p>
        </p:txBody>
      </p:sp>
      <p:sp>
        <p:nvSpPr>
          <p:cNvPr id="10" name="Rectangle 3"/>
          <p:cNvSpPr/>
          <p:nvPr/>
        </p:nvSpPr>
        <p:spPr>
          <a:xfrm>
            <a:off x="1136576" y="3717033"/>
            <a:ext cx="7554688" cy="2592288"/>
          </a:xfrm>
          <a:prstGeom prst="rect">
            <a:avLst/>
          </a:prstGeom>
          <a:noFill/>
          <a:ln w="28575">
            <a:solidFill>
              <a:srgbClr val="0063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13520" y="3789040"/>
            <a:ext cx="7200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latin typeface="Calibri" pitchFamily="34" charset="0"/>
                <a:cs typeface="Calibri" pitchFamily="34" charset="0"/>
              </a:rPr>
              <a:t>Proposta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: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dirty="0">
                <a:latin typeface="Calibri" pitchFamily="34" charset="0"/>
                <a:cs typeface="Calibri" pitchFamily="34" charset="0"/>
              </a:rPr>
              <a:t>A decisão de uso de novas tecnologias deve ser baseada em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análises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econômicas em saúde, de forma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mais sistemática e menos intuitiva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com uso de diretrizes.</a:t>
            </a:r>
          </a:p>
          <a:p>
            <a:pPr algn="ctr"/>
            <a:r>
              <a:rPr lang="pt-BR" dirty="0">
                <a:latin typeface="Calibri" pitchFamily="34" charset="0"/>
                <a:cs typeface="Calibri" pitchFamily="34" charset="0"/>
              </a:rPr>
              <a:t>A análise econômica visa fornecer aos tomadores de decisão informações sobre os prós e contras de uma nova tecnologia em relação a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alternativas disponíveis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analisando sempre mais de uma alternativa possível.</a:t>
            </a:r>
          </a:p>
        </p:txBody>
      </p:sp>
    </p:spTree>
    <p:extLst>
      <p:ext uri="{BB962C8B-B14F-4D97-AF65-F5344CB8AC3E}">
        <p14:creationId xmlns:p14="http://schemas.microsoft.com/office/powerpoint/2010/main" val="1795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7810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4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Custos</a:t>
            </a:r>
            <a:r>
              <a:rPr lang="en-US" sz="3100" dirty="0" smtClean="0"/>
              <a:t> </a:t>
            </a:r>
            <a:r>
              <a:rPr lang="en-US" sz="3100" dirty="0" err="1" smtClean="0"/>
              <a:t>médicos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sz="2200" dirty="0" smtClean="0"/>
              <a:t>Envelhecimento populacional: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6496" y="1052736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É o aumento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da proporção de idosos em relação ao restante da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população</a:t>
            </a:r>
          </a:p>
          <a:p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b="1" u="sng" dirty="0">
                <a:latin typeface="Calibri" pitchFamily="34" charset="0"/>
                <a:cs typeface="Calibri" pitchFamily="34" charset="0"/>
              </a:rPr>
              <a:t>Razões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Redução da taxa de natalidade (dados do Banco Mundial)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	1960 – 4,91 filhos por mulher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	2010 – 2,5 filhos por mulher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Tecnologia a serviço da longevidade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Melhores condições de alimentação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Controle de infecções e epidemias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884548" y="3600400"/>
            <a:ext cx="8208912" cy="3068960"/>
          </a:xfrm>
          <a:prstGeom prst="rect">
            <a:avLst/>
          </a:prstGeom>
          <a:noFill/>
          <a:ln w="28575">
            <a:solidFill>
              <a:srgbClr val="0063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08584" y="3645024"/>
            <a:ext cx="756084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latin typeface="Calibri" pitchFamily="34" charset="0"/>
                <a:cs typeface="Calibri" pitchFamily="34" charset="0"/>
              </a:rPr>
              <a:t>Proposta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: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12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A internação de um idoso gera custos financeiros e sociais muito elevados </a:t>
            </a:r>
          </a:p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Ex.: depressão pela distância de casa e da família e alto índice de infecções.</a:t>
            </a:r>
          </a:p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Os tratamentos aos idosos tem passado por mudanças, no Brasil e no mundo:</a:t>
            </a:r>
          </a:p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Cuidados ao idoso em ambiente domiciliar ou comunitário, como clínicas e asilos. Nos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Eua</a:t>
            </a:r>
            <a:r>
              <a:rPr lang="pt-BR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– “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nursing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homes”.</a:t>
            </a:r>
          </a:p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Instalações domiciliares para internações menos complexas (home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care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Os custos iniciais são elevados, mas no longo prazo os benefícios superam os valores.</a:t>
            </a:r>
          </a:p>
          <a:p>
            <a:pPr algn="ctr"/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54" descr="http://www.brumadoagora.com.br/hd-imagens/arquivos/academia-idoso-brumado-agora-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971473"/>
            <a:ext cx="2232248" cy="14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5730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3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Custos</a:t>
            </a:r>
            <a:r>
              <a:rPr lang="en-US" sz="3100" dirty="0" smtClean="0"/>
              <a:t> </a:t>
            </a:r>
            <a:r>
              <a:rPr lang="en-US" sz="3100" dirty="0" err="1" smtClean="0"/>
              <a:t>médicos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sz="2200" dirty="0" smtClean="0"/>
              <a:t>Envelhecimento populacional: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998788"/>
            <a:ext cx="7416824" cy="45152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16696" y="134076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Participação % de pessoas de 60 anos ou mais na população – de 1950 a 2050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6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Agenda</a:t>
            </a:r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36DE888-12DD-4CB8-94BB-31F9C68F0D8F}" type="slidenum">
              <a:rPr lang="pt-BR" sz="1200" smtClean="0"/>
              <a:pPr/>
              <a:t>2</a:t>
            </a:fld>
            <a:endParaRPr lang="pt-B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72480" y="1916832"/>
            <a:ext cx="626469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pt-BR" sz="2000" b="1" dirty="0" smtClean="0">
                <a:latin typeface="+mn-lt"/>
                <a:cs typeface="+mn-cs"/>
              </a:rPr>
              <a:t>Dados do setor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pt-BR" sz="2000" b="1" dirty="0">
              <a:latin typeface="+mn-lt"/>
              <a:cs typeface="+mn-cs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pt-BR" sz="2000" b="1" dirty="0" smtClean="0">
                <a:latin typeface="+mn-lt"/>
                <a:cs typeface="+mn-cs"/>
              </a:rPr>
              <a:t>Custos médicos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pt-BR" sz="2000" b="1" dirty="0">
              <a:latin typeface="+mn-lt"/>
              <a:cs typeface="+mn-cs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000" b="1" dirty="0">
                <a:latin typeface="+mn-lt"/>
                <a:cs typeface="+mn-cs"/>
              </a:rPr>
              <a:t>Acompanhamento da </a:t>
            </a:r>
            <a:r>
              <a:rPr lang="pt-BR" sz="2000" b="1" dirty="0" smtClean="0">
                <a:latin typeface="+mn-lt"/>
                <a:cs typeface="+mn-cs"/>
              </a:rPr>
              <a:t>sinistralidade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t-BR" sz="2000" b="1" dirty="0">
              <a:latin typeface="+mn-lt"/>
              <a:cs typeface="+mn-cs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pt-BR" sz="2000" b="1" dirty="0" smtClean="0">
                <a:latin typeface="+mn-lt"/>
                <a:cs typeface="+mn-cs"/>
              </a:rPr>
              <a:t>Programas </a:t>
            </a:r>
            <a:r>
              <a:rPr lang="pt-BR" sz="2000" b="1" dirty="0">
                <a:latin typeface="+mn-lt"/>
                <a:cs typeface="+mn-cs"/>
              </a:rPr>
              <a:t>de Prevenção e Qualidade de </a:t>
            </a:r>
            <a:r>
              <a:rPr lang="pt-BR" sz="2000" b="1" dirty="0" smtClean="0">
                <a:latin typeface="+mn-lt"/>
                <a:cs typeface="+mn-cs"/>
              </a:rPr>
              <a:t>Vida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pt-BR" sz="2000" b="1" dirty="0">
              <a:latin typeface="+mn-lt"/>
              <a:cs typeface="+mn-cs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pt-BR" sz="2000" b="1" dirty="0" smtClean="0">
                <a:latin typeface="+mn-lt"/>
                <a:cs typeface="+mn-cs"/>
              </a:rPr>
              <a:t>Sustentabilidade do sistema de saúde brasileiro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pt-BR" sz="2000" b="1" dirty="0" smtClean="0">
              <a:latin typeface="+mn-lt"/>
              <a:cs typeface="+mn-cs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pt-BR" sz="2000" b="1" dirty="0" smtClean="0">
              <a:latin typeface="+mn-lt"/>
              <a:cs typeface="+mn-cs"/>
            </a:endParaRPr>
          </a:p>
        </p:txBody>
      </p:sp>
      <p:pic>
        <p:nvPicPr>
          <p:cNvPr id="6200" name="Picture 56" descr="http://aloma.org/aloma/wp-content/uploads/2013/04/doctor-with-childnurse.jpg"/>
          <p:cNvPicPr>
            <a:picLocks noChangeAspect="1" noChangeArrowheads="1"/>
          </p:cNvPicPr>
          <p:nvPr/>
        </p:nvPicPr>
        <p:blipFill rotWithShape="1">
          <a:blip r:embed="rId6"/>
          <a:srcRect l="42863" r="11955"/>
          <a:stretch/>
        </p:blipFill>
        <p:spPr bwMode="auto">
          <a:xfrm>
            <a:off x="6753225" y="1196975"/>
            <a:ext cx="2808288" cy="49688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88900" sx="101000" sy="101000" algn="ctr" rotWithShape="0">
              <a:schemeClr val="bg1">
                <a:lumMod val="85000"/>
              </a:scheme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429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35614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6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Custos</a:t>
            </a:r>
            <a:r>
              <a:rPr lang="en-US" sz="3100" dirty="0" smtClean="0"/>
              <a:t> </a:t>
            </a:r>
            <a:r>
              <a:rPr lang="en-US" sz="3100" dirty="0" err="1" smtClean="0"/>
              <a:t>médicos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sz="2200" dirty="0" smtClean="0"/>
              <a:t>Demandas judiciais (</a:t>
            </a:r>
            <a:r>
              <a:rPr lang="pt-BR" sz="2200" dirty="0" err="1" smtClean="0"/>
              <a:t>Judicialização</a:t>
            </a:r>
            <a:r>
              <a:rPr lang="pt-BR" sz="2200" dirty="0" smtClean="0"/>
              <a:t>):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6496" y="1170032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latin typeface="Calibri" pitchFamily="34" charset="0"/>
                <a:cs typeface="Calibri" pitchFamily="34" charset="0"/>
              </a:rPr>
              <a:t>Razões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Principais demandas:</a:t>
            </a:r>
          </a:p>
          <a:p>
            <a:pPr lvl="1"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Coberturas não previstas no contrato e no Rol de Coberturas ANS</a:t>
            </a:r>
          </a:p>
          <a:p>
            <a:pPr lvl="1" algn="just"/>
            <a:r>
              <a:rPr lang="pt-BR" dirty="0" smtClean="0">
                <a:latin typeface="Calibri" pitchFamily="34" charset="0"/>
                <a:cs typeface="Calibri" pitchFamily="34" charset="0"/>
              </a:rPr>
              <a:t>Reajustes considerados abusivos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Transferência da responsabilidade do setor publico para setor privado.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Aumento do custo de atendimento das operadoras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Desequilíbrio do setor.</a:t>
            </a:r>
          </a:p>
          <a:p>
            <a:pPr lvl="1" algn="just"/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1136576" y="4293096"/>
            <a:ext cx="7554688" cy="1944215"/>
          </a:xfrm>
          <a:prstGeom prst="rect">
            <a:avLst/>
          </a:prstGeom>
          <a:noFill/>
          <a:ln w="28575">
            <a:solidFill>
              <a:srgbClr val="0063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13520" y="4365103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latin typeface="Calibri" pitchFamily="34" charset="0"/>
                <a:cs typeface="Calibri" pitchFamily="34" charset="0"/>
              </a:rPr>
              <a:t>Proposta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: </a:t>
            </a:r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Maior conhecimento da legislação do setor por parte dos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juizes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e operadores do direito.</a:t>
            </a:r>
          </a:p>
          <a:p>
            <a:pPr algn="ctr"/>
            <a:r>
              <a:rPr lang="pt-BR" dirty="0" smtClean="0">
                <a:latin typeface="Calibri" pitchFamily="34" charset="0"/>
                <a:cs typeface="Calibri" pitchFamily="34" charset="0"/>
              </a:rPr>
              <a:t>Papel do governo: </a:t>
            </a:r>
            <a:r>
              <a:rPr lang="pt-BR" b="1" dirty="0">
                <a:latin typeface="+mj-lt"/>
              </a:rPr>
              <a:t>Art. </a:t>
            </a:r>
            <a:r>
              <a:rPr lang="pt-BR" b="1" dirty="0" smtClean="0">
                <a:latin typeface="+mj-lt"/>
              </a:rPr>
              <a:t>196 da CF. “A </a:t>
            </a:r>
            <a:r>
              <a:rPr lang="pt-BR" b="1" dirty="0">
                <a:latin typeface="+mj-lt"/>
              </a:rPr>
              <a:t>saúde é direito de todos e dever do </a:t>
            </a:r>
            <a:r>
              <a:rPr lang="pt-BR" b="1" dirty="0" smtClean="0">
                <a:latin typeface="+mj-lt"/>
              </a:rPr>
              <a:t>Estado”</a:t>
            </a:r>
          </a:p>
          <a:p>
            <a:pPr algn="ctr"/>
            <a:endParaRPr lang="pt-BR" dirty="0">
              <a:latin typeface="+mj-lt"/>
              <a:cs typeface="Calibri" pitchFamily="34" charset="0"/>
            </a:endParaRPr>
          </a:p>
        </p:txBody>
      </p:sp>
      <p:pic>
        <p:nvPicPr>
          <p:cNvPr id="116793" name="Picture 57" descr="http://www.editorajc.com.br/wordpress/wp-content/uploads/2014/02/martelo-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1171293"/>
            <a:ext cx="3564278" cy="17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5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3223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8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Custos</a:t>
            </a:r>
            <a:r>
              <a:rPr lang="en-US" sz="3100" dirty="0" smtClean="0"/>
              <a:t> </a:t>
            </a:r>
            <a:r>
              <a:rPr lang="en-US" sz="3100" dirty="0" err="1" smtClean="0"/>
              <a:t>médicos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sz="2200" dirty="0" smtClean="0"/>
              <a:t>Mecanismos de remuneração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6496" y="1052736"/>
            <a:ext cx="88569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u="sng" dirty="0">
                <a:latin typeface="Calibri" pitchFamily="34" charset="0"/>
                <a:cs typeface="Calibri" pitchFamily="34" charset="0"/>
              </a:rPr>
              <a:t>Modelo atual: “</a:t>
            </a:r>
            <a:r>
              <a:rPr lang="pt-BR" sz="2000" b="1" u="sng" dirty="0" err="1">
                <a:latin typeface="Calibri" pitchFamily="34" charset="0"/>
                <a:cs typeface="Calibri" pitchFamily="34" charset="0"/>
              </a:rPr>
              <a:t>Fee</a:t>
            </a:r>
            <a:r>
              <a:rPr lang="pt-BR" sz="2000" b="1" u="sng" dirty="0">
                <a:latin typeface="Calibri" pitchFamily="34" charset="0"/>
                <a:cs typeface="Calibri" pitchFamily="34" charset="0"/>
              </a:rPr>
              <a:t> for </a:t>
            </a:r>
            <a:r>
              <a:rPr lang="pt-BR" sz="2000" b="1" u="sng" dirty="0" err="1">
                <a:latin typeface="Calibri" pitchFamily="34" charset="0"/>
                <a:cs typeface="Calibri" pitchFamily="34" charset="0"/>
              </a:rPr>
              <a:t>service</a:t>
            </a:r>
            <a:r>
              <a:rPr lang="pt-BR" sz="2000" b="1" u="sng" dirty="0">
                <a:latin typeface="Calibri" pitchFamily="34" charset="0"/>
                <a:cs typeface="Calibri" pitchFamily="34" charset="0"/>
              </a:rPr>
              <a:t>”</a:t>
            </a:r>
          </a:p>
          <a:p>
            <a:pPr algn="just"/>
            <a:endParaRPr lang="pt-BR" sz="2000" b="1" u="sng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Quanto maior a quantidade de procedimentos, maior a receita envolvida. Não há análise de qualidade.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Valores definidos com base em tabelas médicas: AMB e CBHPM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Variáveis como qualidade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resolutividade, segurança, resultados e satisfação dos clientes não são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considerados.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Evolução: pagamento por “pacotes” – média de custo por procedimento</a:t>
            </a:r>
          </a:p>
          <a:p>
            <a:pPr lvl="1" algn="just"/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632520" y="3717033"/>
            <a:ext cx="8784976" cy="2232247"/>
          </a:xfrm>
          <a:prstGeom prst="rect">
            <a:avLst/>
          </a:prstGeom>
          <a:noFill/>
          <a:ln w="28575">
            <a:solidFill>
              <a:srgbClr val="0063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2520" y="3789040"/>
            <a:ext cx="8640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latin typeface="Calibri" pitchFamily="34" charset="0"/>
                <a:cs typeface="Calibri" pitchFamily="34" charset="0"/>
              </a:rPr>
              <a:t>Proposta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: </a:t>
            </a:r>
            <a:endParaRPr lang="pt-BR" sz="2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pt-BR" sz="2000" dirty="0">
              <a:latin typeface="+mj-lt"/>
              <a:cs typeface="Calibri" pitchFamily="34" charset="0"/>
            </a:endParaRPr>
          </a:p>
          <a:p>
            <a:pPr algn="ctr"/>
            <a:r>
              <a:rPr lang="pt-BR" sz="2000" dirty="0" smtClean="0">
                <a:latin typeface="+mj-lt"/>
              </a:rPr>
              <a:t>Adotar modelos </a:t>
            </a:r>
            <a:r>
              <a:rPr lang="pt-BR" sz="2000" dirty="0">
                <a:latin typeface="+mj-lt"/>
              </a:rPr>
              <a:t>capazes de avaliar o desempenho dos médicos e os resultados da atenção à </a:t>
            </a:r>
            <a:r>
              <a:rPr lang="pt-BR" sz="2000" dirty="0" smtClean="0">
                <a:latin typeface="+mj-lt"/>
              </a:rPr>
              <a:t>saúde.</a:t>
            </a:r>
          </a:p>
          <a:p>
            <a:pPr algn="ctr"/>
            <a:r>
              <a:rPr lang="pt-BR" sz="2000" b="1" dirty="0" smtClean="0">
                <a:latin typeface="+mj-lt"/>
                <a:cs typeface="Calibri" pitchFamily="34" charset="0"/>
              </a:rPr>
              <a:t>Remuneração por performance</a:t>
            </a:r>
            <a:r>
              <a:rPr lang="pt-BR" sz="2000" dirty="0" smtClean="0">
                <a:latin typeface="+mj-lt"/>
                <a:cs typeface="Calibri" pitchFamily="34" charset="0"/>
              </a:rPr>
              <a:t>, com analise de indicadores como: foco no paciente, atenção a saúde, alocação correta de recursos e incentivo a prevenção.</a:t>
            </a:r>
            <a:endParaRPr lang="pt-BR" sz="2000" dirty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62772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0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Custos</a:t>
            </a:r>
            <a:r>
              <a:rPr lang="en-US" sz="3100" dirty="0" smtClean="0"/>
              <a:t> </a:t>
            </a:r>
            <a:r>
              <a:rPr lang="en-US" sz="3100" dirty="0" err="1" smtClean="0"/>
              <a:t>médicos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sz="2200" dirty="0" smtClean="0"/>
              <a:t>Ferramentas de controle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05958" y="1484784"/>
            <a:ext cx="676875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b="1" u="sng" dirty="0">
              <a:latin typeface="Calibri" pitchFamily="34" charset="0"/>
              <a:cs typeface="Calibri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Coparticipação e/ou franquias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Meritocracia para parto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Restrição de acesso – rede própria x rede credenciada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Auditoria de contas médicas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Envolvimento da equipe médica da consultoria e da empresa.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Plano com “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gate-keeper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”.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Segunda opinião médica.</a:t>
            </a:r>
          </a:p>
        </p:txBody>
      </p:sp>
      <p:sp>
        <p:nvSpPr>
          <p:cNvPr id="10" name="Rectangle 3"/>
          <p:cNvSpPr/>
          <p:nvPr/>
        </p:nvSpPr>
        <p:spPr>
          <a:xfrm>
            <a:off x="1352600" y="1340768"/>
            <a:ext cx="7218555" cy="3744416"/>
          </a:xfrm>
          <a:prstGeom prst="rect">
            <a:avLst/>
          </a:prstGeom>
          <a:noFill/>
          <a:ln w="28575">
            <a:solidFill>
              <a:srgbClr val="0063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26120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2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3. Acompanhamento da </a:t>
            </a:r>
            <a:r>
              <a:rPr lang="pt-BR" sz="3100" dirty="0"/>
              <a:t>sinistralidade</a:t>
            </a:r>
            <a:r>
              <a:rPr lang="pt-BR" dirty="0"/>
              <a:t/>
            </a:r>
            <a:br>
              <a:rPr lang="pt-BR" dirty="0"/>
            </a:br>
            <a:r>
              <a:rPr lang="pt-BR" sz="2200" dirty="0"/>
              <a:t>O papel da </a:t>
            </a:r>
            <a:r>
              <a:rPr lang="pt-BR" sz="2200" dirty="0" smtClean="0"/>
              <a:t>consultoria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3687" y="1772816"/>
            <a:ext cx="77617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Calibri" pitchFamily="34" charset="0"/>
                <a:cs typeface="Calibri" pitchFamily="34" charset="0"/>
              </a:rPr>
              <a:t>Manter a empresa informada sobre a performance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financeira do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contrato.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Viabilizar </a:t>
            </a:r>
            <a:r>
              <a:rPr lang="pt-BR" dirty="0">
                <a:latin typeface="Calibri" pitchFamily="34" charset="0"/>
                <a:cs typeface="Calibri" pitchFamily="34" charset="0"/>
              </a:rPr>
              <a:t>o recebimento da base de dados e depurar as informações.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Analisar, qualificar e interligar os dados de saúde: base de dados da operadora de saúde, medicina ocupacional, PBM e outros programas de saúde que possam estar implantados.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Disponibilizar equipe médica e atuarial para análise de dados.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Conhecer e gerir os casos crônicos que gerem desvios representativos.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lvl="1" algn="just"/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863686" y="1700808"/>
            <a:ext cx="8193770" cy="3600400"/>
          </a:xfrm>
          <a:prstGeom prst="rect">
            <a:avLst/>
          </a:prstGeom>
          <a:noFill/>
          <a:ln w="28575">
            <a:solidFill>
              <a:srgbClr val="0063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</p:txBody>
      </p:sp>
      <p:pic>
        <p:nvPicPr>
          <p:cNvPr id="124941" name="Picture 13" descr="http://www.cergral.com.br/uploads/201405230931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00" y="5068059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70503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0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3. Acompanhamento </a:t>
            </a:r>
            <a:r>
              <a:rPr lang="pt-BR" sz="3100" dirty="0"/>
              <a:t>da sinistralidade</a:t>
            </a:r>
            <a:r>
              <a:rPr lang="pt-BR" dirty="0"/>
              <a:t/>
            </a:r>
            <a:br>
              <a:rPr lang="pt-BR" dirty="0"/>
            </a:br>
            <a:r>
              <a:rPr lang="pt-BR" sz="2200" dirty="0"/>
              <a:t>Análise </a:t>
            </a:r>
            <a:r>
              <a:rPr lang="pt-BR" sz="2200" dirty="0" smtClean="0"/>
              <a:t>dos dados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5008" y="1124744"/>
            <a:ext cx="4536504" cy="493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sz="1700" b="1" dirty="0" smtClean="0"/>
              <a:t>ANÁLISES A SEREM UTILIZADAS (EXEMPLOS)</a:t>
            </a:r>
            <a:endParaRPr lang="pt-BR" sz="1700" b="1" dirty="0"/>
          </a:p>
          <a:p>
            <a:pPr eaLnBrk="1" hangingPunct="1">
              <a:spcAft>
                <a:spcPts val="600"/>
              </a:spcAft>
            </a:pPr>
            <a:r>
              <a:rPr lang="pt-BR" sz="1400" u="sng" dirty="0" smtClean="0"/>
              <a:t>Demografia </a:t>
            </a:r>
            <a:r>
              <a:rPr lang="pt-BR" sz="1400" u="sng" dirty="0"/>
              <a:t>Detalhada: </a:t>
            </a:r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pt-BR" sz="1400" dirty="0" smtClean="0"/>
              <a:t>Média </a:t>
            </a:r>
            <a:r>
              <a:rPr lang="pt-BR" sz="1400" dirty="0"/>
              <a:t>de idade </a:t>
            </a:r>
            <a:r>
              <a:rPr lang="pt-BR" sz="1400" dirty="0" smtClean="0"/>
              <a:t>e cruzamentos (titularidade e setor);</a:t>
            </a:r>
            <a:endParaRPr lang="pt-BR" sz="1400" dirty="0"/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pt-BR" sz="1400" dirty="0" smtClean="0"/>
              <a:t>Quantidade </a:t>
            </a:r>
            <a:r>
              <a:rPr lang="pt-BR" sz="1400" dirty="0"/>
              <a:t>de vidas acima de 59 anos; quantidade de vidas acima de 40 </a:t>
            </a:r>
            <a:r>
              <a:rPr lang="pt-BR" sz="1400" dirty="0" smtClean="0"/>
              <a:t>anos; mulheres </a:t>
            </a:r>
            <a:r>
              <a:rPr lang="pt-BR" sz="1400" dirty="0"/>
              <a:t>em período fértil; </a:t>
            </a:r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en-US" sz="1400" dirty="0" err="1"/>
              <a:t>Perfil</a:t>
            </a:r>
            <a:r>
              <a:rPr lang="en-US" sz="1400" dirty="0"/>
              <a:t> da </a:t>
            </a:r>
            <a:r>
              <a:rPr lang="en-US" sz="1400" dirty="0" err="1"/>
              <a:t>população</a:t>
            </a:r>
            <a:r>
              <a:rPr lang="en-US" sz="1400" dirty="0"/>
              <a:t> </a:t>
            </a:r>
            <a:r>
              <a:rPr lang="en-US" sz="1400" dirty="0" err="1"/>
              <a:t>por</a:t>
            </a:r>
            <a:r>
              <a:rPr lang="en-US" sz="1400" dirty="0"/>
              <a:t> </a:t>
            </a:r>
            <a:r>
              <a:rPr lang="en-US" sz="1400" dirty="0" err="1" smtClean="0"/>
              <a:t>setor</a:t>
            </a:r>
            <a:r>
              <a:rPr lang="en-US" sz="1400" dirty="0" smtClean="0"/>
              <a:t>/filial;</a:t>
            </a:r>
            <a:endParaRPr lang="pt-BR" sz="1400" dirty="0"/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pt-BR" sz="1400" dirty="0"/>
              <a:t>Outras variáveis que forem consideradas relevantes para a explicação do cenário da empresa específica.</a:t>
            </a:r>
          </a:p>
          <a:p>
            <a:pPr lvl="0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400" u="sng" dirty="0" err="1"/>
              <a:t>Utilização</a:t>
            </a:r>
            <a:r>
              <a:rPr lang="en-US" sz="1400" u="sng" dirty="0"/>
              <a:t> e </a:t>
            </a:r>
            <a:r>
              <a:rPr lang="en-US" sz="1400" u="sng" dirty="0" err="1"/>
              <a:t>Sinistro</a:t>
            </a:r>
            <a:r>
              <a:rPr lang="en-US" sz="1400" u="sng" dirty="0"/>
              <a:t>:</a:t>
            </a:r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pt-BR" sz="1400" dirty="0"/>
              <a:t>Número per capita de consultas, exames e internações;</a:t>
            </a:r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pt-BR" sz="1400" dirty="0" smtClean="0"/>
              <a:t>Identificação </a:t>
            </a:r>
            <a:r>
              <a:rPr lang="pt-BR" sz="1400" dirty="0"/>
              <a:t>do perfil mais custoso (idade, sexo, titularidade)</a:t>
            </a:r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pt-BR" sz="1400" dirty="0"/>
              <a:t>Distribuição de custo por tipo de evento e comparação ANS;</a:t>
            </a:r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pt-BR" sz="1400" dirty="0"/>
              <a:t>Sinistro por faixa etária e outra variáveis </a:t>
            </a:r>
            <a:r>
              <a:rPr lang="pt-BR" sz="1400" dirty="0" err="1"/>
              <a:t>sociodemográficas</a:t>
            </a:r>
            <a:r>
              <a:rPr lang="pt-BR" sz="1400" dirty="0"/>
              <a:t>;</a:t>
            </a:r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en-US" sz="1400" dirty="0" err="1" smtClean="0"/>
              <a:t>Perfil</a:t>
            </a:r>
            <a:r>
              <a:rPr lang="en-US" sz="1400" dirty="0" smtClean="0"/>
              <a:t> </a:t>
            </a:r>
            <a:r>
              <a:rPr lang="en-US" sz="1400" dirty="0" err="1"/>
              <a:t>patológico</a:t>
            </a:r>
            <a:r>
              <a:rPr lang="en-US" sz="1400" dirty="0"/>
              <a:t> e </a:t>
            </a:r>
            <a:r>
              <a:rPr lang="en-US" sz="1400" dirty="0" err="1"/>
              <a:t>demográfico</a:t>
            </a:r>
            <a:r>
              <a:rPr lang="en-US" sz="1400" dirty="0"/>
              <a:t> de </a:t>
            </a:r>
            <a:r>
              <a:rPr lang="en-US" sz="1400" dirty="0" err="1"/>
              <a:t>casos</a:t>
            </a:r>
            <a:r>
              <a:rPr lang="en-US" sz="1400" dirty="0"/>
              <a:t> </a:t>
            </a:r>
            <a:r>
              <a:rPr lang="en-US" sz="1400" dirty="0" smtClean="0"/>
              <a:t>graves;</a:t>
            </a:r>
            <a:endParaRPr lang="en-US" sz="1400" dirty="0"/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en-US" sz="1400" dirty="0" err="1"/>
              <a:t>Fatores</a:t>
            </a:r>
            <a:r>
              <a:rPr lang="en-US" sz="1400" dirty="0"/>
              <a:t> </a:t>
            </a:r>
            <a:r>
              <a:rPr lang="en-US" sz="1400" dirty="0" err="1"/>
              <a:t>chave</a:t>
            </a:r>
            <a:r>
              <a:rPr lang="en-US" sz="1400" dirty="0"/>
              <a:t> de </a:t>
            </a:r>
            <a:r>
              <a:rPr lang="en-US" sz="1400" dirty="0" err="1"/>
              <a:t>diferenciação</a:t>
            </a:r>
            <a:r>
              <a:rPr lang="en-US" sz="1400" dirty="0"/>
              <a:t> </a:t>
            </a:r>
            <a:r>
              <a:rPr lang="en-US" sz="1400" dirty="0" smtClean="0"/>
              <a:t>entre </a:t>
            </a:r>
            <a:r>
              <a:rPr lang="en-US" sz="1400" dirty="0" err="1" smtClean="0"/>
              <a:t>filiais</a:t>
            </a:r>
            <a:r>
              <a:rPr lang="en-US" sz="1400" dirty="0" smtClean="0"/>
              <a:t>/</a:t>
            </a:r>
            <a:r>
              <a:rPr lang="en-US" sz="1400" dirty="0" err="1" smtClean="0"/>
              <a:t>setores</a:t>
            </a:r>
            <a:r>
              <a:rPr lang="en-US" sz="1400" dirty="0" smtClean="0"/>
              <a:t>;</a:t>
            </a:r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en-US" sz="1400" dirty="0" err="1" smtClean="0"/>
              <a:t>Análises</a:t>
            </a:r>
            <a:r>
              <a:rPr lang="en-US" sz="1400" dirty="0" smtClean="0"/>
              <a:t> de </a:t>
            </a:r>
            <a:r>
              <a:rPr lang="en-US" sz="1400" dirty="0" err="1" smtClean="0"/>
              <a:t>prestadores</a:t>
            </a:r>
            <a:r>
              <a:rPr lang="en-US" sz="1400" dirty="0" smtClean="0"/>
              <a:t> e </a:t>
            </a:r>
            <a:r>
              <a:rPr lang="en-US" sz="1400" dirty="0" err="1" smtClean="0"/>
              <a:t>custos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tipo</a:t>
            </a:r>
            <a:r>
              <a:rPr lang="en-US" sz="1400" dirty="0" smtClean="0"/>
              <a:t> de </a:t>
            </a:r>
            <a:r>
              <a:rPr lang="en-US" sz="1400" dirty="0" err="1" smtClean="0"/>
              <a:t>evento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lvl="1" indent="-285750">
              <a:buFont typeface="Calibri" panose="020F0502020204030204" pitchFamily="34" charset="0"/>
              <a:buChar char="»"/>
              <a:defRPr/>
            </a:pPr>
            <a:r>
              <a:rPr lang="pt-BR" sz="1400" dirty="0" smtClean="0"/>
              <a:t>Projeções </a:t>
            </a:r>
            <a:r>
              <a:rPr lang="pt-BR" sz="1400" dirty="0"/>
              <a:t>de custo por divisão entre casos graves e </a:t>
            </a:r>
            <a:r>
              <a:rPr lang="pt-BR" sz="1400" dirty="0" smtClean="0"/>
              <a:t>leves</a:t>
            </a:r>
            <a:r>
              <a:rPr lang="pt-BR" sz="1400" dirty="0"/>
              <a:t>.</a:t>
            </a:r>
            <a:endParaRPr lang="pt-BR" sz="1400" dirty="0" smtClean="0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74134" y="1124744"/>
            <a:ext cx="3996271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sz="1700" b="1" dirty="0" smtClean="0"/>
              <a:t>PERGUNTAS A SEREM FEITAS</a:t>
            </a:r>
          </a:p>
          <a:p>
            <a:pPr marL="285750" indent="-285750">
              <a:spcAft>
                <a:spcPts val="300"/>
              </a:spcAft>
              <a:buFont typeface="Calibri" panose="020F0502020204030204" pitchFamily="34" charset="0"/>
              <a:buChar char="»"/>
            </a:pPr>
            <a:r>
              <a:rPr lang="pt-BR" sz="1400" dirty="0"/>
              <a:t>Fator </a:t>
            </a:r>
            <a:r>
              <a:rPr lang="pt-BR" sz="1400" dirty="0" smtClean="0"/>
              <a:t>moderador/Coparticipação de </a:t>
            </a:r>
            <a:r>
              <a:rPr lang="pt-BR" sz="1400" dirty="0"/>
              <a:t>consultas, exames e PS: </a:t>
            </a:r>
            <a:r>
              <a:rPr lang="pt-BR" sz="1400" dirty="0" smtClean="0"/>
              <a:t>simular impacto </a:t>
            </a:r>
            <a:r>
              <a:rPr lang="pt-BR" sz="1400" dirty="0"/>
              <a:t>de diferentes </a:t>
            </a:r>
            <a:r>
              <a:rPr lang="pt-BR" sz="1400" dirty="0" smtClean="0"/>
              <a:t>modelos.</a:t>
            </a:r>
            <a:endParaRPr lang="pt-BR" sz="1400" dirty="0"/>
          </a:p>
          <a:p>
            <a:pPr marL="285750" indent="-285750">
              <a:spcAft>
                <a:spcPts val="300"/>
              </a:spcAft>
              <a:buFont typeface="Calibri" panose="020F0502020204030204" pitchFamily="34" charset="0"/>
              <a:buChar char="»"/>
            </a:pPr>
            <a:r>
              <a:rPr lang="pt-BR" sz="1400" dirty="0"/>
              <a:t>Desenho da elegibilidade: dado a utilização e faixas salariais, </a:t>
            </a:r>
            <a:r>
              <a:rPr lang="pt-BR" sz="1400" dirty="0" smtClean="0"/>
              <a:t>avaliar adequação da elegibilidade vigente.</a:t>
            </a:r>
            <a:endParaRPr lang="pt-BR" sz="1400" dirty="0"/>
          </a:p>
          <a:p>
            <a:pPr marL="285750" indent="-285750">
              <a:spcAft>
                <a:spcPts val="300"/>
              </a:spcAft>
              <a:buFont typeface="Calibri" panose="020F0502020204030204" pitchFamily="34" charset="0"/>
              <a:buChar char="»"/>
            </a:pPr>
            <a:r>
              <a:rPr lang="pt-BR" sz="1400" dirty="0"/>
              <a:t>Concentração de procedimentos: </a:t>
            </a:r>
            <a:r>
              <a:rPr lang="pt-BR" sz="1400" dirty="0" smtClean="0"/>
              <a:t>por </a:t>
            </a:r>
            <a:r>
              <a:rPr lang="pt-BR" sz="1400" dirty="0"/>
              <a:t>região e dados </a:t>
            </a:r>
            <a:r>
              <a:rPr lang="pt-BR" sz="1400" dirty="0" smtClean="0"/>
              <a:t>demográficos. </a:t>
            </a:r>
            <a:r>
              <a:rPr lang="pt-BR" sz="1400" dirty="0"/>
              <a:t>Existe algo de incomum que gere incentivos a ações custosas por parte do usuário?</a:t>
            </a:r>
          </a:p>
          <a:p>
            <a:pPr marL="285750" indent="-285750">
              <a:spcAft>
                <a:spcPts val="300"/>
              </a:spcAft>
              <a:buFont typeface="Calibri" panose="020F0502020204030204" pitchFamily="34" charset="0"/>
              <a:buChar char="»"/>
            </a:pPr>
            <a:r>
              <a:rPr lang="pt-BR" sz="1400" dirty="0"/>
              <a:t>Distribuição de massa: faz sentido todos estarem na mesma operadora?</a:t>
            </a:r>
          </a:p>
          <a:p>
            <a:pPr marL="285750" indent="-285750">
              <a:spcAft>
                <a:spcPts val="300"/>
              </a:spcAft>
              <a:buFont typeface="Calibri" panose="020F0502020204030204" pitchFamily="34" charset="0"/>
              <a:buChar char="»"/>
            </a:pPr>
            <a:r>
              <a:rPr lang="pt-BR" sz="1400" dirty="0"/>
              <a:t>Procedimentos de baixo controle: </a:t>
            </a:r>
            <a:r>
              <a:rPr lang="pt-BR" sz="1400" dirty="0" smtClean="0"/>
              <a:t>incidência </a:t>
            </a:r>
            <a:r>
              <a:rPr lang="pt-BR" sz="1400" dirty="0"/>
              <a:t>de eventos de ortopedia, cirurgia bariátrica e outros de baixo </a:t>
            </a:r>
            <a:r>
              <a:rPr lang="pt-BR" sz="1400" dirty="0" smtClean="0"/>
              <a:t>controle.</a:t>
            </a:r>
          </a:p>
          <a:p>
            <a:pPr marL="285750" indent="-285750">
              <a:spcAft>
                <a:spcPts val="300"/>
              </a:spcAft>
              <a:buFont typeface="Calibri" panose="020F0502020204030204" pitchFamily="34" charset="0"/>
              <a:buChar char="»"/>
            </a:pPr>
            <a:r>
              <a:rPr lang="pt-BR" sz="1400" dirty="0" smtClean="0"/>
              <a:t>Exames </a:t>
            </a:r>
            <a:r>
              <a:rPr lang="pt-BR" sz="1400" dirty="0"/>
              <a:t>por consulta: existe algum grupo de provedores com excesso de requisições?</a:t>
            </a:r>
          </a:p>
          <a:p>
            <a:pPr marL="285750" indent="-285750">
              <a:spcAft>
                <a:spcPts val="300"/>
              </a:spcAft>
              <a:buFont typeface="Calibri" panose="020F0502020204030204" pitchFamily="34" charset="0"/>
              <a:buChar char="»"/>
            </a:pPr>
            <a:r>
              <a:rPr lang="pt-BR" sz="1400" dirty="0"/>
              <a:t>Política de concessões: a política para afastados e agregados faz sentido? Qual a projeção e possíveis ganhos com mudanças?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5770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0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4. Promoção a saúde e Qualidade de Vida</a:t>
            </a:r>
            <a:r>
              <a:rPr lang="pt-BR" dirty="0"/>
              <a:t/>
            </a:r>
            <a:br>
              <a:rPr lang="pt-BR" dirty="0"/>
            </a:br>
            <a:r>
              <a:rPr lang="pt-BR" sz="2200" dirty="0" smtClean="0"/>
              <a:t>O que é?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344488" y="1844824"/>
            <a:ext cx="561662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pt-BR" sz="1800" dirty="0" smtClean="0"/>
              <a:t>É o conjunto de ações promovidas pela empresa com o objetivo de dar ferramentas ao funcionário para que ele busque melhorar sua saúde e bem estar (</a:t>
            </a:r>
            <a:r>
              <a:rPr lang="pt-BR" sz="1800" dirty="0" err="1" smtClean="0"/>
              <a:t>wellness</a:t>
            </a:r>
            <a:r>
              <a:rPr lang="pt-BR" sz="1800" dirty="0" smtClean="0"/>
              <a:t>), e consequentemente, aumente sua produtividade e reduza os custos com a utilização do plano de saúde.</a:t>
            </a:r>
          </a:p>
        </p:txBody>
      </p:sp>
      <p:pic>
        <p:nvPicPr>
          <p:cNvPr id="126988" name="Picture 12" descr="http://www.webrun.com.br/imagens/noticias/fotos/14-11/07132431_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4077072"/>
            <a:ext cx="3472222" cy="18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44276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0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116632"/>
            <a:ext cx="8532193" cy="720080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>4. Promoção a saúde e Qualidade de Vida</a:t>
            </a:r>
            <a:r>
              <a:rPr lang="pt-BR" dirty="0"/>
              <a:t/>
            </a:r>
            <a:br>
              <a:rPr lang="pt-BR" dirty="0"/>
            </a:br>
            <a:r>
              <a:rPr lang="pt-BR" sz="2200" dirty="0" smtClean="0"/>
              <a:t>Passo a passo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4488" y="1052736"/>
            <a:ext cx="9001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1600" dirty="0" smtClean="0">
                <a:latin typeface="+mj-lt"/>
              </a:rPr>
              <a:t>Definir o responsável pelo Programa, que pode ser um comitê (integrantes de várias áreas) ou um grupo dentro de uma única área da empresa (geralmente RH ou ambulatório).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 smtClean="0">
                <a:latin typeface="+mj-lt"/>
              </a:rPr>
              <a:t>Identificar, através da análise de dados, a prioridade de abordagem dos temas. Exemplos: obesidade, tabagismo, absenteísmo frequente gerado por determinada patologia.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 smtClean="0">
                <a:latin typeface="+mj-lt"/>
              </a:rPr>
              <a:t>Definir para cada ação: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Publico alvo – ex. tabagistas que manifestem interesse em reduzir ou parar de fumar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Objetivo (visão qualitativa) – diminuir a incidência de tabagistas e das doenças relacionadas ao fumo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Meta (visão quantitativa) – reduzir em 30% a quantidade de fumantes na empresa. </a:t>
            </a:r>
            <a:endParaRPr lang="pt-BR" sz="16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>
                <a:latin typeface="+mj-lt"/>
              </a:rPr>
              <a:t>Estabelecer cronograma de ações, e para cada item: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pt-BR" sz="1600" dirty="0">
                <a:latin typeface="+mj-lt"/>
              </a:rPr>
              <a:t>Criar comunicação especifica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Definir estratégia </a:t>
            </a:r>
            <a:r>
              <a:rPr lang="pt-BR" sz="1600" dirty="0">
                <a:latin typeface="+mj-lt"/>
              </a:rPr>
              <a:t>de abordagem para maior </a:t>
            </a:r>
            <a:r>
              <a:rPr lang="pt-BR" sz="1600" dirty="0" smtClean="0">
                <a:latin typeface="+mj-lt"/>
              </a:rPr>
              <a:t>aderência dos participantes</a:t>
            </a:r>
            <a:endParaRPr lang="pt-BR" sz="16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>
                <a:latin typeface="+mj-lt"/>
              </a:rPr>
              <a:t>Criar indicadores cuja mensuração seja prática e eficaz, e que permitam avaliar diversas vertentes: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Satisfação </a:t>
            </a:r>
            <a:r>
              <a:rPr lang="pt-BR" sz="1600" dirty="0">
                <a:latin typeface="+mj-lt"/>
              </a:rPr>
              <a:t>dos </a:t>
            </a:r>
            <a:r>
              <a:rPr lang="pt-BR" sz="1600" dirty="0" smtClean="0">
                <a:latin typeface="+mj-lt"/>
              </a:rPr>
              <a:t>participantes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Impacto </a:t>
            </a:r>
            <a:r>
              <a:rPr lang="pt-BR" sz="1600" dirty="0">
                <a:latin typeface="+mj-lt"/>
              </a:rPr>
              <a:t>financeiro direto (ex. </a:t>
            </a:r>
            <a:r>
              <a:rPr lang="pt-BR" sz="1600" dirty="0" smtClean="0">
                <a:latin typeface="+mj-lt"/>
              </a:rPr>
              <a:t>absenteísmo)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pt-BR" sz="1600" dirty="0" smtClean="0">
                <a:latin typeface="+mj-lt"/>
              </a:rPr>
              <a:t>Impacto </a:t>
            </a:r>
            <a:r>
              <a:rPr lang="pt-BR" sz="1600" dirty="0">
                <a:latin typeface="+mj-lt"/>
              </a:rPr>
              <a:t>financeiro indireto (ex. redução das cirurgias e procedimentos relacionados a perda de peso, em seus diferentes métodos.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>
                <a:latin typeface="+mj-lt"/>
              </a:rPr>
              <a:t>Ao final, avaliação dos indicadores, das estratégias adotadas e da viabilidade econômica frente aos resultados obtidos</a:t>
            </a:r>
            <a:r>
              <a:rPr lang="pt-BR" sz="1600" dirty="0" smtClean="0">
                <a:latin typeface="+mj-lt"/>
              </a:rPr>
              <a:t>.</a:t>
            </a:r>
            <a:endParaRPr lang="pt-BR" sz="1600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49454" y="6309320"/>
            <a:ext cx="319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/>
                </a:solidFill>
                <a:latin typeface="+mj-lt"/>
              </a:rPr>
              <a:t>Definir o </a:t>
            </a:r>
            <a:r>
              <a:rPr lang="pt-BR" b="1" dirty="0">
                <a:solidFill>
                  <a:schemeClr val="accent1"/>
                </a:solidFill>
                <a:latin typeface="+mj-lt"/>
              </a:rPr>
              <a:t>próximo ciclo de ação.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4700972" y="573325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12" descr="http://www.webrun.com.br/imagens/noticias/fotos/14-11/07132431_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9" y="5985284"/>
            <a:ext cx="1361043" cy="7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31734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8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4. Promoção a saúde e Qualidade de Vida</a:t>
            </a:r>
            <a:r>
              <a:rPr lang="pt-BR" dirty="0"/>
              <a:t/>
            </a:r>
            <a:br>
              <a:rPr lang="pt-BR" dirty="0"/>
            </a:br>
            <a:r>
              <a:rPr lang="pt-BR" sz="2200" dirty="0" smtClean="0"/>
              <a:t>Por que nem sempre dá certo – erros comuns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74133" y="1268760"/>
            <a:ext cx="7343163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pt-BR" sz="1600" dirty="0" smtClean="0"/>
              <a:t>Expectativa de resultados de curto prazo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pt-BR" sz="1600" dirty="0" smtClean="0"/>
              <a:t>Recursos mal dimensionados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pt-BR" sz="1600" dirty="0" smtClean="0"/>
              <a:t>Comunicação ineficiente – deve ser frequente e renovada.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pt-BR" sz="1600" dirty="0" smtClean="0"/>
              <a:t>Falta do uso de tecnologia de integração de dados das diversas fontes disponíveis.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pt-BR" sz="1600" dirty="0"/>
              <a:t>Podem se transformar em apenas mais uma despesa, voltada a atender a comodidade dos </a:t>
            </a:r>
            <a:r>
              <a:rPr lang="pt-BR" sz="1600" dirty="0" smtClean="0"/>
              <a:t>funcionários. </a:t>
            </a:r>
            <a:r>
              <a:rPr lang="pt-BR" sz="1600" dirty="0"/>
              <a:t>Ex. Grupos de corrida, massagem, nutricionista</a:t>
            </a:r>
            <a:r>
              <a:rPr lang="pt-BR" sz="1600" dirty="0" smtClean="0"/>
              <a:t>.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pt-BR" sz="1600" dirty="0" smtClean="0"/>
              <a:t>Programas desalinhados com a cultura e o momento da organização.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pt-BR" sz="1600" dirty="0" smtClean="0"/>
              <a:t>Falta de divulgação dos resultados, como parte da estratégia de comprometimento dos envolvidos.</a:t>
            </a:r>
          </a:p>
        </p:txBody>
      </p:sp>
      <p:pic>
        <p:nvPicPr>
          <p:cNvPr id="13" name="Picture 12" descr="http://www.webrun.com.br/imagens/noticias/fotos/14-11/07132431_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01" y="1315390"/>
            <a:ext cx="2325011" cy="12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46641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3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Sustentabilidade</a:t>
            </a:r>
            <a:r>
              <a:rPr lang="en-US" dirty="0" smtClean="0"/>
              <a:t> do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suplementar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8" name="Rectangle 3"/>
          <p:cNvSpPr/>
          <p:nvPr/>
        </p:nvSpPr>
        <p:spPr>
          <a:xfrm>
            <a:off x="1064841" y="1196752"/>
            <a:ext cx="7848600" cy="4536504"/>
          </a:xfrm>
          <a:prstGeom prst="rect">
            <a:avLst/>
          </a:prstGeom>
          <a:noFill/>
          <a:ln w="28575">
            <a:solidFill>
              <a:srgbClr val="0063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jovens financiam idosos.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Jovens saudáveis não tem interesse em aderir ao sistema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Se nada for feito, a expectativa é de que </a:t>
            </a:r>
            <a:r>
              <a:rPr lang="pt-BR" b="1" dirty="0">
                <a:solidFill>
                  <a:schemeClr val="tx1"/>
                </a:solidFill>
              </a:rPr>
              <a:t>o mercado de Saúde Suplementar torne-se insustentável </a:t>
            </a:r>
            <a:r>
              <a:rPr lang="pt-BR" b="1" dirty="0" smtClean="0">
                <a:solidFill>
                  <a:schemeClr val="tx1"/>
                </a:solidFill>
              </a:rPr>
              <a:t>no médio prazo.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Envelhecimento </a:t>
            </a:r>
            <a:r>
              <a:rPr lang="pt-BR" sz="2000" dirty="0">
                <a:solidFill>
                  <a:schemeClr val="tx1"/>
                </a:solidFill>
              </a:rPr>
              <a:t>populacional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+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Limites na variação das mensalidades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=</a:t>
            </a:r>
          </a:p>
          <a:p>
            <a:pPr algn="ctr"/>
            <a:r>
              <a:rPr lang="pt-BR" sz="2000" dirty="0" err="1">
                <a:solidFill>
                  <a:schemeClr val="tx1"/>
                </a:solidFill>
              </a:rPr>
              <a:t>Desequilibrio</a:t>
            </a:r>
            <a:r>
              <a:rPr lang="pt-BR" sz="2000" dirty="0">
                <a:solidFill>
                  <a:schemeClr val="tx1"/>
                </a:solidFill>
              </a:rPr>
              <a:t> entre receita x despesa.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2864768" y="1308903"/>
            <a:ext cx="3910374" cy="247889"/>
          </a:xfrm>
          <a:prstGeom prst="rect">
            <a:avLst/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SISTEMA: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2894608" y="2100991"/>
            <a:ext cx="3910374" cy="247889"/>
          </a:xfrm>
          <a:prstGeom prst="rect">
            <a:avLst/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PROBLEMA: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2894608" y="2893079"/>
            <a:ext cx="3910374" cy="247889"/>
          </a:xfrm>
          <a:prstGeom prst="rect">
            <a:avLst/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RESULTADO: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3878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4" name="think-cell Slide" r:id="rId6" imgW="378" imgH="379" progId="TCLayout.ActiveDocument.1">
                  <p:embed/>
                </p:oleObj>
              </mc:Choice>
              <mc:Fallback>
                <p:oleObj name="think-cell Slide" r:id="rId6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3100" dirty="0" smtClean="0"/>
              <a:t>5. </a:t>
            </a:r>
            <a:r>
              <a:rPr lang="en-US" sz="3100" dirty="0" err="1" smtClean="0"/>
              <a:t>Sustentabilidade</a:t>
            </a:r>
            <a:r>
              <a:rPr lang="en-US" sz="3100" dirty="0" smtClean="0"/>
              <a:t> do </a:t>
            </a:r>
            <a:r>
              <a:rPr lang="en-US" sz="3100" dirty="0" err="1" smtClean="0"/>
              <a:t>sistema</a:t>
            </a:r>
            <a:r>
              <a:rPr lang="en-US" sz="3100" dirty="0" smtClean="0"/>
              <a:t> de </a:t>
            </a:r>
            <a:r>
              <a:rPr lang="en-US" sz="3100" dirty="0" err="1" smtClean="0"/>
              <a:t>saúde</a:t>
            </a:r>
            <a:r>
              <a:rPr lang="en-US" sz="3100" dirty="0" smtClean="0"/>
              <a:t> </a:t>
            </a:r>
            <a:r>
              <a:rPr lang="en-US" sz="3100" dirty="0" err="1" smtClean="0"/>
              <a:t>suplementar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VGBL </a:t>
            </a:r>
            <a:r>
              <a:rPr lang="en-US" sz="2200" dirty="0" err="1" smtClean="0"/>
              <a:t>Saúde</a:t>
            </a:r>
            <a:r>
              <a:rPr lang="en-US" sz="2200" dirty="0" smtClean="0"/>
              <a:t> – Uma </a:t>
            </a:r>
            <a:r>
              <a:rPr lang="en-US" sz="2200" dirty="0" err="1" smtClean="0"/>
              <a:t>alternativa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12" name="CaixaDeTexto 12"/>
          <p:cNvSpPr txBox="1"/>
          <p:nvPr/>
        </p:nvSpPr>
        <p:spPr>
          <a:xfrm>
            <a:off x="2832600" y="2725184"/>
            <a:ext cx="514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</a:t>
            </a:r>
            <a:r>
              <a:rPr lang="pt-BR" sz="1400" dirty="0" smtClean="0"/>
              <a:t>ormação </a:t>
            </a:r>
            <a:r>
              <a:rPr lang="pt-BR" sz="1400" dirty="0"/>
              <a:t>de </a:t>
            </a:r>
            <a:r>
              <a:rPr lang="pt-BR" sz="1400" dirty="0" smtClean="0"/>
              <a:t>uma poupança </a:t>
            </a:r>
            <a:r>
              <a:rPr lang="pt-BR" sz="1400" dirty="0"/>
              <a:t>para pagamento de </a:t>
            </a:r>
            <a:r>
              <a:rPr lang="pt-BR" sz="1400" dirty="0" smtClean="0"/>
              <a:t>assistência a saúde após a aposentadoria, com isenção fiscal.</a:t>
            </a:r>
            <a:endParaRPr lang="pt-BR" sz="1400" dirty="0">
              <a:latin typeface="+mj-lt"/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344488" y="2459512"/>
            <a:ext cx="1728192" cy="576064"/>
          </a:xfrm>
          <a:prstGeom prst="roundRect">
            <a:avLst/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O que é</a:t>
            </a:r>
            <a:endParaRPr lang="en-US" sz="2000" b="1" dirty="0"/>
          </a:p>
        </p:txBody>
      </p:sp>
      <p:sp>
        <p:nvSpPr>
          <p:cNvPr id="14" name="TextBox 12"/>
          <p:cNvSpPr txBox="1"/>
          <p:nvPr/>
        </p:nvSpPr>
        <p:spPr>
          <a:xfrm>
            <a:off x="2845906" y="2365144"/>
            <a:ext cx="498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Previdência atrelada a Saúde</a:t>
            </a:r>
            <a:endParaRPr lang="en-US" b="1" dirty="0">
              <a:latin typeface="+mj-lt"/>
            </a:endParaRPr>
          </a:p>
        </p:txBody>
      </p:sp>
      <p:sp>
        <p:nvSpPr>
          <p:cNvPr id="15" name="CaixaDeTexto 12"/>
          <p:cNvSpPr txBox="1"/>
          <p:nvPr/>
        </p:nvSpPr>
        <p:spPr>
          <a:xfrm>
            <a:off x="2832600" y="4085784"/>
            <a:ext cx="514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As despesas medicas serão pagas diretamente pela seguradora ao prestador de saúde. Caso o </a:t>
            </a:r>
            <a:r>
              <a:rPr lang="pt-BR" sz="1400" dirty="0" smtClean="0"/>
              <a:t>beneficiário </a:t>
            </a:r>
            <a:r>
              <a:rPr lang="pt-BR" sz="1400" dirty="0"/>
              <a:t>utilize o fundo para outras despesas, deverá arcar com a tabela regressiva de IR,  entre 35% e 10%.</a:t>
            </a:r>
          </a:p>
        </p:txBody>
      </p:sp>
      <p:sp>
        <p:nvSpPr>
          <p:cNvPr id="16" name="Rounded Rectangle 28"/>
          <p:cNvSpPr/>
          <p:nvPr/>
        </p:nvSpPr>
        <p:spPr>
          <a:xfrm>
            <a:off x="344488" y="3820112"/>
            <a:ext cx="1728192" cy="576064"/>
          </a:xfrm>
          <a:prstGeom prst="roundRect">
            <a:avLst/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Vantagens</a:t>
            </a:r>
            <a:endParaRPr lang="en-US" sz="2000" b="1" dirty="0"/>
          </a:p>
        </p:txBody>
      </p:sp>
      <p:sp>
        <p:nvSpPr>
          <p:cNvPr id="17" name="CaixaDeTexto 12"/>
          <p:cNvSpPr txBox="1"/>
          <p:nvPr/>
        </p:nvSpPr>
        <p:spPr>
          <a:xfrm>
            <a:off x="2845906" y="5661248"/>
            <a:ext cx="435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Para as empresas, haverá também o beneficio fiscal, como há no PGBL.</a:t>
            </a:r>
          </a:p>
        </p:txBody>
      </p:sp>
      <p:sp>
        <p:nvSpPr>
          <p:cNvPr id="18" name="Rounded Rectangle 31"/>
          <p:cNvSpPr/>
          <p:nvPr/>
        </p:nvSpPr>
        <p:spPr>
          <a:xfrm>
            <a:off x="344488" y="5448420"/>
            <a:ext cx="1728192" cy="576064"/>
          </a:xfrm>
          <a:prstGeom prst="roundRect">
            <a:avLst/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Contratação</a:t>
            </a:r>
            <a:endParaRPr lang="en-US" sz="2000" b="1" dirty="0"/>
          </a:p>
        </p:txBody>
      </p:sp>
      <p:sp>
        <p:nvSpPr>
          <p:cNvPr id="19" name="TextBox 33"/>
          <p:cNvSpPr txBox="1"/>
          <p:nvPr/>
        </p:nvSpPr>
        <p:spPr>
          <a:xfrm>
            <a:off x="2845906" y="3716452"/>
            <a:ext cx="498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Possibilidade de isenção fiscal</a:t>
            </a:r>
            <a:endParaRPr lang="en-US" b="1" dirty="0">
              <a:latin typeface="+mj-lt"/>
            </a:endParaRPr>
          </a:p>
        </p:txBody>
      </p:sp>
      <p:sp>
        <p:nvSpPr>
          <p:cNvPr id="20" name="TextBox 34"/>
          <p:cNvSpPr txBox="1"/>
          <p:nvPr/>
        </p:nvSpPr>
        <p:spPr>
          <a:xfrm>
            <a:off x="2845906" y="5300628"/>
            <a:ext cx="498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Pessoa Física e Pessoa Jurídica</a:t>
            </a:r>
            <a:endParaRPr lang="en-US" b="1" dirty="0">
              <a:latin typeface="+mj-lt"/>
            </a:endParaRPr>
          </a:p>
        </p:txBody>
      </p:sp>
      <p:cxnSp>
        <p:nvCxnSpPr>
          <p:cNvPr id="22" name="Straight Connector 38"/>
          <p:cNvCxnSpPr/>
          <p:nvPr/>
        </p:nvCxnSpPr>
        <p:spPr>
          <a:xfrm>
            <a:off x="346209" y="2252192"/>
            <a:ext cx="40126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22164" y="1342509"/>
            <a:ext cx="9167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Aprovado na Câmara </a:t>
            </a:r>
            <a:r>
              <a:rPr lang="pt-BR" dirty="0"/>
              <a:t>de </a:t>
            </a:r>
            <a:r>
              <a:rPr lang="pt-BR" dirty="0" smtClean="0"/>
              <a:t>Deputados, e encaminhado </a:t>
            </a:r>
            <a:r>
              <a:rPr lang="pt-BR" dirty="0"/>
              <a:t>ao </a:t>
            </a:r>
            <a:r>
              <a:rPr lang="pt-BR" dirty="0" smtClean="0"/>
              <a:t>Senado.</a:t>
            </a:r>
          </a:p>
          <a:p>
            <a:r>
              <a:rPr lang="pt-BR" dirty="0" smtClean="0"/>
              <a:t>Ainda poderá sofrer alterações.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6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pt-BR" sz="3100" dirty="0" smtClean="0"/>
              <a:t>1. Dados do setor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dirty="0"/>
              <a:t>ANS – Agência Nacional de </a:t>
            </a:r>
            <a:r>
              <a:rPr lang="pt-BR" sz="2200" dirty="0" smtClean="0"/>
              <a:t>Saúde</a:t>
            </a:r>
            <a:endParaRPr lang="pt-BR" sz="4900" dirty="0"/>
          </a:p>
        </p:txBody>
      </p:sp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FDBC45E-A888-439E-A387-0EF11E7654A2}" type="slidenum">
              <a:rPr lang="pt-BR" sz="1200" smtClean="0"/>
              <a:pPr/>
              <a:t>3</a:t>
            </a:fld>
            <a:endParaRPr lang="pt-BR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0472" y="2333363"/>
            <a:ext cx="23042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+mj-lt"/>
              </a:defRPr>
            </a:lvl1pPr>
          </a:lstStyle>
          <a:p>
            <a:r>
              <a:rPr lang="pt-BR" dirty="0"/>
              <a:t>Agencia reguladora, vinculada ao </a:t>
            </a:r>
            <a:r>
              <a:rPr lang="pt-BR" b="1" dirty="0"/>
              <a:t>Ministério da Saúde</a:t>
            </a:r>
            <a:r>
              <a:rPr lang="pt-BR" dirty="0"/>
              <a:t> responsável pelo setor de planos de saúde no Brasil.</a:t>
            </a:r>
          </a:p>
          <a:p>
            <a:endParaRPr lang="en-US" dirty="0"/>
          </a:p>
          <a:p>
            <a:r>
              <a:rPr lang="en-US" dirty="0" err="1"/>
              <a:t>Criada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28/01/2000, </a:t>
            </a:r>
            <a:r>
              <a:rPr lang="en-US" dirty="0" err="1"/>
              <a:t>responsavel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garantir</a:t>
            </a:r>
            <a:r>
              <a:rPr lang="en-US" dirty="0"/>
              <a:t> o </a:t>
            </a:r>
            <a:r>
              <a:rPr lang="en-US" dirty="0" err="1"/>
              <a:t>cumprimento</a:t>
            </a:r>
            <a:r>
              <a:rPr lang="en-US" dirty="0"/>
              <a:t> da </a:t>
            </a:r>
            <a:r>
              <a:rPr lang="en-US" b="1" dirty="0"/>
              <a:t>Lei 9656, de 01/06/1998.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da Lei 9656/98, </a:t>
            </a:r>
            <a:r>
              <a:rPr lang="en-US" dirty="0" err="1"/>
              <a:t>todas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planos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 </a:t>
            </a:r>
            <a:r>
              <a:rPr lang="en-US" dirty="0" err="1"/>
              <a:t>passaram</a:t>
            </a:r>
            <a:r>
              <a:rPr lang="en-US" dirty="0"/>
              <a:t> a </a:t>
            </a:r>
            <a:r>
              <a:rPr lang="en-US" dirty="0" err="1"/>
              <a:t>atender</a:t>
            </a:r>
            <a:r>
              <a:rPr lang="en-US" dirty="0"/>
              <a:t> um </a:t>
            </a:r>
            <a:r>
              <a:rPr lang="en-US" b="1" dirty="0" err="1" smtClean="0"/>
              <a:t>único</a:t>
            </a:r>
            <a:r>
              <a:rPr lang="en-US" b="1" dirty="0" smtClean="0"/>
              <a:t> </a:t>
            </a:r>
            <a:r>
              <a:rPr lang="en-US" b="1" dirty="0" err="1"/>
              <a:t>padrão</a:t>
            </a:r>
            <a:r>
              <a:rPr lang="en-US" b="1" dirty="0"/>
              <a:t> de </a:t>
            </a:r>
            <a:r>
              <a:rPr lang="en-US" b="1" dirty="0" err="1"/>
              <a:t>funcionamento</a:t>
            </a:r>
            <a:r>
              <a:rPr lang="en-US" b="1" dirty="0"/>
              <a:t> e </a:t>
            </a:r>
            <a:r>
              <a:rPr lang="en-US" b="1" dirty="0" err="1"/>
              <a:t>coberturas</a:t>
            </a:r>
            <a:r>
              <a:rPr lang="en-US" b="1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6736" y="2333363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+mj-lt"/>
              </a:defRPr>
            </a:lvl1pPr>
          </a:lstStyle>
          <a:p>
            <a:r>
              <a:rPr lang="pt-BR" dirty="0"/>
              <a:t>Promover a </a:t>
            </a:r>
            <a:r>
              <a:rPr lang="pt-BR" b="1" dirty="0"/>
              <a:t>defesa do interesse público </a:t>
            </a:r>
            <a:r>
              <a:rPr lang="pt-BR" dirty="0"/>
              <a:t>na assistência suplementar à </a:t>
            </a:r>
            <a:r>
              <a:rPr lang="pt-BR" dirty="0" smtClean="0"/>
              <a:t>saúde</a:t>
            </a:r>
          </a:p>
          <a:p>
            <a:r>
              <a:rPr lang="pt-BR" b="1" dirty="0"/>
              <a:t>R</a:t>
            </a:r>
            <a:r>
              <a:rPr lang="pt-BR" b="1" dirty="0" smtClean="0"/>
              <a:t>egular </a:t>
            </a:r>
            <a:r>
              <a:rPr lang="pt-BR" b="1" dirty="0"/>
              <a:t>as operadoras setoriais</a:t>
            </a:r>
            <a:r>
              <a:rPr lang="pt-BR" dirty="0"/>
              <a:t> - inclusive quanto às suas relações com prestadores e </a:t>
            </a:r>
            <a:r>
              <a:rPr lang="pt-BR" dirty="0" smtClean="0"/>
              <a:t>consumidores</a:t>
            </a:r>
          </a:p>
          <a:p>
            <a:r>
              <a:rPr lang="pt-BR" dirty="0" smtClean="0"/>
              <a:t>Contribuir </a:t>
            </a:r>
            <a:r>
              <a:rPr lang="pt-BR" dirty="0"/>
              <a:t>para o </a:t>
            </a:r>
            <a:r>
              <a:rPr lang="pt-BR" b="1" dirty="0"/>
              <a:t>desenvolvimento das ações de saúde </a:t>
            </a:r>
            <a:r>
              <a:rPr lang="pt-BR" dirty="0"/>
              <a:t>no país. 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64881" y="2333363"/>
            <a:ext cx="2292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+mj-lt"/>
              </a:defRPr>
            </a:lvl1pPr>
          </a:lstStyle>
          <a:p>
            <a:r>
              <a:rPr lang="pt-BR" b="1" dirty="0"/>
              <a:t>Elaborar e Atualizar o Rol de cobertura </a:t>
            </a:r>
            <a:r>
              <a:rPr lang="pt-BR" dirty="0"/>
              <a:t>em saúde</a:t>
            </a:r>
          </a:p>
          <a:p>
            <a:r>
              <a:rPr lang="pt-BR" dirty="0"/>
              <a:t>Rede de atendimento das operadoras</a:t>
            </a:r>
          </a:p>
          <a:p>
            <a:r>
              <a:rPr lang="pt-BR" dirty="0"/>
              <a:t>Parâmetros e indicadores de qualidade e de cobertura para os serviços próprios e de terceiros.</a:t>
            </a:r>
          </a:p>
          <a:p>
            <a:r>
              <a:rPr lang="pt-BR" dirty="0"/>
              <a:t>Ressarcimento ao SUS.</a:t>
            </a:r>
          </a:p>
          <a:p>
            <a:r>
              <a:rPr lang="pt-BR" dirty="0"/>
              <a:t>Registro dos produtos e </a:t>
            </a:r>
            <a:r>
              <a:rPr lang="pt-BR" dirty="0" smtClean="0"/>
              <a:t>cláusulas </a:t>
            </a:r>
            <a:r>
              <a:rPr lang="pt-BR" dirty="0"/>
              <a:t>de contrato (Condições Gerais)</a:t>
            </a:r>
          </a:p>
          <a:p>
            <a:r>
              <a:rPr lang="pt-BR" dirty="0"/>
              <a:t>Controle de reajustes dos planos vigentes.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41144" y="2331929"/>
            <a:ext cx="22923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+mj-lt"/>
              </a:defRPr>
            </a:lvl1pPr>
          </a:lstStyle>
          <a:p>
            <a:r>
              <a:rPr lang="pt-BR" dirty="0"/>
              <a:t>Fiscalizar as operadoras em todos os </a:t>
            </a:r>
            <a:r>
              <a:rPr lang="pt-BR" dirty="0" smtClean="0"/>
              <a:t>aspectos</a:t>
            </a:r>
            <a:r>
              <a:rPr lang="pt-BR" dirty="0"/>
              <a:t>, inclusive instituindo regime de direção fiscal ou </a:t>
            </a:r>
            <a:r>
              <a:rPr lang="pt-BR" dirty="0" smtClean="0"/>
              <a:t>técnica, </a:t>
            </a:r>
            <a:r>
              <a:rPr lang="pt-BR" dirty="0"/>
              <a:t>liquidação extrajudicial e alienação da carteira.</a:t>
            </a:r>
          </a:p>
          <a:p>
            <a:r>
              <a:rPr lang="pt-BR" dirty="0"/>
              <a:t>Monitorar a evolução dos preços de venda dos planos de saúde, prestadores de serviços, </a:t>
            </a:r>
            <a:r>
              <a:rPr lang="pt-BR" dirty="0" smtClean="0"/>
              <a:t>componentes </a:t>
            </a:r>
            <a:r>
              <a:rPr lang="pt-BR" dirty="0"/>
              <a:t>e insumos (</a:t>
            </a:r>
            <a:r>
              <a:rPr lang="pt-BR" dirty="0" err="1"/>
              <a:t>OPME´s</a:t>
            </a:r>
            <a:r>
              <a:rPr lang="pt-BR" dirty="0"/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2353" y="2206298"/>
            <a:ext cx="2292375" cy="80840"/>
          </a:xfrm>
          <a:prstGeom prst="rect">
            <a:avLst/>
          </a:prstGeom>
          <a:solidFill>
            <a:srgbClr val="6078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dirty="0"/>
          </a:p>
        </p:txBody>
      </p:sp>
      <p:sp>
        <p:nvSpPr>
          <p:cNvPr id="22" name="Rectangle 21"/>
          <p:cNvSpPr/>
          <p:nvPr/>
        </p:nvSpPr>
        <p:spPr>
          <a:xfrm>
            <a:off x="2588617" y="2206298"/>
            <a:ext cx="2292375" cy="80840"/>
          </a:xfrm>
          <a:prstGeom prst="rect">
            <a:avLst/>
          </a:prstGeom>
          <a:solidFill>
            <a:srgbClr val="7890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dirty="0"/>
          </a:p>
        </p:txBody>
      </p:sp>
      <p:sp>
        <p:nvSpPr>
          <p:cNvPr id="23" name="Rectangle 22"/>
          <p:cNvSpPr/>
          <p:nvPr/>
        </p:nvSpPr>
        <p:spPr>
          <a:xfrm>
            <a:off x="4968216" y="2206298"/>
            <a:ext cx="2292375" cy="79406"/>
          </a:xfrm>
          <a:prstGeom prst="rect">
            <a:avLst/>
          </a:prstGeom>
          <a:solidFill>
            <a:srgbClr val="90AC5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dirty="0"/>
          </a:p>
        </p:txBody>
      </p:sp>
      <p:sp>
        <p:nvSpPr>
          <p:cNvPr id="27" name="Rectangle 26"/>
          <p:cNvSpPr/>
          <p:nvPr/>
        </p:nvSpPr>
        <p:spPr>
          <a:xfrm>
            <a:off x="7356681" y="2204864"/>
            <a:ext cx="2292375" cy="80840"/>
          </a:xfrm>
          <a:prstGeom prst="rect">
            <a:avLst/>
          </a:prstGeom>
          <a:solidFill>
            <a:srgbClr val="9ABB5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dirty="0"/>
          </a:p>
        </p:txBody>
      </p:sp>
      <p:sp>
        <p:nvSpPr>
          <p:cNvPr id="16" name="Rectangle 11"/>
          <p:cNvSpPr/>
          <p:nvPr/>
        </p:nvSpPr>
        <p:spPr>
          <a:xfrm>
            <a:off x="212353" y="1196752"/>
            <a:ext cx="2292375" cy="963324"/>
          </a:xfrm>
          <a:prstGeom prst="rect">
            <a:avLst/>
          </a:prstGeom>
          <a:solidFill>
            <a:srgbClr val="6078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/>
              <a:t>Quem</a:t>
            </a:r>
            <a:r>
              <a:rPr lang="en-US" sz="1800" b="1" kern="1200" dirty="0" smtClean="0"/>
              <a:t> é</a:t>
            </a:r>
            <a:endParaRPr lang="en-US" sz="1800" b="1" kern="1200" dirty="0"/>
          </a:p>
        </p:txBody>
      </p:sp>
      <p:sp>
        <p:nvSpPr>
          <p:cNvPr id="17" name="Rectangle 12"/>
          <p:cNvSpPr/>
          <p:nvPr/>
        </p:nvSpPr>
        <p:spPr>
          <a:xfrm>
            <a:off x="2588617" y="1196752"/>
            <a:ext cx="2292375" cy="963324"/>
          </a:xfrm>
          <a:prstGeom prst="rect">
            <a:avLst/>
          </a:prstGeom>
          <a:solidFill>
            <a:srgbClr val="7890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/>
              <a:t>Missão</a:t>
            </a:r>
            <a:endParaRPr lang="en-US" sz="1800" b="1" kern="1200" dirty="0"/>
          </a:p>
        </p:txBody>
      </p:sp>
      <p:sp>
        <p:nvSpPr>
          <p:cNvPr id="19" name="Rectangle 13"/>
          <p:cNvSpPr/>
          <p:nvPr/>
        </p:nvSpPr>
        <p:spPr>
          <a:xfrm>
            <a:off x="4964881" y="1196752"/>
            <a:ext cx="4668638" cy="963324"/>
          </a:xfrm>
          <a:prstGeom prst="rect">
            <a:avLst/>
          </a:prstGeom>
          <a:solidFill>
            <a:srgbClr val="90AC5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/>
              <a:t>Principais</a:t>
            </a:r>
            <a:r>
              <a:rPr lang="en-US" b="1" dirty="0" smtClean="0"/>
              <a:t> </a:t>
            </a:r>
            <a:r>
              <a:rPr lang="en-US" b="1" dirty="0" err="1" smtClean="0"/>
              <a:t>atribuições</a:t>
            </a:r>
            <a:endParaRPr lang="en-US" sz="1800" b="1" kern="1200" dirty="0"/>
          </a:p>
        </p:txBody>
      </p:sp>
    </p:spTree>
    <p:extLst>
      <p:ext uri="{BB962C8B-B14F-4D97-AF65-F5344CB8AC3E}">
        <p14:creationId xmlns:p14="http://schemas.microsoft.com/office/powerpoint/2010/main" val="2149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307975" y="3573017"/>
            <a:ext cx="2631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6D6E71"/>
                </a:solidFill>
              </a:rPr>
              <a:t>São Paulo</a:t>
            </a:r>
          </a:p>
          <a:p>
            <a:r>
              <a:rPr lang="pt-BR" sz="1200" smtClean="0">
                <a:solidFill>
                  <a:srgbClr val="6D6E71"/>
                </a:solidFill>
              </a:rPr>
              <a:t>Av. </a:t>
            </a:r>
            <a:r>
              <a:rPr lang="pt-BR" sz="1200">
                <a:solidFill>
                  <a:srgbClr val="6D6E71"/>
                </a:solidFill>
              </a:rPr>
              <a:t>Nações </a:t>
            </a:r>
            <a:r>
              <a:rPr lang="pt-BR" sz="1200" smtClean="0">
                <a:solidFill>
                  <a:srgbClr val="6D6E71"/>
                </a:solidFill>
              </a:rPr>
              <a:t>Unidas, 11.857 </a:t>
            </a:r>
            <a:endParaRPr lang="pt-BR" sz="1200" dirty="0" smtClean="0">
              <a:solidFill>
                <a:srgbClr val="6D6E71"/>
              </a:solidFill>
            </a:endParaRPr>
          </a:p>
          <a:p>
            <a:r>
              <a:rPr lang="pt-BR" sz="1200" dirty="0" smtClean="0">
                <a:solidFill>
                  <a:srgbClr val="6D6E71"/>
                </a:solidFill>
              </a:rPr>
              <a:t>3º andar | Brooklin | São </a:t>
            </a:r>
            <a:r>
              <a:rPr lang="pt-BR" sz="1200" dirty="0">
                <a:solidFill>
                  <a:srgbClr val="6D6E71"/>
                </a:solidFill>
              </a:rPr>
              <a:t>Paulo </a:t>
            </a:r>
            <a:r>
              <a:rPr lang="pt-BR" sz="1200" dirty="0" smtClean="0">
                <a:solidFill>
                  <a:srgbClr val="6D6E71"/>
                </a:solidFill>
              </a:rPr>
              <a:t>| </a:t>
            </a:r>
            <a:r>
              <a:rPr lang="pt-BR" sz="1200" dirty="0">
                <a:solidFill>
                  <a:srgbClr val="6D6E71"/>
                </a:solidFill>
              </a:rPr>
              <a:t>SP</a:t>
            </a:r>
          </a:p>
          <a:p>
            <a:r>
              <a:rPr lang="pt-BR" sz="1200" dirty="0">
                <a:solidFill>
                  <a:srgbClr val="6D6E71"/>
                </a:solidFill>
              </a:rPr>
              <a:t>CEP 04578 000</a:t>
            </a:r>
          </a:p>
          <a:p>
            <a:r>
              <a:rPr lang="pt-BR" sz="1200" smtClean="0">
                <a:solidFill>
                  <a:srgbClr val="6D6E71"/>
                </a:solidFill>
              </a:rPr>
              <a:t>Tel.: </a:t>
            </a:r>
            <a:r>
              <a:rPr lang="pt-BR" sz="1200" dirty="0">
                <a:solidFill>
                  <a:srgbClr val="6D6E71"/>
                </a:solidFill>
              </a:rPr>
              <a:t>(11) 3321 5500</a:t>
            </a:r>
          </a:p>
          <a:p>
            <a:endParaRPr lang="pt-BR" sz="12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081646" y="3573016"/>
            <a:ext cx="281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6D6E71"/>
                </a:solidFill>
              </a:rPr>
              <a:t>Rio de Janeiro</a:t>
            </a:r>
          </a:p>
          <a:p>
            <a:r>
              <a:rPr lang="pt-BR" sz="1200" dirty="0">
                <a:solidFill>
                  <a:srgbClr val="6D6E71"/>
                </a:solidFill>
              </a:rPr>
              <a:t>Rua Sete </a:t>
            </a:r>
            <a:r>
              <a:rPr lang="pt-BR" sz="1200">
                <a:solidFill>
                  <a:srgbClr val="6D6E71"/>
                </a:solidFill>
              </a:rPr>
              <a:t>de </a:t>
            </a:r>
            <a:r>
              <a:rPr lang="pt-BR" sz="1200" smtClean="0">
                <a:solidFill>
                  <a:srgbClr val="6D6E71"/>
                </a:solidFill>
              </a:rPr>
              <a:t>Setembro, </a:t>
            </a:r>
            <a:r>
              <a:rPr lang="pt-BR" sz="1200" dirty="0">
                <a:solidFill>
                  <a:srgbClr val="6D6E71"/>
                </a:solidFill>
              </a:rPr>
              <a:t>43</a:t>
            </a:r>
          </a:p>
          <a:p>
            <a:r>
              <a:rPr lang="pt-BR" sz="1200" dirty="0">
                <a:solidFill>
                  <a:srgbClr val="6D6E71"/>
                </a:solidFill>
              </a:rPr>
              <a:t>Salas 401 a 412</a:t>
            </a:r>
          </a:p>
          <a:p>
            <a:r>
              <a:rPr lang="pt-BR" sz="1200" dirty="0">
                <a:solidFill>
                  <a:srgbClr val="6D6E71"/>
                </a:solidFill>
              </a:rPr>
              <a:t>Centro </a:t>
            </a:r>
            <a:r>
              <a:rPr lang="pt-BR" sz="1200" dirty="0" smtClean="0">
                <a:solidFill>
                  <a:srgbClr val="6D6E71"/>
                </a:solidFill>
              </a:rPr>
              <a:t>| </a:t>
            </a:r>
            <a:r>
              <a:rPr lang="pt-BR" sz="1200" dirty="0">
                <a:solidFill>
                  <a:srgbClr val="6D6E71"/>
                </a:solidFill>
              </a:rPr>
              <a:t>Rio de Janeiro </a:t>
            </a:r>
            <a:r>
              <a:rPr lang="pt-BR" sz="1200" dirty="0" smtClean="0">
                <a:solidFill>
                  <a:srgbClr val="6D6E71"/>
                </a:solidFill>
              </a:rPr>
              <a:t>| </a:t>
            </a:r>
            <a:r>
              <a:rPr lang="pt-BR" sz="1200" dirty="0">
                <a:solidFill>
                  <a:srgbClr val="6D6E71"/>
                </a:solidFill>
              </a:rPr>
              <a:t>RJ</a:t>
            </a:r>
          </a:p>
          <a:p>
            <a:r>
              <a:rPr lang="pt-BR" sz="1200" dirty="0">
                <a:solidFill>
                  <a:srgbClr val="6D6E71"/>
                </a:solidFill>
              </a:rPr>
              <a:t>CEP 20050 003</a:t>
            </a:r>
          </a:p>
          <a:p>
            <a:r>
              <a:rPr lang="pt-BR" sz="1200" dirty="0" err="1">
                <a:solidFill>
                  <a:srgbClr val="6D6E71"/>
                </a:solidFill>
              </a:rPr>
              <a:t>Tel</a:t>
            </a:r>
            <a:r>
              <a:rPr lang="pt-BR" sz="1200" dirty="0">
                <a:solidFill>
                  <a:srgbClr val="6D6E71"/>
                </a:solidFill>
              </a:rPr>
              <a:t>: (21) 2277 8500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64753" y="4950843"/>
            <a:ext cx="2674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6D6E71"/>
                </a:solidFill>
              </a:rPr>
              <a:t>Campinas</a:t>
            </a:r>
          </a:p>
          <a:p>
            <a:r>
              <a:rPr lang="pt-BR" sz="1200" smtClean="0">
                <a:solidFill>
                  <a:srgbClr val="6D6E71"/>
                </a:solidFill>
              </a:rPr>
              <a:t>Av. Dr. </a:t>
            </a:r>
            <a:r>
              <a:rPr lang="pt-BR" sz="1200" dirty="0">
                <a:solidFill>
                  <a:srgbClr val="6D6E71"/>
                </a:solidFill>
              </a:rPr>
              <a:t>Jesuíno </a:t>
            </a:r>
            <a:r>
              <a:rPr lang="pt-BR" sz="1200">
                <a:solidFill>
                  <a:srgbClr val="6D6E71"/>
                </a:solidFill>
              </a:rPr>
              <a:t>Marcondes </a:t>
            </a:r>
            <a:r>
              <a:rPr lang="pt-BR" sz="1200" smtClean="0">
                <a:solidFill>
                  <a:srgbClr val="6D6E71"/>
                </a:solidFill>
              </a:rPr>
              <a:t>Machado, </a:t>
            </a:r>
            <a:r>
              <a:rPr lang="pt-BR" sz="1200" dirty="0">
                <a:solidFill>
                  <a:srgbClr val="6D6E71"/>
                </a:solidFill>
              </a:rPr>
              <a:t>2322 </a:t>
            </a:r>
            <a:r>
              <a:rPr lang="pt-BR" sz="1200" dirty="0" smtClean="0">
                <a:solidFill>
                  <a:srgbClr val="6D6E71"/>
                </a:solidFill>
              </a:rPr>
              <a:t> | Nova </a:t>
            </a:r>
            <a:r>
              <a:rPr lang="pt-BR" sz="1200" dirty="0">
                <a:solidFill>
                  <a:srgbClr val="6D6E71"/>
                </a:solidFill>
              </a:rPr>
              <a:t>Campinas</a:t>
            </a:r>
          </a:p>
          <a:p>
            <a:r>
              <a:rPr lang="pt-BR" sz="1200" dirty="0">
                <a:solidFill>
                  <a:srgbClr val="6D6E71"/>
                </a:solidFill>
              </a:rPr>
              <a:t>Campinas </a:t>
            </a:r>
            <a:r>
              <a:rPr lang="pt-BR" sz="1200" dirty="0" smtClean="0">
                <a:solidFill>
                  <a:srgbClr val="6D6E71"/>
                </a:solidFill>
              </a:rPr>
              <a:t>| </a:t>
            </a:r>
            <a:r>
              <a:rPr lang="pt-BR" sz="1200" dirty="0">
                <a:solidFill>
                  <a:srgbClr val="6D6E71"/>
                </a:solidFill>
              </a:rPr>
              <a:t>SP – CEP 13092 321</a:t>
            </a:r>
          </a:p>
          <a:p>
            <a:r>
              <a:rPr lang="pt-BR" sz="1200" smtClean="0">
                <a:solidFill>
                  <a:srgbClr val="6D6E71"/>
                </a:solidFill>
              </a:rPr>
              <a:t>Tel.: </a:t>
            </a:r>
            <a:r>
              <a:rPr lang="pt-BR" sz="1200" dirty="0">
                <a:solidFill>
                  <a:srgbClr val="6D6E71"/>
                </a:solidFill>
              </a:rPr>
              <a:t>(19) 3254 6440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106644" y="4950843"/>
            <a:ext cx="2582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6D6E71"/>
                </a:solidFill>
              </a:rPr>
              <a:t>Jundiaí</a:t>
            </a:r>
          </a:p>
          <a:p>
            <a:r>
              <a:rPr lang="pt-BR" sz="1200" dirty="0">
                <a:solidFill>
                  <a:srgbClr val="6D6E71"/>
                </a:solidFill>
              </a:rPr>
              <a:t>Rua Siqueira </a:t>
            </a:r>
            <a:r>
              <a:rPr lang="pt-BR" sz="1200">
                <a:solidFill>
                  <a:srgbClr val="6D6E71"/>
                </a:solidFill>
              </a:rPr>
              <a:t>de </a:t>
            </a:r>
            <a:r>
              <a:rPr lang="pt-BR" sz="1200" smtClean="0">
                <a:solidFill>
                  <a:srgbClr val="6D6E71"/>
                </a:solidFill>
              </a:rPr>
              <a:t>Moraes, </a:t>
            </a:r>
            <a:r>
              <a:rPr lang="pt-BR" sz="1200" dirty="0" smtClean="0">
                <a:solidFill>
                  <a:srgbClr val="6D6E71"/>
                </a:solidFill>
              </a:rPr>
              <a:t>55</a:t>
            </a:r>
          </a:p>
          <a:p>
            <a:r>
              <a:rPr lang="pt-BR" sz="1200" dirty="0" smtClean="0">
                <a:solidFill>
                  <a:srgbClr val="6D6E71"/>
                </a:solidFill>
              </a:rPr>
              <a:t>4º andar | Centro |  Jundiaí </a:t>
            </a:r>
          </a:p>
          <a:p>
            <a:r>
              <a:rPr lang="pt-BR" sz="1200" dirty="0" smtClean="0">
                <a:solidFill>
                  <a:srgbClr val="6D6E71"/>
                </a:solidFill>
              </a:rPr>
              <a:t>São </a:t>
            </a:r>
            <a:r>
              <a:rPr lang="pt-BR" sz="1200" dirty="0">
                <a:solidFill>
                  <a:srgbClr val="6D6E71"/>
                </a:solidFill>
              </a:rPr>
              <a:t>Paulo </a:t>
            </a:r>
            <a:r>
              <a:rPr lang="pt-BR" sz="1200" dirty="0" smtClean="0">
                <a:solidFill>
                  <a:srgbClr val="6D6E71"/>
                </a:solidFill>
              </a:rPr>
              <a:t>| </a:t>
            </a:r>
            <a:r>
              <a:rPr lang="pt-BR" sz="1200" dirty="0">
                <a:solidFill>
                  <a:srgbClr val="6D6E71"/>
                </a:solidFill>
              </a:rPr>
              <a:t>SP </a:t>
            </a:r>
            <a:r>
              <a:rPr lang="pt-BR" sz="1200" dirty="0" smtClean="0">
                <a:solidFill>
                  <a:srgbClr val="6D6E71"/>
                </a:solidFill>
              </a:rPr>
              <a:t>|  </a:t>
            </a:r>
            <a:r>
              <a:rPr lang="pt-BR" sz="1200" dirty="0">
                <a:solidFill>
                  <a:srgbClr val="6D6E71"/>
                </a:solidFill>
              </a:rPr>
              <a:t>CEP 13201 901</a:t>
            </a:r>
          </a:p>
          <a:p>
            <a:r>
              <a:rPr lang="pt-BR" sz="1200" smtClean="0">
                <a:solidFill>
                  <a:srgbClr val="6D6E71"/>
                </a:solidFill>
              </a:rPr>
              <a:t>Tel.: </a:t>
            </a:r>
            <a:r>
              <a:rPr lang="pt-BR" sz="1200" dirty="0">
                <a:solidFill>
                  <a:srgbClr val="6D6E71"/>
                </a:solidFill>
              </a:rPr>
              <a:t>(11) 4586-5544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64753" y="908720"/>
            <a:ext cx="241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Obrigada!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4753" y="2188023"/>
            <a:ext cx="5048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 smtClean="0">
                <a:solidFill>
                  <a:srgbClr val="6D6E71"/>
                </a:solidFill>
                <a:latin typeface="Calibri"/>
                <a:cs typeface="Calibri"/>
              </a:rPr>
              <a:t>Cláudia Machado – </a:t>
            </a:r>
            <a:r>
              <a:rPr lang="en-US" sz="1600" b="1" dirty="0" err="1" smtClean="0">
                <a:solidFill>
                  <a:srgbClr val="6D6E71"/>
                </a:solidFill>
                <a:latin typeface="Calibri"/>
                <a:cs typeface="Calibri"/>
              </a:rPr>
              <a:t>Sócia</a:t>
            </a:r>
            <a:r>
              <a:rPr lang="en-US" sz="1600" b="1" dirty="0" smtClean="0">
                <a:solidFill>
                  <a:srgbClr val="6D6E71"/>
                </a:solidFill>
                <a:latin typeface="Calibri"/>
                <a:cs typeface="Calibri"/>
              </a:rPr>
              <a:t> MBS Seguros</a:t>
            </a:r>
          </a:p>
          <a:p>
            <a:pPr lvl="0">
              <a:defRPr/>
            </a:pPr>
            <a:r>
              <a:rPr lang="en-US" sz="1200" dirty="0" smtClean="0">
                <a:solidFill>
                  <a:srgbClr val="6D6E71"/>
                </a:solidFill>
                <a:latin typeface="Calibri"/>
                <a:cs typeface="Calibri"/>
              </a:rPr>
              <a:t>www.mbsseguros.com.br</a:t>
            </a:r>
          </a:p>
          <a:p>
            <a:pPr lvl="0">
              <a:defRPr/>
            </a:pPr>
            <a:r>
              <a:rPr lang="en-US" sz="1200" dirty="0" smtClean="0">
                <a:solidFill>
                  <a:srgbClr val="6D6E71"/>
                </a:solidFill>
                <a:latin typeface="Calibri"/>
                <a:cs typeface="Calibri"/>
              </a:rPr>
              <a:t>claudia.machado@mbsseguros.com.br</a:t>
            </a:r>
            <a:endParaRPr lang="en-US" sz="1200" dirty="0">
              <a:solidFill>
                <a:srgbClr val="6D6E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4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8532193" cy="720080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>1. Dados </a:t>
            </a:r>
            <a:r>
              <a:rPr lang="pt-BR" sz="3100" dirty="0"/>
              <a:t>do setor</a:t>
            </a:r>
            <a:br>
              <a:rPr lang="pt-BR" sz="3100" dirty="0"/>
            </a:br>
            <a:r>
              <a:rPr lang="pt-BR" sz="2200" dirty="0"/>
              <a:t>Evolução </a:t>
            </a:r>
            <a:r>
              <a:rPr lang="pt-BR" sz="2200" dirty="0" smtClean="0"/>
              <a:t>da Agenda Regulatória - ANS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fld id="{50945121-B902-45AD-9082-0B387967F594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84425" y="1823913"/>
            <a:ext cx="3960440" cy="3693319"/>
          </a:xfrm>
          <a:prstGeom prst="rect">
            <a:avLst/>
          </a:prstGeom>
          <a:ln>
            <a:solidFill>
              <a:srgbClr val="607848"/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+mj-lt"/>
              </a:rPr>
              <a:t>Eixos Temáticos</a:t>
            </a:r>
          </a:p>
          <a:p>
            <a:endParaRPr lang="pt-BR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Modelo </a:t>
            </a:r>
            <a:r>
              <a:rPr lang="pt-BR" dirty="0">
                <a:latin typeface="+mj-lt"/>
              </a:rPr>
              <a:t>de Financiamento do </a:t>
            </a:r>
            <a:r>
              <a:rPr lang="pt-BR" dirty="0" smtClean="0">
                <a:latin typeface="+mj-lt"/>
              </a:rPr>
              <a:t>Setor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Garantia </a:t>
            </a:r>
            <a:r>
              <a:rPr lang="pt-BR" dirty="0">
                <a:latin typeface="+mj-lt"/>
              </a:rPr>
              <a:t>de Acesso e Qualidade </a:t>
            </a:r>
            <a:r>
              <a:rPr lang="pt-BR" dirty="0" smtClean="0">
                <a:latin typeface="+mj-lt"/>
              </a:rPr>
              <a:t>Assistencial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Modelo </a:t>
            </a:r>
            <a:r>
              <a:rPr lang="pt-BR" dirty="0">
                <a:latin typeface="+mj-lt"/>
              </a:rPr>
              <a:t>de Pagamento a </a:t>
            </a:r>
            <a:r>
              <a:rPr lang="pt-BR" dirty="0" smtClean="0">
                <a:latin typeface="+mj-lt"/>
              </a:rPr>
              <a:t>Prestadores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Assistência Farmacêutica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Incentivo </a:t>
            </a:r>
            <a:r>
              <a:rPr lang="pt-BR" dirty="0">
                <a:latin typeface="+mj-lt"/>
              </a:rPr>
              <a:t>à </a:t>
            </a:r>
            <a:r>
              <a:rPr lang="pt-BR" dirty="0" smtClean="0">
                <a:latin typeface="+mj-lt"/>
              </a:rPr>
              <a:t>Concorrência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Garantia </a:t>
            </a:r>
            <a:r>
              <a:rPr lang="pt-BR" dirty="0">
                <a:latin typeface="+mj-lt"/>
              </a:rPr>
              <a:t>de Acesso a </a:t>
            </a:r>
            <a:r>
              <a:rPr lang="pt-BR" dirty="0" smtClean="0">
                <a:latin typeface="+mj-lt"/>
              </a:rPr>
              <a:t>Informação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Contratos Antigos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Assistência </a:t>
            </a:r>
            <a:r>
              <a:rPr lang="pt-BR" dirty="0">
                <a:latin typeface="+mj-lt"/>
              </a:rPr>
              <a:t>ao </a:t>
            </a:r>
            <a:r>
              <a:rPr lang="pt-BR" dirty="0" smtClean="0">
                <a:latin typeface="+mj-lt"/>
              </a:rPr>
              <a:t>Idoso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Integração </a:t>
            </a:r>
            <a:r>
              <a:rPr lang="pt-BR" dirty="0">
                <a:latin typeface="+mj-lt"/>
              </a:rPr>
              <a:t>da Saúde Suplementar com o </a:t>
            </a:r>
            <a:r>
              <a:rPr lang="pt-BR" dirty="0" smtClean="0">
                <a:latin typeface="+mj-lt"/>
              </a:rPr>
              <a:t>SUS</a:t>
            </a:r>
            <a:endParaRPr lang="pt-BR" dirty="0"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241033" y="1823913"/>
            <a:ext cx="3960439" cy="3693319"/>
          </a:xfrm>
          <a:prstGeom prst="rect">
            <a:avLst/>
          </a:prstGeom>
          <a:ln>
            <a:solidFill>
              <a:srgbClr val="607848"/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+mj-lt"/>
              </a:rPr>
              <a:t>Eixos Temáticos</a:t>
            </a:r>
          </a:p>
          <a:p>
            <a:endParaRPr lang="pt-BR" b="1" dirty="0">
              <a:latin typeface="+mj-lt"/>
            </a:endParaRPr>
          </a:p>
          <a:p>
            <a:pPr marL="355600" indent="-3556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Garantia </a:t>
            </a:r>
            <a:r>
              <a:rPr lang="pt-BR" dirty="0">
                <a:latin typeface="+mj-lt"/>
              </a:rPr>
              <a:t>de Acesso e Qualidade </a:t>
            </a:r>
            <a:r>
              <a:rPr lang="pt-BR" dirty="0" smtClean="0">
                <a:latin typeface="+mj-lt"/>
              </a:rPr>
              <a:t>Assistencial</a:t>
            </a:r>
            <a:endParaRPr lang="pt-BR" dirty="0">
              <a:latin typeface="+mj-lt"/>
            </a:endParaRPr>
          </a:p>
          <a:p>
            <a:pPr marL="355600" indent="-3556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Sustentabilidade </a:t>
            </a:r>
            <a:r>
              <a:rPr lang="pt-BR" dirty="0">
                <a:latin typeface="+mj-lt"/>
              </a:rPr>
              <a:t>do </a:t>
            </a:r>
            <a:r>
              <a:rPr lang="pt-BR" dirty="0" smtClean="0">
                <a:latin typeface="+mj-lt"/>
              </a:rPr>
              <a:t>Setor</a:t>
            </a:r>
          </a:p>
          <a:p>
            <a:pPr marL="355600" indent="-3556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Relacionamento </a:t>
            </a:r>
            <a:r>
              <a:rPr lang="pt-BR" dirty="0">
                <a:latin typeface="+mj-lt"/>
              </a:rPr>
              <a:t>entre Operadoras e </a:t>
            </a:r>
            <a:r>
              <a:rPr lang="pt-BR" dirty="0" smtClean="0">
                <a:latin typeface="+mj-lt"/>
              </a:rPr>
              <a:t>Prestadores</a:t>
            </a:r>
          </a:p>
          <a:p>
            <a:pPr marL="355600" indent="-3556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Incentivo </a:t>
            </a:r>
            <a:r>
              <a:rPr lang="pt-BR" dirty="0">
                <a:latin typeface="+mj-lt"/>
              </a:rPr>
              <a:t>à </a:t>
            </a:r>
            <a:r>
              <a:rPr lang="pt-BR" dirty="0" smtClean="0">
                <a:latin typeface="+mj-lt"/>
              </a:rPr>
              <a:t>Concorrência</a:t>
            </a:r>
          </a:p>
          <a:p>
            <a:pPr marL="355600" indent="-3556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Garantia </a:t>
            </a:r>
            <a:r>
              <a:rPr lang="pt-BR" dirty="0">
                <a:latin typeface="+mj-lt"/>
              </a:rPr>
              <a:t>de Acesso a </a:t>
            </a:r>
            <a:r>
              <a:rPr lang="pt-BR" dirty="0" smtClean="0">
                <a:latin typeface="+mj-lt"/>
              </a:rPr>
              <a:t>Informação</a:t>
            </a:r>
          </a:p>
          <a:p>
            <a:pPr marL="355600" indent="-3556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Integração </a:t>
            </a:r>
            <a:r>
              <a:rPr lang="pt-BR" dirty="0">
                <a:latin typeface="+mj-lt"/>
              </a:rPr>
              <a:t>da Saúde Suplementar com o </a:t>
            </a:r>
            <a:r>
              <a:rPr lang="pt-BR" dirty="0" smtClean="0">
                <a:latin typeface="+mj-lt"/>
              </a:rPr>
              <a:t>SUS</a:t>
            </a:r>
          </a:p>
          <a:p>
            <a:pPr marL="355600" indent="-355600">
              <a:buFont typeface="+mj-lt"/>
              <a:buAutoNum type="arabicPeriod"/>
            </a:pPr>
            <a:r>
              <a:rPr lang="pt-BR" dirty="0" smtClean="0">
                <a:latin typeface="+mj-lt"/>
              </a:rPr>
              <a:t>Governança Regulatória</a:t>
            </a:r>
          </a:p>
          <a:p>
            <a:pPr marL="355600" indent="-355600">
              <a:buFont typeface="+mj-lt"/>
              <a:buAutoNum type="arabicPeriod"/>
            </a:pPr>
            <a:endParaRPr lang="pt-BR" dirty="0"/>
          </a:p>
        </p:txBody>
      </p:sp>
      <p:sp>
        <p:nvSpPr>
          <p:cNvPr id="18" name="Rectangle 12"/>
          <p:cNvSpPr/>
          <p:nvPr/>
        </p:nvSpPr>
        <p:spPr>
          <a:xfrm>
            <a:off x="784425" y="1247849"/>
            <a:ext cx="3960440" cy="432048"/>
          </a:xfrm>
          <a:prstGeom prst="rect">
            <a:avLst/>
          </a:prstGeom>
          <a:solidFill>
            <a:srgbClr val="7890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algn="ctr"/>
            <a:r>
              <a:rPr lang="pt-BR" sz="2400" b="1" dirty="0"/>
              <a:t>2011 / 2012</a:t>
            </a:r>
          </a:p>
        </p:txBody>
      </p:sp>
      <p:sp>
        <p:nvSpPr>
          <p:cNvPr id="19" name="Rectangle 12"/>
          <p:cNvSpPr/>
          <p:nvPr/>
        </p:nvSpPr>
        <p:spPr>
          <a:xfrm>
            <a:off x="5241033" y="1247849"/>
            <a:ext cx="3960439" cy="432048"/>
          </a:xfrm>
          <a:prstGeom prst="rect">
            <a:avLst/>
          </a:prstGeom>
          <a:solidFill>
            <a:srgbClr val="7890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algn="ctr"/>
            <a:r>
              <a:rPr lang="pt-BR" sz="2400" b="1" dirty="0" smtClean="0"/>
              <a:t>2013 </a:t>
            </a:r>
            <a:r>
              <a:rPr lang="pt-BR" sz="2400" b="1" dirty="0"/>
              <a:t>/ </a:t>
            </a:r>
            <a:r>
              <a:rPr lang="pt-BR" sz="2400" b="1" dirty="0" smtClean="0"/>
              <a:t>2014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9300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089" y="0"/>
            <a:ext cx="8682038" cy="8640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 dirty="0" smtClean="0"/>
              <a:t>1. Dados </a:t>
            </a:r>
            <a:r>
              <a:rPr lang="pt-BR" sz="3100" dirty="0"/>
              <a:t>do setor</a:t>
            </a:r>
            <a:r>
              <a:rPr lang="pt-BR" altLang="pt-BR" sz="3100" dirty="0" smtClean="0"/>
              <a:t/>
            </a:r>
            <a:br>
              <a:rPr lang="pt-BR" altLang="pt-BR" sz="3100" dirty="0" smtClean="0"/>
            </a:br>
            <a:r>
              <a:rPr lang="pt-BR" altLang="pt-BR" sz="2200" dirty="0" smtClean="0"/>
              <a:t>Beneficiários - por tipo de contratação 2000-2015</a:t>
            </a:r>
            <a:endParaRPr lang="pt-BR" sz="2200" dirty="0"/>
          </a:p>
        </p:txBody>
      </p:sp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FDBC45E-A888-439E-A387-0EF11E7654A2}" type="slidenum">
              <a:rPr lang="pt-BR" sz="1200" smtClean="0"/>
              <a:pPr/>
              <a:t>5</a:t>
            </a:fld>
            <a:endParaRPr lang="pt-BR" sz="12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64568" y="5877397"/>
            <a:ext cx="77993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altLang="pt-BR" sz="1000" dirty="0" smtClean="0">
                <a:solidFill>
                  <a:srgbClr val="000000"/>
                </a:solidFill>
                <a:latin typeface="+mj-lt"/>
              </a:rPr>
              <a:t>Fonte: SIB/ANS/MS - 09/2015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6" y="1268759"/>
            <a:ext cx="7785045" cy="4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1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 dirty="0" smtClean="0"/>
              <a:t>1. Dados </a:t>
            </a:r>
            <a:r>
              <a:rPr lang="pt-BR" sz="3100" dirty="0"/>
              <a:t>do setor</a:t>
            </a:r>
            <a:r>
              <a:rPr lang="pt-BR" dirty="0"/>
              <a:t/>
            </a:r>
            <a:br>
              <a:rPr lang="pt-BR" dirty="0"/>
            </a:br>
            <a:r>
              <a:rPr lang="pt-BR" sz="2200" dirty="0"/>
              <a:t>IDSS </a:t>
            </a:r>
            <a:r>
              <a:rPr lang="pt-BR" sz="2200" dirty="0" smtClean="0"/>
              <a:t>– Índice de Desempenho da Saúde Suplementar </a:t>
            </a:r>
            <a:endParaRPr lang="pt-BR" dirty="0"/>
          </a:p>
        </p:txBody>
      </p:sp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FDBC45E-A888-439E-A387-0EF11E7654A2}" type="slidenum">
              <a:rPr lang="pt-BR" sz="1200" smtClean="0"/>
              <a:pPr/>
              <a:t>6</a:t>
            </a:fld>
            <a:endParaRPr lang="pt-BR" sz="1200" dirty="0"/>
          </a:p>
        </p:txBody>
      </p:sp>
      <p:sp>
        <p:nvSpPr>
          <p:cNvPr id="12" name="Rectangle 11"/>
          <p:cNvSpPr/>
          <p:nvPr/>
        </p:nvSpPr>
        <p:spPr>
          <a:xfrm>
            <a:off x="212353" y="1500301"/>
            <a:ext cx="2292375" cy="963324"/>
          </a:xfrm>
          <a:prstGeom prst="rect">
            <a:avLst/>
          </a:prstGeom>
          <a:solidFill>
            <a:srgbClr val="6078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/>
              <a:t>Atenção</a:t>
            </a:r>
            <a:r>
              <a:rPr lang="en-US" sz="2000" b="1" kern="1200" dirty="0" smtClean="0"/>
              <a:t> </a:t>
            </a:r>
            <a:r>
              <a:rPr lang="en-US" sz="2000" b="1" dirty="0" smtClean="0"/>
              <a:t>à</a:t>
            </a:r>
            <a:r>
              <a:rPr lang="en-US" sz="2000" b="1" kern="1200" dirty="0" smtClean="0"/>
              <a:t> Saúde</a:t>
            </a:r>
            <a:endParaRPr lang="en-US" sz="2000" b="1" kern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0472" y="2636912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j-lt"/>
              </a:rPr>
              <a:t>Avalia a qualidade da atenção, buscando avaliar as ações de promoção, prevenção e assistência à saúde prestada aos beneficiários de planos privados de </a:t>
            </a:r>
            <a:r>
              <a:rPr lang="pt-BR" sz="1600" dirty="0" smtClean="0">
                <a:latin typeface="+mj-lt"/>
              </a:rPr>
              <a:t>saúde</a:t>
            </a:r>
            <a:endParaRPr lang="en-US" sz="1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8617" y="1500301"/>
            <a:ext cx="2292375" cy="963324"/>
          </a:xfrm>
          <a:prstGeom prst="rect">
            <a:avLst/>
          </a:prstGeom>
          <a:solidFill>
            <a:srgbClr val="7890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/>
              <a:t>Econômico-Financeira</a:t>
            </a:r>
            <a:endParaRPr lang="en-US" sz="2000" b="1" kern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576736" y="2636912"/>
            <a:ext cx="2304256" cy="384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j-lt"/>
              </a:rPr>
              <a:t>Acompanha o equilíbrio econômico-financeiro das operadoras de plano de saúde sob o ponto de vista das condições de liquidez e solvência, avaliando a capacidade de manter-se em dia com suas obrigações financeiras junto a seus prestadores para o atendimento com qualidade e de forma continua a seus </a:t>
            </a:r>
            <a:r>
              <a:rPr lang="pt-BR" sz="1600" dirty="0" smtClean="0">
                <a:latin typeface="+mj-lt"/>
              </a:rPr>
              <a:t>beneficiários</a:t>
            </a:r>
            <a:endParaRPr lang="en-US" sz="16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64881" y="1500301"/>
            <a:ext cx="2292375" cy="963324"/>
          </a:xfrm>
          <a:prstGeom prst="rect">
            <a:avLst/>
          </a:prstGeom>
          <a:solidFill>
            <a:srgbClr val="90AC5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/>
              <a:t>Estrutura</a:t>
            </a:r>
            <a:r>
              <a:rPr lang="en-US" sz="2000" b="1" kern="1200" dirty="0" smtClean="0"/>
              <a:t> e </a:t>
            </a:r>
            <a:r>
              <a:rPr lang="en-US" sz="2000" b="1" kern="1200" dirty="0" err="1" smtClean="0"/>
              <a:t>Operação</a:t>
            </a:r>
            <a:endParaRPr lang="en-US" sz="2000" b="1" kern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964881" y="2636912"/>
            <a:ext cx="2292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j-lt"/>
              </a:rPr>
              <a:t>Afere as condições da oferta de rede de consultórios, hospitais, ambulatórios, laboratórios e centros diagnósticos oferecidos pelas operadoras de planos de saúde para o atendimento de seus beneficiários. Além disso, avalia o cumprimento das obrigações técnicas e cadastrais das operadoras junto a </a:t>
            </a:r>
            <a:r>
              <a:rPr lang="pt-BR" sz="1600" dirty="0" smtClean="0">
                <a:latin typeface="+mj-lt"/>
              </a:rPr>
              <a:t>ANS</a:t>
            </a:r>
            <a:endParaRPr lang="en-US" sz="16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1145" y="1500301"/>
            <a:ext cx="2292375" cy="963324"/>
          </a:xfrm>
          <a:prstGeom prst="rect">
            <a:avLst/>
          </a:prstGeom>
          <a:solidFill>
            <a:srgbClr val="9ABB5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/>
              <a:t>Satisfação</a:t>
            </a:r>
            <a:r>
              <a:rPr lang="en-US" sz="2000" b="1" kern="1200" dirty="0" smtClean="0"/>
              <a:t> do </a:t>
            </a:r>
            <a:r>
              <a:rPr lang="en-US" sz="2000" b="1" kern="1200" dirty="0" err="1" smtClean="0"/>
              <a:t>beneficiário</a:t>
            </a:r>
            <a:endParaRPr lang="en-US" sz="2000" b="1" kern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341144" y="2636912"/>
            <a:ext cx="2292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j-lt"/>
              </a:rPr>
              <a:t>Representa os resultados do índice de reclamações; da proporção de beneficiários com desistência no primeiro ano de contrato e mede a gravidade das infrações à legislação cometidas pela </a:t>
            </a:r>
            <a:r>
              <a:rPr lang="pt-BR" sz="1600" dirty="0" smtClean="0">
                <a:latin typeface="+mj-lt"/>
              </a:rPr>
              <a:t>operadora</a:t>
            </a:r>
            <a:endParaRPr lang="en-US" sz="16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353" y="2509847"/>
            <a:ext cx="2292375" cy="80840"/>
          </a:xfrm>
          <a:prstGeom prst="rect">
            <a:avLst/>
          </a:prstGeom>
          <a:solidFill>
            <a:srgbClr val="6078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dirty="0"/>
          </a:p>
        </p:txBody>
      </p:sp>
      <p:sp>
        <p:nvSpPr>
          <p:cNvPr id="22" name="Rectangle 21"/>
          <p:cNvSpPr/>
          <p:nvPr/>
        </p:nvSpPr>
        <p:spPr>
          <a:xfrm>
            <a:off x="2588617" y="2509847"/>
            <a:ext cx="2292375" cy="80840"/>
          </a:xfrm>
          <a:prstGeom prst="rect">
            <a:avLst/>
          </a:prstGeom>
          <a:solidFill>
            <a:srgbClr val="7890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dirty="0"/>
          </a:p>
        </p:txBody>
      </p:sp>
      <p:sp>
        <p:nvSpPr>
          <p:cNvPr id="23" name="Rectangle 22"/>
          <p:cNvSpPr/>
          <p:nvPr/>
        </p:nvSpPr>
        <p:spPr>
          <a:xfrm>
            <a:off x="4968216" y="2509847"/>
            <a:ext cx="2292375" cy="80840"/>
          </a:xfrm>
          <a:prstGeom prst="rect">
            <a:avLst/>
          </a:prstGeom>
          <a:solidFill>
            <a:srgbClr val="90AC5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dirty="0"/>
          </a:p>
        </p:txBody>
      </p:sp>
      <p:sp>
        <p:nvSpPr>
          <p:cNvPr id="27" name="Rectangle 26"/>
          <p:cNvSpPr/>
          <p:nvPr/>
        </p:nvSpPr>
        <p:spPr>
          <a:xfrm>
            <a:off x="7356681" y="2509847"/>
            <a:ext cx="2292375" cy="80840"/>
          </a:xfrm>
          <a:prstGeom prst="rect">
            <a:avLst/>
          </a:prstGeom>
          <a:solidFill>
            <a:srgbClr val="9ABB5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596" tIns="24003" rIns="404590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dirty="0"/>
          </a:p>
        </p:txBody>
      </p:sp>
    </p:spTree>
    <p:extLst>
      <p:ext uri="{BB962C8B-B14F-4D97-AF65-F5344CB8AC3E}">
        <p14:creationId xmlns:p14="http://schemas.microsoft.com/office/powerpoint/2010/main" val="20139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5212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2" name="think-cell Slide" r:id="rId33" imgW="378" imgH="379" progId="TCLayout.ActiveDocument.1">
                  <p:embed/>
                </p:oleObj>
              </mc:Choice>
              <mc:Fallback>
                <p:oleObj name="think-cell Slide" r:id="rId33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32" y="260648"/>
            <a:ext cx="8532193" cy="72008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dirty="0" smtClean="0"/>
              <a:t>1. </a:t>
            </a:r>
            <a:r>
              <a:rPr lang="pt-BR" sz="3100" dirty="0" smtClean="0"/>
              <a:t>Dados </a:t>
            </a:r>
            <a:r>
              <a:rPr lang="pt-BR" sz="3100" dirty="0"/>
              <a:t>do setor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200" dirty="0" smtClean="0"/>
              <a:t>Índice </a:t>
            </a:r>
            <a:r>
              <a:rPr lang="pt-BR" sz="2200" dirty="0"/>
              <a:t>de Desempenho da Saúde </a:t>
            </a:r>
            <a:r>
              <a:rPr lang="pt-BR" sz="2200" dirty="0" smtClean="0"/>
              <a:t>Suplementar</a:t>
            </a:r>
            <a:r>
              <a:rPr lang="pt-BR" dirty="0"/>
              <a:t> </a:t>
            </a:r>
            <a:r>
              <a:rPr lang="pt-BR" b="1" dirty="0" smtClean="0"/>
              <a:t>- </a:t>
            </a:r>
            <a:r>
              <a:rPr lang="pt-BR" sz="2400" i="1" dirty="0" smtClean="0"/>
              <a:t>ANS</a:t>
            </a:r>
            <a:r>
              <a:rPr lang="pt-BR" sz="2400" i="1" dirty="0"/>
              <a:t>, 2015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7925656"/>
              </p:ext>
            </p:extLst>
          </p:nvPr>
        </p:nvGraphicFramePr>
        <p:xfrm>
          <a:off x="638320" y="1464593"/>
          <a:ext cx="8563152" cy="3714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3" name="Chart" r:id="rId35" imgW="8563152" imgH="3714833" progId="MSGraph.Chart.8">
                  <p:embed followColorScheme="full"/>
                </p:oleObj>
              </mc:Choice>
              <mc:Fallback>
                <p:oleObj name="Chart" r:id="rId35" imgW="8563152" imgH="371483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38320" y="1464593"/>
                        <a:ext cx="8563152" cy="3714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>
            <p:custDataLst>
              <p:tags r:id="rId5"/>
            </p:custDataLst>
          </p:nvPr>
        </p:nvCxnSpPr>
        <p:spPr bwMode="auto">
          <a:xfrm>
            <a:off x="1136650" y="2017043"/>
            <a:ext cx="276225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 bwMode="auto">
          <a:xfrm>
            <a:off x="6351588" y="2017043"/>
            <a:ext cx="2420938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>
            <p:custDataLst>
              <p:tags r:id="rId7"/>
            </p:custDataLst>
          </p:nvPr>
        </p:nvSpPr>
        <p:spPr bwMode="auto">
          <a:xfrm rot="10800000">
            <a:off x="8823325" y="1940843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>
            <p:custDataLst>
              <p:tags r:id="rId8"/>
            </p:custDataLst>
          </p:nvPr>
        </p:nvCxnSpPr>
        <p:spPr bwMode="auto">
          <a:xfrm>
            <a:off x="428625" y="2017043"/>
            <a:ext cx="341313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9"/>
            </p:custDataLst>
          </p:nvPr>
        </p:nvCxnSpPr>
        <p:spPr bwMode="auto">
          <a:xfrm>
            <a:off x="4265613" y="2017043"/>
            <a:ext cx="67627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0"/>
            </p:custDataLst>
          </p:nvPr>
        </p:nvCxnSpPr>
        <p:spPr bwMode="auto">
          <a:xfrm>
            <a:off x="5308600" y="2017043"/>
            <a:ext cx="67627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7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169024" y="5103711"/>
            <a:ext cx="5857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>
                <a:latin typeface="Calibri" panose="020F0502020204030204" pitchFamily="34" charset="0"/>
                <a:sym typeface="Calibri" panose="020F0502020204030204" pitchFamily="34" charset="0"/>
              </a:rPr>
              <a:t>Oper</a:t>
            </a:r>
            <a:r>
              <a:rPr lang="en-US" sz="1400" b="1" dirty="0" smtClean="0"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>
                <a:latin typeface="Calibri" panose="020F0502020204030204" pitchFamily="34" charset="0"/>
                <a:sym typeface="Calibri" panose="020F0502020204030204" pitchFamily="34" charset="0"/>
              </a:rPr>
              <a:t>E</a:t>
            </a:r>
          </a:p>
        </p:txBody>
      </p:sp>
      <p:sp>
        <p:nvSpPr>
          <p:cNvPr id="114" name="Text Placeholder 89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941888" y="1893218"/>
            <a:ext cx="366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94EDAEA-CDEC-4FE6-B5CB-0EFFBCE75511}" type="datetime'''''''''''''''''''''''''''0''''''''.7''''''''''3'''''">
              <a:rPr lang="en-US" sz="1400"/>
              <a:pPr/>
              <a:t>0.73</a:t>
            </a:fld>
            <a:endParaRPr lang="en-US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" name="Text Placeholder 77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222332" y="5114474"/>
            <a:ext cx="679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>
                <a:latin typeface="Calibri" panose="020F0502020204030204" pitchFamily="34" charset="0"/>
                <a:sym typeface="Calibri" panose="020F0502020204030204" pitchFamily="34" charset="0"/>
              </a:rPr>
              <a:t>Oper</a:t>
            </a:r>
            <a:r>
              <a:rPr lang="en-US" sz="1400" b="1" dirty="0" smtClean="0"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>
                <a:latin typeface="Calibri" panose="020F0502020204030204" pitchFamily="34" charset="0"/>
                <a:sym typeface="Calibri" panose="020F0502020204030204" pitchFamily="34" charset="0"/>
              </a:rPr>
              <a:t>G</a:t>
            </a:r>
          </a:p>
        </p:txBody>
      </p:sp>
      <p:sp>
        <p:nvSpPr>
          <p:cNvPr id="128" name="Text Placeholder 100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934573" y="2856831"/>
            <a:ext cx="8429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/>
              <a:t>Econômico</a:t>
            </a:r>
            <a:r>
              <a:rPr lang="en-US" sz="1400" b="1" dirty="0" smtClean="0">
                <a:sym typeface="+mn-lt"/>
              </a:rPr>
              <a:t>-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>
                <a:sym typeface="+mn-lt"/>
              </a:rPr>
              <a:t>financeira</a:t>
            </a:r>
            <a:endParaRPr lang="en-US" sz="1400" b="1" dirty="0" smtClean="0"/>
          </a:p>
        </p:txBody>
      </p:sp>
      <p:sp>
        <p:nvSpPr>
          <p:cNvPr id="82" name="Text Placeholder 78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288548" y="5114474"/>
            <a:ext cx="6111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>
                <a:latin typeface="Calibri" panose="020F0502020204030204" pitchFamily="34" charset="0"/>
                <a:sym typeface="Calibri" panose="020F0502020204030204" pitchFamily="34" charset="0"/>
              </a:rPr>
              <a:t>Oper</a:t>
            </a:r>
            <a:r>
              <a:rPr lang="en-US" sz="1400" b="1" dirty="0" smtClean="0"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>
                <a:latin typeface="Calibri" panose="020F0502020204030204" pitchFamily="34" charset="0"/>
                <a:sym typeface="Calibri" panose="020F0502020204030204" pitchFamily="34" charset="0"/>
              </a:rPr>
              <a:t>H</a:t>
            </a:r>
          </a:p>
        </p:txBody>
      </p:sp>
      <p:sp>
        <p:nvSpPr>
          <p:cNvPr id="127" name="Text Placeholder 99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6480" y="1804318"/>
            <a:ext cx="9509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/>
              <a:t>Satisfação</a:t>
            </a:r>
            <a:r>
              <a:rPr lang="en-US" sz="1400" b="1" dirty="0" smtClean="0"/>
              <a:t> do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>
                <a:sym typeface="+mn-lt"/>
              </a:rPr>
              <a:t>beneficiário</a:t>
            </a:r>
            <a:endParaRPr lang="en-US" sz="1400" b="1" dirty="0">
              <a:sym typeface="+mn-lt"/>
            </a:endParaRPr>
          </a:p>
        </p:txBody>
      </p:sp>
      <p:sp>
        <p:nvSpPr>
          <p:cNvPr id="54" name="Text Placeholder 5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002713" y="1804318"/>
            <a:ext cx="6413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400" dirty="0" err="1" smtClean="0">
                <a:sym typeface="+mn-lt"/>
              </a:rPr>
              <a:t>Mediana</a:t>
            </a:r>
            <a:r>
              <a:rPr lang="en-US" sz="1400" dirty="0" smtClean="0">
                <a:sym typeface="+mn-lt"/>
              </a:rPr>
              <a:t/>
            </a:r>
            <a:br>
              <a:rPr lang="en-US" sz="1400" dirty="0" smtClean="0">
                <a:sym typeface="+mn-lt"/>
              </a:rPr>
            </a:br>
            <a:r>
              <a:rPr lang="en-US" sz="1400" dirty="0" smtClean="0">
                <a:sym typeface="+mn-lt"/>
              </a:rPr>
              <a:t>do </a:t>
            </a:r>
            <a:r>
              <a:rPr lang="en-US" sz="1400" dirty="0" err="1" smtClean="0">
                <a:sym typeface="+mn-lt"/>
              </a:rPr>
              <a:t>setor</a:t>
            </a:r>
            <a:endParaRPr lang="en-US" sz="1400" dirty="0" smtClean="0">
              <a:sym typeface="+mn-lt"/>
            </a:endParaRPr>
          </a:p>
        </p:txBody>
      </p:sp>
      <p:sp>
        <p:nvSpPr>
          <p:cNvPr id="117" name="Text Placeholder 9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070850" y="2064668"/>
            <a:ext cx="366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755A217-68E5-4986-A4BC-1BEED22187F1}" type="datetime'0''''''''''''.''''''6''9'''''''''''''''''''''">
              <a:rPr lang="en-US" sz="1400"/>
              <a:pPr/>
              <a:t>0.69</a:t>
            </a:fld>
            <a:endParaRPr lang="en-US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0" name="Text Placeholder 10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987978" y="4271293"/>
            <a:ext cx="7175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/>
              <a:t>Atenção</a:t>
            </a:r>
            <a:r>
              <a:rPr lang="en-US" sz="1400" b="1" dirty="0" smtClean="0"/>
              <a:t> a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>
                <a:sym typeface="+mn-lt"/>
              </a:rPr>
              <a:t>saúde</a:t>
            </a:r>
            <a:endParaRPr lang="en-US" sz="1400" b="1" dirty="0">
              <a:sym typeface="+mn-lt"/>
            </a:endParaRPr>
          </a:p>
        </p:txBody>
      </p:sp>
      <p:sp>
        <p:nvSpPr>
          <p:cNvPr id="129" name="Text Placeholder 101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7564" y="3291582"/>
            <a:ext cx="7985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/>
              <a:t>Estrutura</a:t>
            </a:r>
            <a:r>
              <a:rPr lang="en-US" sz="1400" b="1" dirty="0" smtClean="0"/>
              <a:t> 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>
                <a:sym typeface="+mn-lt"/>
              </a:rPr>
              <a:t>operação</a:t>
            </a:r>
            <a:endParaRPr lang="en-US" sz="1400" b="1" dirty="0">
              <a:sym typeface="+mn-lt"/>
            </a:endParaRPr>
          </a:p>
        </p:txBody>
      </p:sp>
      <p:sp>
        <p:nvSpPr>
          <p:cNvPr id="116" name="Text Placeholder 91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027863" y="1769393"/>
            <a:ext cx="366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B634799-14D3-4338-B1BD-68E7C9D22DEE}" type="datetime'''''0''''''''''''''''.''''7''''6'''''''">
              <a:rPr lang="en-US" sz="1400"/>
              <a:pPr/>
              <a:t>0.76</a:t>
            </a:fld>
            <a:endParaRPr lang="en-US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7" name="Text Placeholder 56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37974" y="5129504"/>
            <a:ext cx="774666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/>
              <a:t>Oper</a:t>
            </a:r>
            <a:r>
              <a:rPr lang="en-US" sz="1400" b="1" dirty="0" smtClean="0"/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>
                <a:sym typeface="+mn-lt"/>
              </a:rPr>
              <a:t>A</a:t>
            </a:r>
          </a:p>
        </p:txBody>
      </p:sp>
      <p:sp>
        <p:nvSpPr>
          <p:cNvPr id="78" name="Text Placeholder 74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898900" y="5103711"/>
            <a:ext cx="9445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/>
              <a:t>Oper</a:t>
            </a:r>
            <a:r>
              <a:rPr lang="en-US" sz="1400" b="1" dirty="0" smtClean="0"/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>
                <a:latin typeface="Calibri" panose="020F0502020204030204" pitchFamily="34" charset="0"/>
                <a:sym typeface="Calibri" panose="020F0502020204030204" pitchFamily="34" charset="0"/>
              </a:rPr>
              <a:t>D</a:t>
            </a:r>
          </a:p>
        </p:txBody>
      </p:sp>
      <p:sp>
        <p:nvSpPr>
          <p:cNvPr id="112" name="Text Placeholder 87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812925" y="1502693"/>
            <a:ext cx="366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ED2DD8A-0ADD-4B37-897A-166159B3F6E7}" type="datetime'''''''''''''''''''''''''''''''''''''''''''0''.''8''2'">
              <a:rPr lang="en-US" sz="1400"/>
              <a:pPr/>
              <a:t>0.82</a:t>
            </a:fld>
            <a:endParaRPr lang="en-US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1" name="Text Placeholder 86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769938" y="1397918"/>
            <a:ext cx="366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BFA5FEB-BB16-4B28-AE44-8D4988F17815}" type="datetime'''''''''''''''''''''''''''0''''''''''''''''''.''''''85'''">
              <a:rPr lang="en-US" sz="1400"/>
              <a:pPr/>
              <a:t>0.85</a:t>
            </a:fld>
            <a:endParaRPr lang="en-US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3" name="Text Placeholder 88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898900" y="2017043"/>
            <a:ext cx="366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1C39180-A751-4B45-96C6-3EF2B74CF2CC}" type="datetime'''''''''''''''''''0''''''.''''''''''''''7''''''''''0'''''''">
              <a:rPr lang="en-US" sz="1400"/>
              <a:pPr/>
              <a:t>0.70</a:t>
            </a:fld>
            <a:endParaRPr lang="en-US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4" name="Text Placeholder 85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855913" y="1778918"/>
            <a:ext cx="366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9391F0E-B24B-4339-9B15-6F5377CFF17F}" type="datetime'''''''''0''''''''.''''''''''7''''''6'''''''''">
              <a:rPr lang="en-US" sz="1400"/>
              <a:pPr/>
              <a:t>0.76</a:t>
            </a:fld>
            <a:endParaRPr lang="en-US" sz="1400" dirty="0">
              <a:sym typeface="+mn-lt"/>
            </a:endParaRPr>
          </a:p>
        </p:txBody>
      </p:sp>
      <p:sp>
        <p:nvSpPr>
          <p:cNvPr id="52" name="Text Placeholder 57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994781" y="5129504"/>
            <a:ext cx="7921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/>
              <a:t>Oper</a:t>
            </a:r>
            <a:r>
              <a:rPr lang="en-US" sz="1400" b="1" dirty="0" smtClean="0"/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>
                <a:sym typeface="+mn-lt"/>
              </a:rPr>
              <a:t>B</a:t>
            </a:r>
          </a:p>
        </p:txBody>
      </p:sp>
      <p:sp>
        <p:nvSpPr>
          <p:cNvPr id="53" name="Text Placeholder 58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860752" y="5167089"/>
            <a:ext cx="892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/>
              <a:t>Oper</a:t>
            </a:r>
            <a:r>
              <a:rPr lang="en-US" sz="1400" b="1" dirty="0" smtClean="0"/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>
                <a:sym typeface="+mn-lt"/>
              </a:rPr>
              <a:t>C</a:t>
            </a:r>
          </a:p>
        </p:txBody>
      </p:sp>
      <p:sp>
        <p:nvSpPr>
          <p:cNvPr id="60" name="Text Placeholder 7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202909" y="5103711"/>
            <a:ext cx="5889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err="1" smtClean="0"/>
              <a:t>Oper</a:t>
            </a:r>
            <a:r>
              <a:rPr lang="en-US" sz="1400" b="1" dirty="0" smtClean="0"/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>
                <a:latin typeface="Calibri" panose="020F0502020204030204" pitchFamily="34" charset="0"/>
                <a:sym typeface="Calibri" panose="020F0502020204030204" pitchFamily="34" charset="0"/>
              </a:rPr>
              <a:t>F</a:t>
            </a:r>
          </a:p>
        </p:txBody>
      </p:sp>
      <p:sp>
        <p:nvSpPr>
          <p:cNvPr id="61" name="Text Placeholder 11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5984875" y="1340768"/>
            <a:ext cx="366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633DA84-BD7A-4B2A-B6C5-7D5760408DFA}" type="datetime'''''''''''''''''''''0''''''''''''''''.''''''''''''''''''86'">
              <a:rPr lang="en-US" sz="1400">
                <a:latin typeface="Calibri" panose="020F0502020204030204" pitchFamily="34" charset="0"/>
                <a:sym typeface="Calibri" panose="020F0502020204030204" pitchFamily="34" charset="0"/>
              </a:rPr>
              <a:pPr marL="0" indent="0" algn="ctr">
                <a:spcBef>
                  <a:spcPct val="0"/>
                </a:spcBef>
                <a:buNone/>
              </a:pPr>
              <a:t>0.86</a:t>
            </a:fld>
            <a:endParaRPr lang="en-US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40493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8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34" name="Title 2"/>
          <p:cNvSpPr>
            <a:spLocks noGrp="1"/>
          </p:cNvSpPr>
          <p:nvPr>
            <p:ph type="title"/>
          </p:nvPr>
        </p:nvSpPr>
        <p:spPr>
          <a:xfrm>
            <a:off x="309239" y="188640"/>
            <a:ext cx="8532193" cy="792088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pt-BR" sz="3100" dirty="0" smtClean="0"/>
              <a:t>1. Dados </a:t>
            </a:r>
            <a:r>
              <a:rPr lang="pt-BR" sz="3100" dirty="0"/>
              <a:t>do setor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r>
              <a:rPr lang="pt-BR" altLang="pt-BR" sz="2200" dirty="0" smtClean="0"/>
              <a:t>Reclamações (2014 / 2015) - ANS</a:t>
            </a:r>
            <a:endParaRPr lang="pt-BR" dirty="0"/>
          </a:p>
        </p:txBody>
      </p: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700808"/>
            <a:ext cx="8136904" cy="427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2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7160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4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45121-B902-45AD-9082-0B387967F59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34" name="Title 2"/>
          <p:cNvSpPr>
            <a:spLocks noGrp="1"/>
          </p:cNvSpPr>
          <p:nvPr>
            <p:ph type="title"/>
          </p:nvPr>
        </p:nvSpPr>
        <p:spPr>
          <a:xfrm>
            <a:off x="284347" y="116632"/>
            <a:ext cx="8532193" cy="792088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pt-BR" sz="3100" dirty="0" smtClean="0"/>
              <a:t>1. Dados </a:t>
            </a:r>
            <a:r>
              <a:rPr lang="pt-BR" sz="3100" dirty="0"/>
              <a:t>do setor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sz="2200" dirty="0" smtClean="0"/>
              <a:t>Sinistralidade (2007 / 2014) - ANS</a:t>
            </a:r>
            <a:endParaRPr lang="pt-BR" sz="2200" dirty="0"/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3257550" y="6021288"/>
            <a:ext cx="556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altLang="pt-BR" sz="1000" dirty="0">
                <a:solidFill>
                  <a:srgbClr val="000000"/>
                </a:solidFill>
                <a:latin typeface="+mj-lt"/>
              </a:rPr>
              <a:t>Fontes: DIOPS/ANS/MS - </a:t>
            </a:r>
            <a:r>
              <a:rPr lang="pt-BR" altLang="pt-BR" sz="1000" dirty="0" smtClean="0">
                <a:solidFill>
                  <a:srgbClr val="000000"/>
                </a:solidFill>
                <a:latin typeface="+mj-lt"/>
              </a:rPr>
              <a:t>31/08/2015 </a:t>
            </a:r>
            <a:r>
              <a:rPr lang="pt-BR" altLang="pt-BR" sz="1000" dirty="0">
                <a:solidFill>
                  <a:srgbClr val="000000"/>
                </a:solidFill>
                <a:latin typeface="+mj-lt"/>
              </a:rPr>
              <a:t>e FIP - </a:t>
            </a:r>
            <a:r>
              <a:rPr lang="pt-BR" altLang="pt-BR" sz="1000" dirty="0" smtClean="0">
                <a:solidFill>
                  <a:srgbClr val="000000"/>
                </a:solidFill>
                <a:latin typeface="+mj-lt"/>
              </a:rPr>
              <a:t>12/2006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4" y="1447800"/>
            <a:ext cx="8967122" cy="430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806693" y="1738164"/>
            <a:ext cx="1025723" cy="369332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3300"/>
                </a:solidFill>
              </a:rPr>
              <a:t>84,8%</a:t>
            </a:r>
            <a:endParaRPr lang="pt-BR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d.&lt;/m_strFormatTime&gt;&lt;/m_precDefaultWeek&gt;&lt;m_precDefaultDay&gt;&lt;m_bNumberIsYear val=&quot;0&quot;/&gt;&lt;m_strFormatTime&gt;%#d&lt;/m_strFormatTime&gt;&lt;/m_precDefaultDay&gt;&lt;m_mruColor&gt;&lt;m_vecMRU length=&quot;10&quot;&gt;&lt;elem m_fUsage=&quot;4.93977658283290030000E+000&quot;&gt;&lt;m_msothmcolidx val=&quot;0&quot;/&gt;&lt;m_rgb r=&quot;78&quot; g=&quot;90&quot; b=&quot;48&quot;/&gt;&lt;m_ppcolschidx tagver0=&quot;23004&quot; tagname0=&quot;m_ppcolschidxUNRECOGNIZED&quot; val=&quot;0&quot;/&gt;&lt;m_nBrightness val=&quot;0&quot;/&gt;&lt;/elem&gt;&lt;elem m_fUsage=&quot;1.70559438152610940000E+000&quot;&gt;&lt;m_msothmcolidx val=&quot;0&quot;/&gt;&lt;m_rgb r=&quot;60&quot; g=&quot;78&quot; b=&quot;48&quot;/&gt;&lt;m_ppcolschidx tagver0=&quot;23004&quot; tagname0=&quot;m_ppcolschidxUNRECOGNIZED&quot; val=&quot;0&quot;/&gt;&lt;m_nBrightness val=&quot;0&quot;/&gt;&lt;/elem&gt;&lt;elem m_fUsage=&quot;7.92107496090000310000E-001&quot;&gt;&lt;m_msothmcolidx val=&quot;0&quot;/&gt;&lt;m_rgb r=&quot;9a&quot; g=&quot;bb&quot; b=&quot;59&quot;/&gt;&lt;m_ppcolschidx tagver0=&quot;23004&quot; tagname0=&quot;m_ppcolschidxUNRECOGNIZED&quot; val=&quot;0&quot;/&gt;&lt;m_nBrightness val=&quot;0&quot;/&gt;&lt;/elem&gt;&lt;elem m_fUsage=&quot;7.12896746481000320000E-001&quot;&gt;&lt;m_msothmcolidx val=&quot;0&quot;/&gt;&lt;m_rgb r=&quot;90&quot; g=&quot;ac&quot; b=&quot;58&quot;/&gt;&lt;m_ppcolschidx tagver0=&quot;23004&quot; tagname0=&quot;m_ppcolschidxUNRECOGNIZED&quot; val=&quot;0&quot;/&gt;&lt;m_nBrightness val=&quot;0&quot;/&gt;&lt;/elem&gt;&lt;elem m_fUsage=&quot;3.48678440100000150000E-001&quot;&gt;&lt;m_msothmcolidx val=&quot;0&quot;/&gt;&lt;m_rgb r=&quot;f1&quot; g=&quot;cb&quot; b=&quot;32&quot;/&gt;&lt;m_ppcolschidx tagver0=&quot;23004&quot; tagname0=&quot;m_ppcolschidxUNRECOGNIZED&quot; val=&quot;0&quot;/&gt;&lt;m_nBrightness val=&quot;0&quot;/&gt;&lt;/elem&gt;&lt;elem m_fUsage=&quot;2.85179807064298410000E-001&quot;&gt;&lt;m_msothmcolidx val=&quot;0&quot;/&gt;&lt;m_rgb r=&quot;16&quot; g=&quot;63&quot; b=&quot;9b&quot;/&gt;&lt;m_ppcolschidx tagver0=&quot;23004&quot; tagname0=&quot;m_ppcolschidxUNRECOGNIZED&quot; val=&quot;0&quot;/&gt;&lt;m_nBrightness val=&quot;0&quot;/&gt;&lt;/elem&gt;&lt;elem m_fUsage=&quot;2.30995643722081700000E-001&quot;&gt;&lt;m_msothmcolidx val=&quot;0&quot;/&gt;&lt;m_rgb r=&quot;9c&quot; g=&quot;1e&quot; b=&quot;c&quot;/&gt;&lt;m_ppcolschidx tagver0=&quot;23004&quot; tagname0=&quot;m_ppcolschidxUNRECOGNIZED&quot; val=&quot;0&quot;/&gt;&lt;m_nBrightness val=&quot;0&quot;/&gt;&lt;/elem&gt;&lt;elem m_fUsage=&quot;9.84770902183611930000E-002&quot;&gt;&lt;m_msothmcolidx val=&quot;0&quot;/&gt;&lt;m_rgb r=&quot;a9&quot; g=&quot;4b&quot; b=&quot;49&quot;/&gt;&lt;m_ppcolschidx tagver0=&quot;23004&quot; tagname0=&quot;m_ppcolschidxUNRECOGNIZED&quot; val=&quot;0&quot;/&gt;&lt;m_nBrightness val=&quot;0&quot;/&gt;&lt;/elem&gt;&lt;elem m_fUsage=&quot;8.86293811965250810000E-002&quot;&gt;&lt;m_msothmcolidx val=&quot;0&quot;/&gt;&lt;m_rgb r=&quot;a2&quot; g=&quot;48&quot; b=&quot;46&quot;/&gt;&lt;m_ppcolschidx tagver0=&quot;23004&quot; tagname0=&quot;m_ppcolschidxUNRECOGNIZED&quot; val=&quot;0&quot;/&gt;&lt;m_nBrightness val=&quot;0&quot;/&gt;&lt;/elem&gt;&lt;elem m_fUsage=&quot;7.97664430768725700000E-002&quot;&gt;&lt;m_msothmcolidx val=&quot;0&quot;/&gt;&lt;m_rgb r=&quot;a5&quot; g=&quot;f&quot; b=&quot;16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eNp.sCZ0ifls5RWMRS2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fK21udskWQdtnr3vx4W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v3l7dx70qBcORiBhxf7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XCqdTx1kiJOh.SDGmE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KNxyudfUGvra4Nt4rG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lk16xhA06MdGVRx6IZ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qaOIi3_UOK9kp4ASuse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ND5JdqqUuQ57p66inCc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k5ql5PUUmcR1UxGhHQy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jw9ExOCUS2EX12.OR7g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ZJAlMnxUe.StJ5UQKZs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j7hkUhDEecvHHYmetAl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IV5gs4jUSEyixLmTod3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LQMs3se0evzO5h5yTw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q2swbNsU.d7ySM9Yy_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8RECCEZ065p1.mS14.U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zkcadEA0iQcfG8yGrjl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9QEp3AgESEMW.T57s1B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T53k.1VEyYOpg_9XWJE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EDPVF_2kCuM.rEz34F2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W7t_ds_EegKXkKnX2X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u884EebEKtWRCB8JQ7R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W36NSkAkuKYXvfutWy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t8.K2JnkGQRE1KTggAX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4QdmW060GC1YhW4d9rP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7III7Mh0qq4NYHF8tu4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GrHatnikivEBJCiY1.j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i1KT09ikSVdKSmHLfc2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d_7JeNE.l62T65BPP4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QACiAYY0SBRWAvEINwy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7460</TotalTime>
  <Words>2270</Words>
  <Application>Microsoft Office PowerPoint</Application>
  <PresentationFormat>Papel A4 (210 x 297 mm)</PresentationFormat>
  <Paragraphs>355</Paragraphs>
  <Slides>30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Office Theme</vt:lpstr>
      <vt:lpstr>think-cell Slide</vt:lpstr>
      <vt:lpstr>Chart</vt:lpstr>
      <vt:lpstr>Apresentação do PowerPoint</vt:lpstr>
      <vt:lpstr>Agenda</vt:lpstr>
      <vt:lpstr>1. Dados do setor ANS – Agência Nacional de Saúde</vt:lpstr>
      <vt:lpstr>1. Dados do setor Evolução da Agenda Regulatória - ANS</vt:lpstr>
      <vt:lpstr>1. Dados do setor Beneficiários - por tipo de contratação 2000-2015</vt:lpstr>
      <vt:lpstr>1. Dados do setor IDSS – Índice de Desempenho da Saúde Suplementar </vt:lpstr>
      <vt:lpstr>  1. Dados do setor Índice de Desempenho da Saúde Suplementar - ANS, 2015</vt:lpstr>
      <vt:lpstr>1. Dados do setor Reclamações (2014 / 2015) - ANS</vt:lpstr>
      <vt:lpstr>1. Dados do setor Sinistralidade (2007 / 2014) - ANS</vt:lpstr>
      <vt:lpstr>1. Dados do setor Sinistralidade (2T-2013 / 2T - 2015) - ANS</vt:lpstr>
      <vt:lpstr>1. Dados do setor Acreditação das operadoras</vt:lpstr>
      <vt:lpstr>1. Dados do setor Operadoras acreditadas</vt:lpstr>
      <vt:lpstr>2. Custos médicos</vt:lpstr>
      <vt:lpstr>2. Custos médicos Inflação Médica x Inflação Oficial</vt:lpstr>
      <vt:lpstr>2. Custos médicos Inflação Médica x Inflação Oficial</vt:lpstr>
      <vt:lpstr>2. Custos médicos Inflação Médica x Inflação Oficial</vt:lpstr>
      <vt:lpstr>2. Custos médicos Novas tecnologias:</vt:lpstr>
      <vt:lpstr>2. Custos médicos Envelhecimento populacional:</vt:lpstr>
      <vt:lpstr>2. Custos médicos Envelhecimento populacional:</vt:lpstr>
      <vt:lpstr>2. Custos médicos Demandas judiciais (Judicialização):</vt:lpstr>
      <vt:lpstr>2. Custos médicos Mecanismos de remuneração</vt:lpstr>
      <vt:lpstr>2. Custos médicos Ferramentas de controle</vt:lpstr>
      <vt:lpstr>3. Acompanhamento da sinistralidade O papel da consultoria</vt:lpstr>
      <vt:lpstr>3. Acompanhamento da sinistralidade Análise dos dados</vt:lpstr>
      <vt:lpstr>4. Promoção a saúde e Qualidade de Vida O que é?</vt:lpstr>
      <vt:lpstr>4. Promoção a saúde e Qualidade de Vida Passo a passo</vt:lpstr>
      <vt:lpstr>4. Promoção a saúde e Qualidade de Vida Por que nem sempre dá certo – erros comuns</vt:lpstr>
      <vt:lpstr>5. Sustentabilidade do sistema de saúde suplementar</vt:lpstr>
      <vt:lpstr>5. Sustentabilidade do sistema de saúde suplementar VGBL Saúde – Uma alternativa?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Bernardo Srulzon</dc:creator>
  <cp:lastModifiedBy>Claudia Machado</cp:lastModifiedBy>
  <cp:revision>625</cp:revision>
  <dcterms:created xsi:type="dcterms:W3CDTF">2014-04-10T21:33:02Z</dcterms:created>
  <dcterms:modified xsi:type="dcterms:W3CDTF">2015-10-27T16:59:52Z</dcterms:modified>
</cp:coreProperties>
</file>