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5" r:id="rId3"/>
    <p:sldId id="283" r:id="rId4"/>
    <p:sldId id="293" r:id="rId5"/>
    <p:sldId id="270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282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EEF4-0379-42F3-A525-B164657362E4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1120-B7E8-47AC-B83D-2F8AB99AA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50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E448-6EB1-4DDD-BB4F-E43ED67B951C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4D8B-3CD7-4EB9-94BF-D8B0A6925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9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4D8B-3CD7-4EB9-94BF-D8B0A69251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5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STENS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3552007"/>
            <a:ext cx="12192000" cy="3266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1450" y="3683000"/>
            <a:ext cx="9144000" cy="11310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3500" y="5017356"/>
            <a:ext cx="6711950" cy="80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82700" y="6356350"/>
            <a:ext cx="22987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740650" y="625210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44175"/>
            <a:ext cx="5763952" cy="1748521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0" y="2944046"/>
            <a:ext cx="12192000" cy="6477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2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 userDrawn="1"/>
        </p:nvSpPr>
        <p:spPr>
          <a:xfrm>
            <a:off x="0" y="5212801"/>
            <a:ext cx="12192000" cy="272781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5484555"/>
            <a:ext cx="12192000" cy="13755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2550" y="272814"/>
            <a:ext cx="6946900" cy="625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0" y="1462670"/>
            <a:ext cx="6477000" cy="35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3478" y="1462670"/>
            <a:ext cx="5138993" cy="3534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33478" y="6362699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258300" y="636270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E8D7CFB-497B-4E45-8346-A89FC716D07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" y="99377"/>
            <a:ext cx="977900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 userDrawn="1"/>
        </p:nvSpPr>
        <p:spPr>
          <a:xfrm>
            <a:off x="9067800" y="2148"/>
            <a:ext cx="374650" cy="6858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9448800" y="0"/>
            <a:ext cx="2743199" cy="68601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831" y="249772"/>
            <a:ext cx="7015884" cy="8342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97654"/>
            <a:ext cx="8434515" cy="4645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661922" y="400169"/>
            <a:ext cx="236775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0200" y="6356349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34085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E8D7CFB-497B-4E45-8346-A89FC716D07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" y="99377"/>
            <a:ext cx="977900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93451" y="6356349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00" y="86677"/>
            <a:ext cx="977900" cy="113506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11531126" y="1314000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1848088" y="1314000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73936" y="6236258"/>
            <a:ext cx="457436" cy="605307"/>
            <a:chOff x="11677682" y="-12879"/>
            <a:chExt cx="457436" cy="543854"/>
          </a:xfrm>
        </p:grpSpPr>
        <p:sp>
          <p:nvSpPr>
            <p:cNvPr id="9" name="Retângulo 8"/>
            <p:cNvSpPr/>
            <p:nvPr/>
          </p:nvSpPr>
          <p:spPr>
            <a:xfrm>
              <a:off x="11677682" y="-12879"/>
              <a:ext cx="153174" cy="54385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1981944" y="-12879"/>
              <a:ext cx="153174" cy="543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6280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3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USTENS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3552007"/>
            <a:ext cx="12192000" cy="3266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1450" y="3683000"/>
            <a:ext cx="9144000" cy="11310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3500" y="5017356"/>
            <a:ext cx="6711950" cy="80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82700" y="6356350"/>
            <a:ext cx="22987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740650" y="625210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32" y="2386681"/>
            <a:ext cx="1502276" cy="455722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0" y="2944046"/>
            <a:ext cx="12192000" cy="6477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97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1590" y="350838"/>
            <a:ext cx="5270500" cy="498475"/>
          </a:xfrm>
        </p:spPr>
        <p:txBody>
          <a:bodyPr>
            <a:noAutofit/>
          </a:bodyPr>
          <a:lstStyle>
            <a:lvl1pPr algn="r">
              <a:defRPr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1634" y="1028700"/>
            <a:ext cx="10500456" cy="5148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8D7CFB-497B-4E45-8346-A89FC716D070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325744" y="-12879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630006" y="-12879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1624316" y="6274716"/>
            <a:ext cx="457436" cy="605307"/>
            <a:chOff x="11677682" y="-12879"/>
            <a:chExt cx="457436" cy="543854"/>
          </a:xfrm>
        </p:grpSpPr>
        <p:sp>
          <p:nvSpPr>
            <p:cNvPr id="11" name="Retângulo 10"/>
            <p:cNvSpPr/>
            <p:nvPr/>
          </p:nvSpPr>
          <p:spPr>
            <a:xfrm>
              <a:off x="11677682" y="-12879"/>
              <a:ext cx="153174" cy="54385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981944" y="-12879"/>
              <a:ext cx="153174" cy="543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140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8400" y="1709738"/>
            <a:ext cx="1017905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8400" y="4589463"/>
            <a:ext cx="10179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255709" y="0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559971" y="0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11554281" y="6287595"/>
            <a:ext cx="457436" cy="605307"/>
            <a:chOff x="11677682" y="-12879"/>
            <a:chExt cx="457436" cy="543854"/>
          </a:xfrm>
        </p:grpSpPr>
        <p:sp>
          <p:nvSpPr>
            <p:cNvPr id="16" name="Retângulo 15"/>
            <p:cNvSpPr/>
            <p:nvPr/>
          </p:nvSpPr>
          <p:spPr>
            <a:xfrm>
              <a:off x="11677682" y="-12879"/>
              <a:ext cx="153174" cy="54385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981944" y="-12879"/>
              <a:ext cx="153174" cy="543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8230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2684" y="1295400"/>
            <a:ext cx="5211116" cy="4881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75400" y="1295400"/>
            <a:ext cx="5402090" cy="4881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806228" y="6356350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325744" y="-12879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630006" y="-12879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11624316" y="6274716"/>
            <a:ext cx="457436" cy="605307"/>
            <a:chOff x="11677682" y="-12879"/>
            <a:chExt cx="457436" cy="543854"/>
          </a:xfrm>
        </p:grpSpPr>
        <p:sp>
          <p:nvSpPr>
            <p:cNvPr id="12" name="Retângulo 11"/>
            <p:cNvSpPr/>
            <p:nvPr/>
          </p:nvSpPr>
          <p:spPr>
            <a:xfrm>
              <a:off x="11677682" y="-12879"/>
              <a:ext cx="153174" cy="54385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981944" y="-12879"/>
              <a:ext cx="153174" cy="543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937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4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334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334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659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659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806228" y="6374765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325744" y="-12879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630006" y="-12879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1624316" y="6274716"/>
            <a:ext cx="457436" cy="605307"/>
            <a:chOff x="11677682" y="-12879"/>
            <a:chExt cx="457436" cy="543854"/>
          </a:xfrm>
        </p:grpSpPr>
        <p:sp>
          <p:nvSpPr>
            <p:cNvPr id="14" name="Retângulo 13"/>
            <p:cNvSpPr/>
            <p:nvPr/>
          </p:nvSpPr>
          <p:spPr>
            <a:xfrm>
              <a:off x="11677682" y="-12879"/>
              <a:ext cx="153174" cy="54385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981944" y="-12879"/>
              <a:ext cx="153174" cy="543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0949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232900" y="6350000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25744" y="-12879"/>
            <a:ext cx="115312" cy="554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630006" y="-12879"/>
            <a:ext cx="115312" cy="55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1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" y="5636577"/>
            <a:ext cx="977900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2E8D7CFB-497B-4E45-8346-A89FC716D070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0" y="0"/>
            <a:ext cx="977900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362700" y="291194"/>
            <a:ext cx="541479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2684" y="1111026"/>
            <a:ext cx="10714806" cy="506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97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8D7CFB-497B-4E45-8346-A89FC716D0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2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56" r:id="rId10"/>
    <p:sldLayoutId id="2147483660" r:id="rId11"/>
    <p:sldLayoutId id="2147483661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9133" y="3669632"/>
            <a:ext cx="10799382" cy="3051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Seguro Ambiental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RISK MANAGERS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Ferramentas de Apoio para Gestão e Transferência de Riscos Ambientais</a:t>
            </a:r>
          </a:p>
          <a:p>
            <a:pPr algn="r">
              <a:lnSpc>
                <a:spcPct val="150000"/>
              </a:lnSpc>
            </a:pPr>
            <a:endParaRPr lang="pt-BR" sz="11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Outubro/2015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 smtClean="0">
                <a:latin typeface="Century Gothic" panose="020B0502020202020204" pitchFamily="34" charset="0"/>
              </a:rPr>
              <a:t>2015</a:t>
            </a:r>
          </a:p>
        </p:txBody>
      </p:sp>
      <p:pic>
        <p:nvPicPr>
          <p:cNvPr id="1028" name="Picture 4" descr="https://lh3.googleusercontent.com/-YFHXlOhIRtA/Vd8X4qTG8rI/AAAAAAAAABs/rk53KoKCX5M/w709-h470/ABG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80" y="84224"/>
            <a:ext cx="4247044" cy="28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964370" y="1202109"/>
            <a:ext cx="1057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07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Matriz de Impactos Potenciais no Licenciamento Ambiental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00515"/>
              </p:ext>
            </p:extLst>
          </p:nvPr>
        </p:nvGraphicFramePr>
        <p:xfrm>
          <a:off x="1501807" y="1923256"/>
          <a:ext cx="9505056" cy="3726706"/>
        </p:xfrm>
        <a:graphic>
          <a:graphicData uri="http://schemas.openxmlformats.org/drawingml/2006/table">
            <a:tbl>
              <a:tblPr/>
              <a:tblGrid>
                <a:gridCol w="4032448"/>
                <a:gridCol w="5472608"/>
              </a:tblGrid>
              <a:tr h="419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Riscos </a:t>
                      </a: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potenciais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 da não contratação da Apólice para o Processo de Licenciamento Ambiental em todas as etapas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70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Licença Prévia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A falta do seguro ambiental pode ter como consequência o atestado de inviabilidade do empreendimento?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  <a:tr h="419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9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Licença de Instalação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Impossibilidade de início das obras?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34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2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Licença de Operação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Feito o investimento para a construção ou ampliação, a empresa poderá ser impedida de operar pela ausência da apólice?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964370" y="1202109"/>
            <a:ext cx="1090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08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Direcionadores de Análise – Exposições Ambientais e Licenciamento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com Canto Diagonal Aparado 21"/>
          <p:cNvSpPr/>
          <p:nvPr/>
        </p:nvSpPr>
        <p:spPr bwMode="auto">
          <a:xfrm>
            <a:off x="1219288" y="2031792"/>
            <a:ext cx="5927469" cy="1378341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Os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resíduos sólidos classe I 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- perigosos gerados pelo empreendimento deverão ser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adequadamente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armazenados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, conforme a norma NBR 12235 - armazenamento de resíduos sólidos perigosos e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destinados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exclusivamente a sistemas de tratamento ou disposição aprovados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pelo órgão ambiental</a:t>
            </a: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.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23" name="Retângulo com Canto Diagonal Aparado 22"/>
          <p:cNvSpPr/>
          <p:nvPr/>
        </p:nvSpPr>
        <p:spPr bwMode="auto">
          <a:xfrm>
            <a:off x="1219287" y="3561483"/>
            <a:ext cx="6011691" cy="997981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Os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resíduos classe II A - não inertes e II B - inertes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 gerados pelo empreendimentos deverão ser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adequadamente armazenados e dispostos em sistema de destinação aprovados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pelo órgão ambiental</a:t>
            </a: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.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24" name="Retângulo com Canto Diagonal Aparado 23"/>
          <p:cNvSpPr/>
          <p:nvPr/>
        </p:nvSpPr>
        <p:spPr bwMode="auto">
          <a:xfrm>
            <a:off x="1219287" y="4710814"/>
            <a:ext cx="6011691" cy="1586888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As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áreas de armazenagem dos produtos químicos e inflamáveis 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deverão ser constantemente inspecionadas,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com realização das manutenções periódicas de modo a garantir a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impermeabilização do piso e a funcionalidade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dos dispositivos de contenção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, evitando a poluição do solo e das águas em caso de derrames </a:t>
            </a: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acidentais.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7631703" y="2516425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>
            <a:off x="7631701" y="3866302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7671551" y="5335818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8225588" y="2367397"/>
            <a:ext cx="195312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Exposição à Eventos e Condições de Poluição Súbita ou Gradual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225588" y="3737307"/>
            <a:ext cx="195312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Exposição à Eventos e Condições de Poluição Súbita ou Gradual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225588" y="5217188"/>
            <a:ext cx="195312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Exposição à Eventos e Condições de Poluição Súbita ou Gradual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0297026" y="2367714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ON SITE</a:t>
            </a:r>
            <a:endParaRPr lang="pt-BR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0297026" y="2784489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OFF SITE</a:t>
            </a:r>
            <a:endParaRPr lang="pt-BR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297026" y="3722481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ON SITE</a:t>
            </a:r>
            <a:endParaRPr lang="pt-BR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0297026" y="4139256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OFF SITE</a:t>
            </a:r>
            <a:endParaRPr lang="pt-BR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329109" y="5219524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ON SITE</a:t>
            </a:r>
            <a:endParaRPr lang="pt-BR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329109" y="5636299"/>
            <a:ext cx="844216" cy="2462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OFF SITE</a:t>
            </a:r>
            <a:endParaRPr lang="pt-B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964370" y="1202109"/>
            <a:ext cx="1090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08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Direcionadores de Análise – Exposições Ambientais e Licenciamento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ângulo com Canto Diagonal Aparado 43"/>
          <p:cNvSpPr/>
          <p:nvPr/>
        </p:nvSpPr>
        <p:spPr bwMode="auto">
          <a:xfrm>
            <a:off x="1189209" y="2031792"/>
            <a:ext cx="5927469" cy="933173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Os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efluentes líquidos 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do empreendimento deverão ser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tratados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 de modo a atender aos artigos 11 e 18 do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regulamento da Lei Estadual nº 997/76, aprovado pelo Decreto nº 8.468/76, e suas alterações.</a:t>
            </a:r>
          </a:p>
        </p:txBody>
      </p:sp>
      <p:sp>
        <p:nvSpPr>
          <p:cNvPr id="45" name="Retângulo com Canto Diagonal Aparado 44"/>
          <p:cNvSpPr/>
          <p:nvPr/>
        </p:nvSpPr>
        <p:spPr bwMode="auto">
          <a:xfrm>
            <a:off x="1189209" y="3062494"/>
            <a:ext cx="6011691" cy="1586888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Instalar, operar e manter adequadamente, no prazo de 180 (cento e oitenta) dias,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sistema de ventilação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local </a:t>
            </a:r>
            <a:r>
              <a:rPr lang="pt-BR" sz="1400" b="1" dirty="0" err="1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exaustora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 e equipamento de controle de poluentes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, baseado na melhor tecnologia prática disponível, para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as operações realizadas nos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equipamentos [...].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6" name="Retângulo com Canto Diagonal Aparado 45"/>
          <p:cNvSpPr/>
          <p:nvPr/>
        </p:nvSpPr>
        <p:spPr bwMode="auto">
          <a:xfrm>
            <a:off x="1189208" y="4746911"/>
            <a:ext cx="6011691" cy="1586888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No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setor produtivo 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bem como nas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áreas onde há manipulação de produtos químicos e óleos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, o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pavimento e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os sistemas de drenagem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(canaletas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 caixas de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passagem) 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deverão ser constantemente limpos, </a:t>
            </a: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eliminando-se</a:t>
            </a:r>
          </a:p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>
                <a:solidFill>
                  <a:schemeClr val="tx2"/>
                </a:solidFill>
                <a:latin typeface="Century Gothic" panose="020B0502020202020204" pitchFamily="34" charset="0"/>
                <a:cs typeface="Arial" pitchFamily="-110" charset="0"/>
              </a:rPr>
              <a:t>possíveis trincas, de forma que impossibilite o acúmulo e ou infiltração de efluentes líquidos no solo</a:t>
            </a:r>
            <a:r>
              <a:rPr lang="pt-BR" sz="1400" dirty="0">
                <a:latin typeface="Century Gothic" panose="020B0502020202020204" pitchFamily="34" charset="0"/>
                <a:cs typeface="Arial" pitchFamily="-110" charset="0"/>
              </a:rPr>
              <a:t>.</a:t>
            </a:r>
          </a:p>
        </p:txBody>
      </p:sp>
      <p:sp>
        <p:nvSpPr>
          <p:cNvPr id="47" name="Seta para a direita 46"/>
          <p:cNvSpPr/>
          <p:nvPr/>
        </p:nvSpPr>
        <p:spPr>
          <a:xfrm>
            <a:off x="7601624" y="2279165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7601624" y="3651401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7641472" y="5335818"/>
            <a:ext cx="344488" cy="40907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7985960" y="1922264"/>
            <a:ext cx="40822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Century Gothic" panose="020B0502020202020204" pitchFamily="34" charset="0"/>
              </a:rPr>
              <a:t>Custos e Despesas de Limpeza (</a:t>
            </a:r>
            <a:r>
              <a:rPr lang="pt-BR" sz="1400" dirty="0" smtClean="0">
                <a:latin typeface="Century Gothic" panose="020B0502020202020204" pitchFamily="34" charset="0"/>
              </a:rPr>
              <a:t>Clean-</a:t>
            </a:r>
            <a:r>
              <a:rPr lang="pt-BR" sz="1400" dirty="0" err="1" smtClean="0">
                <a:latin typeface="Century Gothic" panose="020B0502020202020204" pitchFamily="34" charset="0"/>
              </a:rPr>
              <a:t>up</a:t>
            </a:r>
            <a:r>
              <a:rPr lang="pt-BR" sz="1400" dirty="0" smtClean="0">
                <a:latin typeface="Century Gothic" panose="020B0502020202020204" pitchFamily="34" charset="0"/>
              </a:rPr>
              <a:t>)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Condições </a:t>
            </a:r>
            <a:r>
              <a:rPr lang="pt-BR" sz="1400" dirty="0">
                <a:latin typeface="Century Gothic" panose="020B0502020202020204" pitchFamily="34" charset="0"/>
              </a:rPr>
              <a:t>Súbitas e Graduais de Poluição (manifestação no longo </a:t>
            </a:r>
            <a:r>
              <a:rPr lang="pt-BR" sz="1400" dirty="0" smtClean="0">
                <a:latin typeface="Century Gothic" panose="020B0502020202020204" pitchFamily="34" charset="0"/>
              </a:rPr>
              <a:t>prazo)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Danos </a:t>
            </a:r>
            <a:r>
              <a:rPr lang="pt-BR" sz="1400" dirty="0">
                <a:latin typeface="Century Gothic" panose="020B0502020202020204" pitchFamily="34" charset="0"/>
              </a:rPr>
              <a:t>a Recursos Naturais - Flora, </a:t>
            </a:r>
            <a:r>
              <a:rPr lang="pt-BR" sz="1400" dirty="0" smtClean="0">
                <a:latin typeface="Century Gothic" panose="020B0502020202020204" pitchFamily="34" charset="0"/>
              </a:rPr>
              <a:t>Fauna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Custos </a:t>
            </a:r>
            <a:r>
              <a:rPr lang="pt-BR" sz="1400" dirty="0">
                <a:latin typeface="Century Gothic" panose="020B0502020202020204" pitchFamily="34" charset="0"/>
              </a:rPr>
              <a:t>de </a:t>
            </a:r>
            <a:r>
              <a:rPr lang="pt-BR" sz="1400" dirty="0" smtClean="0">
                <a:latin typeface="Century Gothic" panose="020B0502020202020204" pitchFamily="34" charset="0"/>
              </a:rPr>
              <a:t>Defesa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Recursos </a:t>
            </a:r>
            <a:r>
              <a:rPr lang="pt-BR" sz="1400" dirty="0">
                <a:latin typeface="Century Gothic" panose="020B0502020202020204" pitchFamily="34" charset="0"/>
              </a:rPr>
              <a:t>Financeiros para cumprimento de </a:t>
            </a:r>
            <a:r>
              <a:rPr lang="pt-BR" sz="1400" dirty="0" err="1">
                <a:latin typeface="Century Gothic" panose="020B0502020202020204" pitchFamily="34" charset="0"/>
              </a:rPr>
              <a:t>TACs</a:t>
            </a:r>
            <a:r>
              <a:rPr lang="pt-BR" sz="1400" dirty="0">
                <a:latin typeface="Century Gothic" panose="020B0502020202020204" pitchFamily="34" charset="0"/>
              </a:rPr>
              <a:t> (Termos de Ajustamento de Conduta) </a:t>
            </a:r>
            <a:r>
              <a:rPr lang="pt-BR" sz="1400" dirty="0" smtClean="0">
                <a:latin typeface="Century Gothic" panose="020B0502020202020204" pitchFamily="34" charset="0"/>
              </a:rPr>
              <a:t>Ambientais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Danos </a:t>
            </a:r>
            <a:r>
              <a:rPr lang="pt-BR" sz="1400" dirty="0">
                <a:latin typeface="Century Gothic" panose="020B0502020202020204" pitchFamily="34" charset="0"/>
              </a:rPr>
              <a:t>Físicos, Materiais e Morais a </a:t>
            </a:r>
            <a:r>
              <a:rPr lang="pt-BR" sz="1400" dirty="0" smtClean="0">
                <a:latin typeface="Century Gothic" panose="020B0502020202020204" pitchFamily="34" charset="0"/>
              </a:rPr>
              <a:t>Terceiros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Condições </a:t>
            </a:r>
            <a:r>
              <a:rPr lang="pt-BR" sz="1400" dirty="0">
                <a:latin typeface="Century Gothic" panose="020B0502020202020204" pitchFamily="34" charset="0"/>
              </a:rPr>
              <a:t>de Poluição em Operações de </a:t>
            </a:r>
            <a:r>
              <a:rPr lang="pt-BR" sz="1400" dirty="0" smtClean="0">
                <a:latin typeface="Century Gothic" panose="020B0502020202020204" pitchFamily="34" charset="0"/>
              </a:rPr>
              <a:t>Transporte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Condições </a:t>
            </a:r>
            <a:r>
              <a:rPr lang="pt-BR" sz="1400" dirty="0">
                <a:latin typeface="Century Gothic" panose="020B0502020202020204" pitchFamily="34" charset="0"/>
              </a:rPr>
              <a:t>de Poluição </a:t>
            </a:r>
            <a:r>
              <a:rPr lang="pt-BR" sz="1400" dirty="0" smtClean="0">
                <a:latin typeface="Century Gothic" panose="020B0502020202020204" pitchFamily="34" charset="0"/>
              </a:rPr>
              <a:t>na Destinação/Disposição </a:t>
            </a:r>
            <a:r>
              <a:rPr lang="pt-BR" sz="1400" dirty="0">
                <a:latin typeface="Century Gothic" panose="020B0502020202020204" pitchFamily="34" charset="0"/>
              </a:rPr>
              <a:t>de Resíduos gerados nas </a:t>
            </a:r>
            <a:r>
              <a:rPr lang="pt-BR" sz="1400" dirty="0" smtClean="0">
                <a:latin typeface="Century Gothic" panose="020B0502020202020204" pitchFamily="34" charset="0"/>
              </a:rPr>
              <a:t>operações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Interrupção </a:t>
            </a:r>
            <a:r>
              <a:rPr lang="pt-BR" sz="1400" dirty="0">
                <a:latin typeface="Century Gothic" panose="020B0502020202020204" pitchFamily="34" charset="0"/>
              </a:rPr>
              <a:t>de Atividades (Lucros Cessantes) causada por Condições de </a:t>
            </a:r>
            <a:r>
              <a:rPr lang="pt-BR" sz="1400" dirty="0" smtClean="0">
                <a:latin typeface="Century Gothic" panose="020B0502020202020204" pitchFamily="34" charset="0"/>
              </a:rPr>
              <a:t>Poluição</a:t>
            </a:r>
          </a:p>
          <a:p>
            <a:pPr marL="171450" indent="-1714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Century Gothic" panose="020B0502020202020204" pitchFamily="34" charset="0"/>
              </a:rPr>
              <a:t>Gerenciamento </a:t>
            </a:r>
            <a:r>
              <a:rPr lang="pt-BR" sz="1400" dirty="0">
                <a:latin typeface="Century Gothic" panose="020B0502020202020204" pitchFamily="34" charset="0"/>
              </a:rPr>
              <a:t>de Crises e Riscos </a:t>
            </a:r>
            <a:r>
              <a:rPr lang="pt-BR" sz="1400" dirty="0" err="1">
                <a:latin typeface="Century Gothic" panose="020B0502020202020204" pitchFamily="34" charset="0"/>
              </a:rPr>
              <a:t>Reputacionais</a:t>
            </a: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51898" y="1483496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508735" y="991880"/>
            <a:ext cx="9655342" cy="5448282"/>
          </a:xfrm>
        </p:spPr>
        <p:txBody>
          <a:bodyPr>
            <a:noAutofit/>
          </a:bodyPr>
          <a:lstStyle/>
          <a:p>
            <a:pPr marL="400050" lvl="1" indent="0" algn="just">
              <a:buNone/>
            </a:pPr>
            <a:endParaRPr lang="pt-BR" sz="1400" dirty="0" smtClean="0">
              <a:solidFill>
                <a:srgbClr val="595959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45720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Ambientais* avaliados – Estudos para Transferência de Riscos Ambientais</a:t>
            </a:r>
          </a:p>
          <a:p>
            <a:pPr marL="857250" lvl="1" indent="-45720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857250" lvl="1" indent="-45720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Riscos Ambientais</a:t>
            </a:r>
          </a:p>
          <a:p>
            <a:pPr marL="857250" lvl="1" indent="-457200" algn="just">
              <a:buFont typeface="Wingdings" panose="05000000000000000000" pitchFamily="2" charset="2"/>
              <a:buChar char="Ø"/>
            </a:pPr>
            <a:endParaRPr lang="pt-BR" sz="1400" dirty="0" smtClean="0">
              <a:solidFill>
                <a:srgbClr val="595959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Conformidade Ambiental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Ambiental Preliminar – FASE I: Histórico de Pré-existência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Práticas de Gerenciamento de Resíduos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de Tratamento de Emissões Atmosféricas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Crítica de Sistemas de Armazenamento de Produtos Perigosos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 de Exposições vinculadas a geração de Efluentes Líquidos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da Capacidade de Gestão Ambiental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das Práticas de Destinação/Disposição Final de Resíduos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de Planos de Gerenciamento de Riscos e de Resposta a Emergências Ambientais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de Potencial de Exposições na Área de Influência – Flora, Fauna, Terceiros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das Práticas de Manutenção Preventiva em Processos Produtivos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Processos Críticos – Perspectivas: Eventos de Poluição Súbita e Gradual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dos Planos </a:t>
            </a:r>
            <a:r>
              <a:rPr lang="pt-BR" sz="1400" dirty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Inspeção, Manutenção e Identificação de Focos de Poluição (garantia da integridade de sistemas críticos)</a:t>
            </a:r>
          </a:p>
          <a:p>
            <a:pPr marL="12573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Gerenciamento </a:t>
            </a:r>
            <a:r>
              <a:rPr lang="pt-BR" sz="1400" dirty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Modificações/Equipamentos de </a:t>
            </a:r>
            <a:r>
              <a:rPr lang="pt-BR" sz="14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Proteção</a:t>
            </a:r>
            <a:endParaRPr lang="pt-BR" sz="1200" dirty="0">
              <a:solidFill>
                <a:srgbClr val="595959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0" algn="just">
              <a:buNone/>
            </a:pPr>
            <a:r>
              <a:rPr lang="pt-BR" sz="1000" dirty="0" smtClean="0">
                <a:solidFill>
                  <a:srgbClr val="59595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*Rol exemplificativo e não exaustivo.</a:t>
            </a:r>
            <a:endParaRPr lang="pt-BR" sz="1050" dirty="0" smtClean="0">
              <a:solidFill>
                <a:srgbClr val="595959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8608" y="2597169"/>
            <a:ext cx="894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Muito obrigado!</a:t>
            </a:r>
          </a:p>
        </p:txBody>
      </p:sp>
      <p:pic>
        <p:nvPicPr>
          <p:cNvPr id="6" name="Picture 4" descr="https://lh3.googleusercontent.com/-YFHXlOhIRtA/Vd8X4qTG8rI/AAAAAAAAABs/rk53KoKCX5M/w709-h470/AB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04" y="1164066"/>
            <a:ext cx="5577265" cy="36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51898" y="1483496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694152" y="1212076"/>
            <a:ext cx="5138550" cy="133882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r>
              <a:rPr lang="pt-BR" altLang="pt-BR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E FATORES DE RISCOS AMBIENTAIS NO RADAR NOS GESTORES DE RISCOS</a:t>
            </a:r>
            <a:endParaRPr lang="pt-BR" altLang="pt-BR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ector reto 2"/>
          <p:cNvCxnSpPr>
            <a:stCxn id="30" idx="2"/>
          </p:cNvCxnSpPr>
          <p:nvPr/>
        </p:nvCxnSpPr>
        <p:spPr>
          <a:xfrm>
            <a:off x="6263427" y="2550904"/>
            <a:ext cx="0" cy="334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8832702" y="2550904"/>
            <a:ext cx="1489309" cy="334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2034746" y="2550904"/>
            <a:ext cx="1659406" cy="334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2034746" y="5898292"/>
            <a:ext cx="8287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3421371" y="2729542"/>
            <a:ext cx="2842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FATORES LEGAIS</a:t>
            </a:r>
            <a:endParaRPr lang="pt-BR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229023" y="2609126"/>
            <a:ext cx="284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ELEMENTOS OPERACIONAIS</a:t>
            </a:r>
            <a:endParaRPr lang="pt-BR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3728555" y="3327284"/>
            <a:ext cx="2338869" cy="22924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Leis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Normas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Resoluções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Projetos de Lei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Procedimentos Administrativos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Responsabilidade Civil Ambiental</a:t>
            </a:r>
          </a:p>
          <a:p>
            <a:pPr algn="ctr"/>
            <a:endParaRPr lang="pt-BR" sz="14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493833" y="3327284"/>
            <a:ext cx="2338869" cy="22924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Emissões Atmosféricas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Lançamento de Efluentes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Geração de Resíduos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Disposição de Rejeitos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Armazenamento de Produtos Perigosos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Operações de Transporte</a:t>
            </a:r>
          </a:p>
          <a:p>
            <a:pPr algn="ctr"/>
            <a:r>
              <a:rPr lang="pt-BR" sz="13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Instrumentos de Gestão Ambiental</a:t>
            </a:r>
          </a:p>
        </p:txBody>
      </p:sp>
    </p:spTree>
    <p:extLst>
      <p:ext uri="{BB962C8B-B14F-4D97-AF65-F5344CB8AC3E}">
        <p14:creationId xmlns:p14="http://schemas.microsoft.com/office/powerpoint/2010/main" val="29028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8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40734"/>
              </p:ext>
            </p:extLst>
          </p:nvPr>
        </p:nvGraphicFramePr>
        <p:xfrm>
          <a:off x="1932918" y="1669284"/>
          <a:ext cx="8585500" cy="4929662"/>
        </p:xfrm>
        <a:graphic>
          <a:graphicData uri="http://schemas.openxmlformats.org/drawingml/2006/table">
            <a:tbl>
              <a:tblPr/>
              <a:tblGrid>
                <a:gridCol w="4129020"/>
                <a:gridCol w="636102"/>
                <a:gridCol w="3820378"/>
              </a:tblGrid>
              <a:tr h="349675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Dano Tradicional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Dano Ambiental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63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À pessoa ou a seus bens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Dano puro ou reflexo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073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Pessoalidade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Impessoalidade: difuso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08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Certeza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Incerteza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27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Atualidade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Futuro, eventual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062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Subsistência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Gradativo: causas/efeitos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57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Anormalidade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Anormalidade: tolerância social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80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Nexo de causalidade definido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Nexo de causalidade pode ser indefinido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97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Prescrição dos direitos interindividuais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Imprescritibilidade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do Dano Difuso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39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Dano moral intersubjetivo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Dano Moral Ambiental Coletivo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Prova do Dano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Prova indiciária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3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Bens e direitos intersubjetivos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Bens difusos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13"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Direito Adquirido e Estabilidade do Ato Jurídico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0005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Quem danifica indeniza, mesmo com licença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51898" y="1021831"/>
            <a:ext cx="964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01 – </a:t>
            </a:r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Modalidades de Danos</a:t>
            </a:r>
            <a:endParaRPr lang="pt-BR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58344" y="1172661"/>
            <a:ext cx="2157986" cy="114538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02 – Matriz de Riscos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ateriais:</a:t>
            </a:r>
            <a:endParaRPr lang="pt-BR" sz="1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Esferas de Ação das Sanções impostas por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Dano </a:t>
            </a:r>
            <a:r>
              <a:rPr lang="pt-BR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Ambiental</a:t>
            </a:r>
            <a:endParaRPr lang="pt-BR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90902" y="1354095"/>
            <a:ext cx="5186831" cy="900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</a:t>
            </a:r>
            <a:r>
              <a:rPr lang="pt-BR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Reparação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civil decorrente do dano causado, </a:t>
            </a:r>
            <a:r>
              <a:rPr lang="pt-BR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com indenizações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à comunidade atingida;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</a:t>
            </a:r>
            <a:r>
              <a:rPr lang="pt-BR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Recuperação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ambiental da área atingida pelo </a:t>
            </a:r>
            <a:r>
              <a:rPr lang="pt-BR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dano;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90902" y="2297175"/>
            <a:ext cx="5186830" cy="25093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Advertência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Multa simples entre R$ 50,00 a R$ 50.000.000,00;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Multa diária;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Suspensão de venda e fabricação do produto;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Embargo da atividade;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Suspensão parcial ou total da atividade;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Restritiva de direito:</a:t>
            </a:r>
          </a:p>
          <a:p>
            <a:pPr lvl="1"/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- Cancelamento de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licença.</a:t>
            </a:r>
            <a:endParaRPr lang="pt-BR" sz="12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lvl="1"/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- Perda ou suspensão da participação em linhas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de financiamento em estabelecimentos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oficiais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de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crédito.</a:t>
            </a:r>
            <a:endParaRPr lang="pt-BR" sz="12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lvl="1"/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- Proibição de participação em licitações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públicas por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até 3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anos.</a:t>
            </a:r>
            <a:endParaRPr lang="pt-BR" sz="1200" dirty="0" smtClean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588646" y="4846483"/>
            <a:ext cx="5186831" cy="19538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Penas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privativas de liberdade (prisão ou reclusão)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– para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pessoas físicas;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Penas restritivas de direitos: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Prestação de serviços à comunidade;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Interdição temporária de direitos;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Suspensão parcial ou total de atividade;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Ressarcimento à vítima ou à entidade pública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com fim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social a importância que varia de 1 a 360 </a:t>
            </a:r>
            <a:r>
              <a:rPr lang="pt-B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salários mínimos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• Recolhimento domiciliar;</a:t>
            </a:r>
            <a:endParaRPr lang="pt-BR" sz="1200" dirty="0" smtClean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515987" y="896650"/>
            <a:ext cx="1332148" cy="3250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SANÇÕES</a:t>
            </a:r>
            <a:endParaRPr lang="pt-BR" sz="14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14" name="Conector de seta reta 13"/>
          <p:cNvCxnSpPr>
            <a:stCxn id="13" idx="2"/>
            <a:endCxn id="10" idx="0"/>
          </p:cNvCxnSpPr>
          <p:nvPr/>
        </p:nvCxnSpPr>
        <p:spPr>
          <a:xfrm>
            <a:off x="8182061" y="1221733"/>
            <a:ext cx="2257" cy="132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14"/>
          <p:cNvSpPr/>
          <p:nvPr/>
        </p:nvSpPr>
        <p:spPr>
          <a:xfrm>
            <a:off x="4078734" y="1641603"/>
            <a:ext cx="1332148" cy="3250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Esfera Cível</a:t>
            </a:r>
            <a:endParaRPr lang="pt-BR" sz="14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066608" y="3327284"/>
            <a:ext cx="1332148" cy="449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Esfera Administrativa</a:t>
            </a:r>
            <a:endParaRPr lang="pt-BR" sz="12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066608" y="5660866"/>
            <a:ext cx="1332148" cy="3250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Esfera Penal</a:t>
            </a:r>
            <a:endParaRPr lang="pt-BR" sz="14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18" name="Conector de seta reta 17"/>
          <p:cNvCxnSpPr>
            <a:stCxn id="15" idx="3"/>
            <a:endCxn id="10" idx="1"/>
          </p:cNvCxnSpPr>
          <p:nvPr/>
        </p:nvCxnSpPr>
        <p:spPr>
          <a:xfrm>
            <a:off x="5410882" y="1804145"/>
            <a:ext cx="1800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6" idx="3"/>
            <a:endCxn id="11" idx="1"/>
          </p:cNvCxnSpPr>
          <p:nvPr/>
        </p:nvCxnSpPr>
        <p:spPr>
          <a:xfrm>
            <a:off x="5398756" y="3551827"/>
            <a:ext cx="1921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7" idx="3"/>
            <a:endCxn id="12" idx="1"/>
          </p:cNvCxnSpPr>
          <p:nvPr/>
        </p:nvCxnSpPr>
        <p:spPr>
          <a:xfrm>
            <a:off x="5398756" y="5823408"/>
            <a:ext cx="18989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>
            <a:off x="3898715" y="1909248"/>
            <a:ext cx="1692187" cy="575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1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Independente da Existência de Culpa</a:t>
            </a:r>
            <a:endParaRPr lang="pt-BR" sz="11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3898715" y="5285528"/>
            <a:ext cx="1692187" cy="575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1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Culpa ou Dolo Necessários</a:t>
            </a:r>
            <a:endParaRPr lang="pt-BR" sz="11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50669" y="2567098"/>
            <a:ext cx="2668346" cy="2349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Esferas de ação </a:t>
            </a:r>
            <a:r>
              <a:rPr lang="pt-BR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das sanções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impostas ao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empresário e aos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agentes </a:t>
            </a:r>
            <a:r>
              <a:rPr lang="pt-BR" sz="14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co-responsáveis</a:t>
            </a:r>
            <a:endParaRPr lang="pt-BR" sz="14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(pessoas físicas)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 à empresa (pessoa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jurídica) em caso de</a:t>
            </a:r>
          </a:p>
          <a:p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dano ambiental</a:t>
            </a:r>
            <a:endParaRPr lang="pt-BR" sz="1400" dirty="0" smtClean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3087" y="2325137"/>
            <a:ext cx="2992881" cy="2574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1093087" y="1331298"/>
            <a:ext cx="10378102" cy="106407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6" name="Retângulo com Canto Diagonal Aparado 35"/>
          <p:cNvSpPr/>
          <p:nvPr/>
        </p:nvSpPr>
        <p:spPr bwMode="auto">
          <a:xfrm>
            <a:off x="1260478" y="2371304"/>
            <a:ext cx="2695074" cy="344487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VAZAMENTOS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37" name="Retângulo com Canto Diagonal Aparado 36"/>
          <p:cNvSpPr/>
          <p:nvPr/>
        </p:nvSpPr>
        <p:spPr bwMode="auto">
          <a:xfrm>
            <a:off x="1260478" y="2879304"/>
            <a:ext cx="2695074" cy="344487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DERRAMAMENTOS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38" name="Retângulo com Canto Diagonal Aparado 37"/>
          <p:cNvSpPr/>
          <p:nvPr/>
        </p:nvSpPr>
        <p:spPr bwMode="auto">
          <a:xfrm>
            <a:off x="1260478" y="3400004"/>
            <a:ext cx="2695074" cy="344487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TRANSBORDAMENTOS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39" name="Retângulo com Canto Diagonal Aparado 38"/>
          <p:cNvSpPr/>
          <p:nvPr/>
        </p:nvSpPr>
        <p:spPr bwMode="auto">
          <a:xfrm>
            <a:off x="1260478" y="3908004"/>
            <a:ext cx="2695074" cy="344487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INCÊNDIOS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0" name="Retângulo com Canto Diagonal Aparado 39"/>
          <p:cNvSpPr/>
          <p:nvPr/>
        </p:nvSpPr>
        <p:spPr bwMode="auto">
          <a:xfrm>
            <a:off x="1260478" y="4428704"/>
            <a:ext cx="2695074" cy="344487"/>
          </a:xfrm>
          <a:prstGeom prst="snip2Diag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dirty="0" smtClean="0">
                <a:latin typeface="Century Gothic" panose="020B0502020202020204" pitchFamily="34" charset="0"/>
                <a:cs typeface="Arial" pitchFamily="-110" charset="0"/>
              </a:rPr>
              <a:t>EXPLOSÕES</a:t>
            </a:r>
            <a:endParaRPr lang="pt-BR" sz="1400" dirty="0"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1" name="Retângulo com Canto Diagonal Aparado 40"/>
          <p:cNvSpPr/>
          <p:nvPr/>
        </p:nvSpPr>
        <p:spPr bwMode="auto">
          <a:xfrm>
            <a:off x="1260478" y="1681555"/>
            <a:ext cx="2695074" cy="344487"/>
          </a:xfrm>
          <a:prstGeom prst="snip2Diag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-110" charset="0"/>
              </a:rPr>
              <a:t>FATOS GERADORES</a:t>
            </a:r>
            <a:endParaRPr lang="pt-BR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2" name="Retângulo com Canto Diagonal Aparado 41"/>
          <p:cNvSpPr/>
          <p:nvPr/>
        </p:nvSpPr>
        <p:spPr bwMode="auto">
          <a:xfrm>
            <a:off x="4781720" y="1681555"/>
            <a:ext cx="2695074" cy="344487"/>
          </a:xfrm>
          <a:prstGeom prst="snip2Diag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-110" charset="0"/>
              </a:rPr>
              <a:t>TIPOS DE MANIFESTAÇÕES</a:t>
            </a:r>
            <a:endParaRPr lang="pt-BR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01947" y="2325137"/>
            <a:ext cx="2478505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Poluição Súbita</a:t>
            </a:r>
          </a:p>
          <a:p>
            <a:pPr algn="ctr"/>
            <a:r>
              <a:rPr lang="pt-BR" sz="1200" dirty="0" smtClean="0">
                <a:latin typeface="Century Gothic" panose="020B0502020202020204" pitchFamily="34" charset="0"/>
              </a:rPr>
              <a:t>Dano </a:t>
            </a:r>
            <a:r>
              <a:rPr lang="pt-BR" sz="1200" dirty="0">
                <a:latin typeface="Century Gothic" panose="020B0502020202020204" pitchFamily="34" charset="0"/>
              </a:rPr>
              <a:t>Ambiental </a:t>
            </a:r>
            <a:r>
              <a:rPr lang="pt-BR" sz="1200" dirty="0" smtClean="0">
                <a:latin typeface="Century Gothic" panose="020B0502020202020204" pitchFamily="34" charset="0"/>
              </a:rPr>
              <a:t>Imediato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137139" y="2197160"/>
            <a:ext cx="2840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Solo contaminado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Subsolo contaminado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Água Superficial contaminada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Água Subterrânea contaminada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Poluição Atmosférica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Danos à Biodiversidade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latin typeface="Century Gothic" panose="020B0502020202020204" pitchFamily="34" charset="0"/>
              </a:rPr>
              <a:t>Mortandade de fauna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latin typeface="Century Gothic" panose="020B0502020202020204" pitchFamily="34" charset="0"/>
              </a:rPr>
              <a:t>Contaminação de </a:t>
            </a:r>
            <a:r>
              <a:rPr lang="pt-BR" sz="1200" dirty="0" smtClean="0">
                <a:latin typeface="Century Gothic" panose="020B0502020202020204" pitchFamily="34" charset="0"/>
              </a:rPr>
              <a:t>flora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Interrupção de Atividades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pt-BR" sz="1200" dirty="0"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Danos Físicos à Pessoas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Danos Materiais a Terceiros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Danos Morais Individuais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Danos Morais Coletivos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pt-BR" sz="1200" dirty="0"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Custos de Defesa em Processos Judiciais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Riscos de Imagem e </a:t>
            </a:r>
            <a:r>
              <a:rPr lang="pt-BR" sz="1200" dirty="0" err="1" smtClean="0">
                <a:latin typeface="Century Gothic" panose="020B0502020202020204" pitchFamily="34" charset="0"/>
              </a:rPr>
              <a:t>Reputacionais</a:t>
            </a:r>
            <a:endParaRPr lang="pt-BR" sz="1200" dirty="0" smtClean="0"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Atendimentos Emergenciais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Custos com Fianças ou Garantias Judiciais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latin typeface="Century Gothic" panose="020B0502020202020204" pitchFamily="34" charset="0"/>
              </a:rPr>
              <a:t>Responsabilidade Civil Ambiental Solidária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5" name="Retângulo com Canto Diagonal Aparado 44"/>
          <p:cNvSpPr/>
          <p:nvPr/>
        </p:nvSpPr>
        <p:spPr bwMode="auto">
          <a:xfrm>
            <a:off x="8176541" y="1681555"/>
            <a:ext cx="2695074" cy="344487"/>
          </a:xfrm>
          <a:prstGeom prst="snip2Diag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00050" indent="-400050" algn="ctr">
              <a:buClr>
                <a:schemeClr val="accent2"/>
              </a:buClr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-110" charset="0"/>
              </a:rPr>
              <a:t>CUSTOS E DANOS POTENCIAIS</a:t>
            </a:r>
            <a:endParaRPr lang="pt-BR" sz="1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-110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5419305" y="2879135"/>
            <a:ext cx="196114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latin typeface="Century Gothic" panose="020B0502020202020204" pitchFamily="34" charset="0"/>
              </a:rPr>
              <a:t>Comprometimento </a:t>
            </a:r>
            <a:r>
              <a:rPr lang="pt-BR" sz="1200" dirty="0">
                <a:latin typeface="Century Gothic" panose="020B0502020202020204" pitchFamily="34" charset="0"/>
              </a:rPr>
              <a:t>imediato da qualidade </a:t>
            </a:r>
            <a:r>
              <a:rPr lang="pt-BR" sz="1200" dirty="0" smtClean="0">
                <a:latin typeface="Century Gothic" panose="020B0502020202020204" pitchFamily="34" charset="0"/>
              </a:rPr>
              <a:t>ambiental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901947" y="3615838"/>
            <a:ext cx="2478505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Poluição Gradual Futura</a:t>
            </a:r>
          </a:p>
          <a:p>
            <a:pPr algn="ctr"/>
            <a:r>
              <a:rPr lang="pt-BR" sz="1200" dirty="0" smtClean="0">
                <a:latin typeface="Century Gothic" panose="020B0502020202020204" pitchFamily="34" charset="0"/>
              </a:rPr>
              <a:t>Dano </a:t>
            </a:r>
            <a:r>
              <a:rPr lang="pt-BR" sz="1200" dirty="0">
                <a:latin typeface="Century Gothic" panose="020B0502020202020204" pitchFamily="34" charset="0"/>
              </a:rPr>
              <a:t>Ambiental </a:t>
            </a:r>
            <a:r>
              <a:rPr lang="pt-BR" sz="1200" dirty="0" smtClean="0">
                <a:latin typeface="Century Gothic" panose="020B0502020202020204" pitchFamily="34" charset="0"/>
              </a:rPr>
              <a:t>Cumulativo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5419305" y="4169836"/>
            <a:ext cx="196114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latin typeface="Century Gothic" panose="020B0502020202020204" pitchFamily="34" charset="0"/>
              </a:rPr>
              <a:t>Efeitos Continuados</a:t>
            </a:r>
            <a:r>
              <a:rPr lang="pt-BR" sz="1200" dirty="0">
                <a:latin typeface="Century Gothic" panose="020B0502020202020204" pitchFamily="34" charset="0"/>
              </a:rPr>
              <a:t>, </a:t>
            </a:r>
            <a:r>
              <a:rPr lang="pt-BR" sz="1200" dirty="0" smtClean="0">
                <a:latin typeface="Century Gothic" panose="020B0502020202020204" pitchFamily="34" charset="0"/>
              </a:rPr>
              <a:t>Permanentes, Progressivos, Sinérgicos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4901947" y="4899147"/>
            <a:ext cx="2478505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Poluição Gradual Histórica</a:t>
            </a:r>
          </a:p>
          <a:p>
            <a:pPr algn="ctr"/>
            <a:r>
              <a:rPr lang="pt-BR" sz="1200" dirty="0" smtClean="0">
                <a:latin typeface="Century Gothic" panose="020B0502020202020204" pitchFamily="34" charset="0"/>
              </a:rPr>
              <a:t>Dano </a:t>
            </a:r>
            <a:r>
              <a:rPr lang="pt-BR" sz="1200" dirty="0">
                <a:latin typeface="Century Gothic" panose="020B0502020202020204" pitchFamily="34" charset="0"/>
              </a:rPr>
              <a:t>Ambiental </a:t>
            </a:r>
            <a:r>
              <a:rPr lang="pt-BR" sz="1200" dirty="0" smtClean="0">
                <a:latin typeface="Century Gothic" panose="020B0502020202020204" pitchFamily="34" charset="0"/>
              </a:rPr>
              <a:t>Cumulativo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5419305" y="5453145"/>
            <a:ext cx="1961147" cy="10156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latin typeface="Century Gothic" panose="020B0502020202020204" pitchFamily="34" charset="0"/>
              </a:rPr>
              <a:t>Condições de Poluição Ambiental acumuladas </a:t>
            </a:r>
            <a:r>
              <a:rPr lang="pt-BR" sz="1200" dirty="0">
                <a:latin typeface="Century Gothic" panose="020B0502020202020204" pitchFamily="34" charset="0"/>
              </a:rPr>
              <a:t>com origem no </a:t>
            </a:r>
            <a:r>
              <a:rPr lang="pt-BR" sz="1200" dirty="0" smtClean="0">
                <a:latin typeface="Century Gothic" panose="020B0502020202020204" pitchFamily="34" charset="0"/>
              </a:rPr>
              <a:t>passado; Passivo Ambiental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51" name="Seta dobrada para cima 50"/>
          <p:cNvSpPr/>
          <p:nvPr/>
        </p:nvSpPr>
        <p:spPr>
          <a:xfrm rot="5400000">
            <a:off x="4965190" y="2925596"/>
            <a:ext cx="377963" cy="361669"/>
          </a:xfrm>
          <a:prstGeom prst="bentUpArrow">
            <a:avLst>
              <a:gd name="adj1" fmla="val 13487"/>
              <a:gd name="adj2" fmla="val 26186"/>
              <a:gd name="adj3" fmla="val 25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 dobrada para cima 51"/>
          <p:cNvSpPr/>
          <p:nvPr/>
        </p:nvSpPr>
        <p:spPr>
          <a:xfrm rot="5400000">
            <a:off x="4965190" y="4272665"/>
            <a:ext cx="377963" cy="361669"/>
          </a:xfrm>
          <a:prstGeom prst="bentUpArrow">
            <a:avLst>
              <a:gd name="adj1" fmla="val 13487"/>
              <a:gd name="adj2" fmla="val 26186"/>
              <a:gd name="adj3" fmla="val 25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dobrada para cima 52"/>
          <p:cNvSpPr/>
          <p:nvPr/>
        </p:nvSpPr>
        <p:spPr>
          <a:xfrm rot="5400000">
            <a:off x="4965190" y="5727140"/>
            <a:ext cx="377963" cy="361669"/>
          </a:xfrm>
          <a:prstGeom prst="bentUpArrow">
            <a:avLst>
              <a:gd name="adj1" fmla="val 13487"/>
              <a:gd name="adj2" fmla="val 26186"/>
              <a:gd name="adj3" fmla="val 25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isósceles 53"/>
          <p:cNvSpPr/>
          <p:nvPr/>
        </p:nvSpPr>
        <p:spPr>
          <a:xfrm rot="5400000">
            <a:off x="4244763" y="1681555"/>
            <a:ext cx="288758" cy="34448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iângulo isósceles 54"/>
          <p:cNvSpPr/>
          <p:nvPr/>
        </p:nvSpPr>
        <p:spPr>
          <a:xfrm rot="5400000">
            <a:off x="7700757" y="1691090"/>
            <a:ext cx="288758" cy="34448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1051898" y="1021831"/>
            <a:ext cx="964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</a:t>
            </a:r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03 </a:t>
            </a:r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</a:t>
            </a:r>
            <a:r>
              <a:rPr lang="pt-BR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Fluxograma de Exposições Ambientais</a:t>
            </a:r>
            <a:endParaRPr lang="pt-BR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Fluxograma: Decisão 2"/>
          <p:cNvSpPr/>
          <p:nvPr/>
        </p:nvSpPr>
        <p:spPr>
          <a:xfrm>
            <a:off x="1491049" y="5198076"/>
            <a:ext cx="2174789" cy="60136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Há exposição potencial?</a:t>
            </a:r>
            <a:endParaRPr lang="pt-BR" sz="1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do 5"/>
          <p:cNvCxnSpPr>
            <a:stCxn id="3" idx="3"/>
          </p:cNvCxnSpPr>
          <p:nvPr/>
        </p:nvCxnSpPr>
        <p:spPr>
          <a:xfrm flipV="1">
            <a:off x="3665838" y="2117124"/>
            <a:ext cx="716692" cy="3381633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3" idx="2"/>
          </p:cNvCxnSpPr>
          <p:nvPr/>
        </p:nvCxnSpPr>
        <p:spPr>
          <a:xfrm flipH="1">
            <a:off x="2578443" y="5799438"/>
            <a:ext cx="1" cy="29751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Terminação 9"/>
          <p:cNvSpPr/>
          <p:nvPr/>
        </p:nvSpPr>
        <p:spPr>
          <a:xfrm>
            <a:off x="2038864" y="6093695"/>
            <a:ext cx="1095633" cy="259394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FIM</a:t>
            </a:r>
            <a:endParaRPr lang="pt-BR" sz="1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3582603" y="5283313"/>
            <a:ext cx="826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SIM</a:t>
            </a:r>
            <a:endParaRPr lang="pt-BR" sz="800" dirty="0" smtClean="0">
              <a:latin typeface="Century Gothic" panose="020B0502020202020204" pitchFamily="34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1886500" y="5832237"/>
            <a:ext cx="826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NÃO</a:t>
            </a:r>
            <a:endParaRPr lang="pt-BR" sz="800" dirty="0" smtClean="0">
              <a:latin typeface="Century Gothic" panose="020B0502020202020204" pitchFamily="34" charset="0"/>
            </a:endParaRPr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2586680" y="4897517"/>
            <a:ext cx="1" cy="29751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051897" y="972403"/>
            <a:ext cx="10579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04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Teste de Vulnerabilidade da Unidade Industrial a Eventos de Poluição Súbita e Gradual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175398" y="1724760"/>
            <a:ext cx="6320275" cy="39060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1313761" y="1784920"/>
            <a:ext cx="607362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Foram encontradas exposições potenciais a eventos de poluição súbita e gradual dentro da Unidade Industrial?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1313761" y="2458966"/>
            <a:ext cx="60736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Foram encontradas exposições potenciais a eventos de danos físicos e materiais a terceiros na área de influência da Unidade Industrial?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1313761" y="3379234"/>
            <a:ext cx="607362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Foram encontradas exposições potenciais a eventos de poluição súbita e gradual em operações de transporte?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313761" y="4053280"/>
            <a:ext cx="60736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Foram encontradas exposições potenciais a eventos de poluição súbita e gradual em locais de destinação final de resíduos?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1313761" y="4973548"/>
            <a:ext cx="607362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Foram encontradas exposições potenciais a eventos de poluição gradual já instalados na Unidade Industrial?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7626324" y="1908030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7626324" y="2705187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7626324" y="3502344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7626324" y="4299501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7626324" y="5096658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1313761" y="5723447"/>
            <a:ext cx="6073628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Existe potencial risco de impactos negativos e prejuízos financeiros para o fluxo de caixa da empresa em caso de ocorrência de eventos de poluição ou de descoberta de passivos </a:t>
            </a:r>
            <a:r>
              <a:rPr lang="pt-B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ambientais (severidade)?</a:t>
            </a:r>
            <a:endParaRPr lang="pt-BR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7626324" y="6092779"/>
            <a:ext cx="145751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POSITIVO</a:t>
            </a:r>
          </a:p>
        </p:txBody>
      </p:sp>
      <p:sp>
        <p:nvSpPr>
          <p:cNvPr id="73" name="Colchete direito 72"/>
          <p:cNvSpPr/>
          <p:nvPr/>
        </p:nvSpPr>
        <p:spPr>
          <a:xfrm>
            <a:off x="8951495" y="1695993"/>
            <a:ext cx="300789" cy="4933407"/>
          </a:xfrm>
          <a:prstGeom prst="rightBracket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Triângulo isósceles 73"/>
          <p:cNvSpPr/>
          <p:nvPr/>
        </p:nvSpPr>
        <p:spPr>
          <a:xfrm rot="5400000">
            <a:off x="9402678" y="3943185"/>
            <a:ext cx="288758" cy="34448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9767637" y="2936243"/>
            <a:ext cx="2336341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RECOMENDAÇÃO TÉCNICA DE GESTÃO DE RISCOS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9767637" y="3526212"/>
            <a:ext cx="2336341" cy="15465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5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Detalhar as Práticas de Gestão Ambiental adotadas e realizar Estudos Aprofundados para obtenção de Cotações para um Programa de Seguros Ambientais estruturado e capaz de endereçar e transferir os riscos potenciais que foram identificados.</a:t>
            </a:r>
            <a:endParaRPr lang="pt-BR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051897" y="1197254"/>
            <a:ext cx="1057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05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Matriz de Aspectos Legais associados ao Seguro Ambiental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66248"/>
              </p:ext>
            </p:extLst>
          </p:nvPr>
        </p:nvGraphicFramePr>
        <p:xfrm>
          <a:off x="1209673" y="1802739"/>
          <a:ext cx="10010777" cy="340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8463"/>
                <a:gridCol w="388439"/>
                <a:gridCol w="2948486"/>
                <a:gridCol w="1668463"/>
                <a:gridCol w="1668463"/>
                <a:gridCol w="1668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DISPOSITIVO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IMPACTA MINHA OPERAÇÃO?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UNIDADES FIXAS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OPERAÇÕES</a:t>
                      </a:r>
                      <a:r>
                        <a:rPr lang="pt-BR" sz="1400" baseline="0" dirty="0" smtClean="0">
                          <a:latin typeface="Century Gothic" panose="020B0502020202020204" pitchFamily="34" charset="0"/>
                        </a:rPr>
                        <a:t> DE TRANSPORTE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GESTÃO DE RESÍDUOS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PNMA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PNRS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13.577/2009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SEP 111/2013</a:t>
                      </a:r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SMA</a:t>
                      </a:r>
                      <a:r>
                        <a:rPr lang="pt-BR" sz="1400" baseline="0" dirty="0" smtClean="0">
                          <a:latin typeface="Century Gothic" panose="020B0502020202020204" pitchFamily="34" charset="0"/>
                        </a:rPr>
                        <a:t> 45/2015</a:t>
                      </a:r>
                      <a:endParaRPr lang="pt-BR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ANTAQ 2190/2011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entury Gothic" panose="020B0502020202020204" pitchFamily="34" charset="0"/>
                        </a:rPr>
                        <a:t>[Outros Dispositivos]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luxograma: Extrair 2"/>
          <p:cNvSpPr/>
          <p:nvPr/>
        </p:nvSpPr>
        <p:spPr>
          <a:xfrm>
            <a:off x="4619625" y="2409825"/>
            <a:ext cx="200025" cy="180975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4619624" y="4301641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4619625" y="3152297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4619624" y="3895233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4624386" y="2780829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4619623" y="3529638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4333873" y="4882666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Extrair 31"/>
          <p:cNvSpPr/>
          <p:nvPr/>
        </p:nvSpPr>
        <p:spPr>
          <a:xfrm>
            <a:off x="4622000" y="4882666"/>
            <a:ext cx="200025" cy="180975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4910126" y="4882666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6958011" y="2780829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10310811" y="2775595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6958010" y="3173537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10310810" y="3903019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8601075" y="3895233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6669883" y="4882666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luxograma: Extrair 41"/>
          <p:cNvSpPr/>
          <p:nvPr/>
        </p:nvSpPr>
        <p:spPr>
          <a:xfrm>
            <a:off x="6958010" y="4882666"/>
            <a:ext cx="200025" cy="180975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246136" y="4882666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8312948" y="4882666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luxograma: Extrair 44"/>
          <p:cNvSpPr/>
          <p:nvPr/>
        </p:nvSpPr>
        <p:spPr>
          <a:xfrm>
            <a:off x="8601075" y="4882666"/>
            <a:ext cx="200025" cy="180975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8889201" y="4882666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10022683" y="4882666"/>
            <a:ext cx="200025" cy="1809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Extrair 47"/>
          <p:cNvSpPr/>
          <p:nvPr/>
        </p:nvSpPr>
        <p:spPr>
          <a:xfrm>
            <a:off x="10310810" y="4882666"/>
            <a:ext cx="200025" cy="180975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10598936" y="4882666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8601074" y="2771008"/>
            <a:ext cx="200025" cy="1809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051897" y="1052055"/>
            <a:ext cx="1057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06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Monitoramento de Aspectos Legais Ambientais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042424" y="1711067"/>
            <a:ext cx="8327824" cy="53609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Painel de Pesquisas – Aspectos Legais vinculados ao Risco Ambiental</a:t>
            </a: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4" y="2767624"/>
            <a:ext cx="3861757" cy="24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02" y="2431237"/>
            <a:ext cx="4221646" cy="31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7CFB-497B-4E45-8346-A89FC716D070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4060" y="253216"/>
            <a:ext cx="894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Seguro Ambiental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Mercado, Conceitos e Possibilidades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93087" y="1431162"/>
            <a:ext cx="5284508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964371" y="1120517"/>
            <a:ext cx="1057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Ferramenta 06 – </a:t>
            </a:r>
            <a:r>
              <a:rPr lang="pt-BR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Monitoramento de Aspectos Legais Ambientais</a:t>
            </a:r>
            <a:endParaRPr lang="pt-BR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3497" t="20312" r="28758" b="31771"/>
          <a:stretch/>
        </p:blipFill>
        <p:spPr>
          <a:xfrm>
            <a:off x="1381125" y="1559799"/>
            <a:ext cx="9496343" cy="46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1499</Words>
  <Application>Microsoft Office PowerPoint</Application>
  <PresentationFormat>Widescreen</PresentationFormat>
  <Paragraphs>260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Marie Shimada</dc:creator>
  <cp:lastModifiedBy>Marcão Ferreira</cp:lastModifiedBy>
  <cp:revision>203</cp:revision>
  <dcterms:created xsi:type="dcterms:W3CDTF">2015-02-09T13:14:32Z</dcterms:created>
  <dcterms:modified xsi:type="dcterms:W3CDTF">2015-10-28T01:34:27Z</dcterms:modified>
</cp:coreProperties>
</file>