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403" r:id="rId2"/>
    <p:sldId id="411" r:id="rId3"/>
    <p:sldId id="450" r:id="rId4"/>
    <p:sldId id="417" r:id="rId5"/>
    <p:sldId id="394" r:id="rId6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FCC66"/>
    <a:srgbClr val="FF3300"/>
    <a:srgbClr val="F2FFFF"/>
    <a:srgbClr val="A69A96"/>
    <a:srgbClr val="00A686"/>
    <a:srgbClr val="000000"/>
    <a:srgbClr val="003399"/>
    <a:srgbClr val="B2D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69" autoAdjust="0"/>
    <p:restoredTop sz="93939" autoAdjust="0"/>
  </p:normalViewPr>
  <p:slideViewPr>
    <p:cSldViewPr>
      <p:cViewPr>
        <p:scale>
          <a:sx n="80" d="100"/>
          <a:sy n="80" d="100"/>
        </p:scale>
        <p:origin x="-852" y="-72"/>
      </p:cViewPr>
      <p:guideLst>
        <p:guide orient="horz" pos="1056"/>
        <p:guide pos="1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5" y="2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2518E92D-D741-4E40-9F3B-9CEB1C451E59}" type="datetime1">
              <a:rPr lang="pt-BR"/>
              <a:pPr>
                <a:defRPr/>
              </a:pPr>
              <a:t>26/10/2015</a:t>
            </a:fld>
            <a:endParaRPr lang="pt-BR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5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89FA6B3-631B-4EB7-B86A-B124E6A46D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744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2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5" y="4714653"/>
            <a:ext cx="5438748" cy="446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29306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30" tIns="46614" rIns="93230" bIns="466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382F0244-A60F-4EFB-9A1B-A2B12E431C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430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7FAAF-6D61-4049-B5CE-2AB23581BD5B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309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B0B7F-91B0-4B75-B5CC-1CBDED198DA5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02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D37C7-9739-40D1-BD3E-25837A26B164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229350" y="355600"/>
            <a:ext cx="1943100" cy="56769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95288" y="355600"/>
            <a:ext cx="5681662" cy="56769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365BB-1519-4487-97C7-9BDCDB3E8729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35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288" y="355600"/>
            <a:ext cx="6694487" cy="49847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395288" y="1989138"/>
            <a:ext cx="7777162" cy="4043362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E6E10-EB29-49FF-902E-A5791E4B807E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24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288" y="355600"/>
            <a:ext cx="6694487" cy="49847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395288" y="1989138"/>
            <a:ext cx="7777162" cy="4043362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28415-2CC0-4FE0-BACF-2C0BAB33DA5E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29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395288" y="355600"/>
            <a:ext cx="7777162" cy="56769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B318E-E783-4F63-BDF3-A3AB0FAF1F16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1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EAA64-55B0-4D26-A00F-872768FB2FEE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0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994DF-D560-4F7C-BA28-BDB132EBEFD6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4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95288" y="1989138"/>
            <a:ext cx="3811587" cy="4043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359275" y="1989138"/>
            <a:ext cx="3813175" cy="4043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23ED7-698D-42E5-99C3-594B09F45103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3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0DAAE-C361-4A1E-B6E9-D2BBA89467F3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1AFF0-2F43-4566-A7A5-4BF443BF5E77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4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17D6C-5164-4CEC-9C3D-AA7E6BC03909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0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F58A5-0B61-45F6-9E10-798520D5C0AD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9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Número de Slid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7AF99-CDA1-4737-9B11-1A32AC691901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Data 5"/>
          <p:cNvSpPr>
            <a:spLocks noGrp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2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logo zurich.png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04800"/>
            <a:ext cx="1247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1" descr="SwissXP"/>
          <p:cNvPicPr preferRelativeResize="0">
            <a:picLocks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929313"/>
            <a:ext cx="525780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355600"/>
            <a:ext cx="66944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989138"/>
            <a:ext cx="7777162" cy="404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Espaço Reservado para Número de Slide 3"/>
          <p:cNvSpPr>
            <a:spLocks noGrp="1"/>
          </p:cNvSpPr>
          <p:nvPr>
            <p:ph type="sldNum" sz="quarter" idx="4"/>
          </p:nvPr>
        </p:nvSpPr>
        <p:spPr bwMode="auto">
          <a:xfrm>
            <a:off x="8316913" y="6564313"/>
            <a:ext cx="469900" cy="150812"/>
          </a:xfrm>
          <a:prstGeom prst="rect">
            <a:avLst/>
          </a:prstGeom>
          <a:ln algn="ctr"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Frutiger 45 Light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E4257204-FD77-4C75-88CC-01230F4758F2}" type="slidenum">
              <a:rPr lang="de-CH"/>
              <a:pPr>
                <a:defRPr/>
              </a:pPr>
              <a:t>‹nº›</a:t>
            </a:fld>
            <a:endParaRPr lang="de-CH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3"/>
          </p:nvPr>
        </p:nvSpPr>
        <p:spPr bwMode="auto">
          <a:xfrm>
            <a:off x="2268538" y="6565900"/>
            <a:ext cx="5903912" cy="1508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Frutiger 45 Light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Espaço Reservado para Data 5"/>
          <p:cNvSpPr>
            <a:spLocks noGrp="1"/>
          </p:cNvSpPr>
          <p:nvPr>
            <p:ph type="dt" sz="half" idx="2"/>
          </p:nvPr>
        </p:nvSpPr>
        <p:spPr bwMode="auto">
          <a:xfrm>
            <a:off x="395288" y="6565900"/>
            <a:ext cx="1079500" cy="1508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Frutiger 45 Light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Frutiger 45 Light" pitchFamily="34" charset="0"/>
        </a:defRPr>
      </a:lvl9pPr>
    </p:titleStyle>
    <p:bodyStyle>
      <a:lvl1pPr marL="265113" indent="-265113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Blip>
          <a:blip r:embed="rId18"/>
        </a:buBlip>
        <a:defRPr sz="2000">
          <a:solidFill>
            <a:srgbClr val="000066"/>
          </a:solidFill>
          <a:latin typeface="+mn-lt"/>
          <a:ea typeface="ＭＳ Ｐゴシック" charset="-128"/>
          <a:cs typeface="ＭＳ Ｐゴシック" charset="-128"/>
        </a:defRPr>
      </a:lvl1pPr>
      <a:lvl2pPr marL="539750" indent="-273050" algn="l" rtl="0" eaLnBrk="0" fontAlgn="base" hangingPunct="0">
        <a:spcBef>
          <a:spcPct val="20000"/>
        </a:spcBef>
        <a:spcAft>
          <a:spcPct val="0"/>
        </a:spcAft>
        <a:buClr>
          <a:srgbClr val="608CC8"/>
        </a:buClr>
        <a:buBlip>
          <a:blip r:embed="rId18"/>
        </a:buBlip>
        <a:defRPr sz="2800">
          <a:solidFill>
            <a:srgbClr val="000066"/>
          </a:solidFill>
          <a:latin typeface="+mn-lt"/>
          <a:ea typeface="ＭＳ Ｐゴシック" charset="-128"/>
        </a:defRPr>
      </a:lvl2pPr>
      <a:lvl3pPr marL="806450" indent="-2651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Frutiger 45 Light" pitchFamily="34" charset="0"/>
        <a:buChar char="–"/>
        <a:defRPr sz="2000">
          <a:solidFill>
            <a:srgbClr val="000066"/>
          </a:solidFill>
          <a:latin typeface="+mj-lt"/>
          <a:ea typeface="ＭＳ Ｐゴシック" charset="-128"/>
        </a:defRPr>
      </a:lvl3pPr>
      <a:lvl4pPr marL="1073150" indent="-2651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Frutiger 45 Light" pitchFamily="34" charset="0"/>
        <a:buChar char="–"/>
        <a:defRPr sz="1100">
          <a:solidFill>
            <a:srgbClr val="000066"/>
          </a:solidFill>
          <a:latin typeface="+mj-lt"/>
          <a:ea typeface="ＭＳ Ｐゴシック" charset="-128"/>
        </a:defRPr>
      </a:lvl4pPr>
      <a:lvl5pPr marL="1360488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Frutiger 45 Light" pitchFamily="34" charset="0"/>
        <a:buChar char="–"/>
        <a:defRPr sz="1000">
          <a:solidFill>
            <a:srgbClr val="000066"/>
          </a:solidFill>
          <a:latin typeface="+mj-lt"/>
          <a:ea typeface="ＭＳ Ｐゴシック" charset="-128"/>
        </a:defRPr>
      </a:lvl5pPr>
      <a:lvl6pPr marL="1817688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Frutiger 45 Light" pitchFamily="34" charset="0"/>
        <a:buChar char="–"/>
        <a:defRPr sz="1400">
          <a:solidFill>
            <a:srgbClr val="000066"/>
          </a:solidFill>
          <a:latin typeface="+mj-lt"/>
        </a:defRPr>
      </a:lvl6pPr>
      <a:lvl7pPr marL="2274888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Frutiger 45 Light" pitchFamily="34" charset="0"/>
        <a:buChar char="–"/>
        <a:defRPr sz="1400">
          <a:solidFill>
            <a:srgbClr val="000066"/>
          </a:solidFill>
          <a:latin typeface="+mj-lt"/>
        </a:defRPr>
      </a:lvl7pPr>
      <a:lvl8pPr marL="2732088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Frutiger 45 Light" pitchFamily="34" charset="0"/>
        <a:buChar char="–"/>
        <a:defRPr sz="1400">
          <a:solidFill>
            <a:srgbClr val="000066"/>
          </a:solidFill>
          <a:latin typeface="+mj-lt"/>
        </a:defRPr>
      </a:lvl8pPr>
      <a:lvl9pPr marL="3189288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Frutiger 45 Light" pitchFamily="34" charset="0"/>
        <a:buChar char="–"/>
        <a:defRPr sz="1400">
          <a:solidFill>
            <a:srgbClr val="000066"/>
          </a:solidFill>
          <a:latin typeface="+mj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elso.junior@br.zurich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CaixaDeTexto 334"/>
          <p:cNvSpPr txBox="1"/>
          <p:nvPr/>
        </p:nvSpPr>
        <p:spPr>
          <a:xfrm>
            <a:off x="665081" y="863715"/>
            <a:ext cx="233589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600" b="1" dirty="0" smtClean="0">
                <a:solidFill>
                  <a:srgbClr val="000066"/>
                </a:solidFill>
                <a:latin typeface="Frutiger LT Std 45 Light"/>
                <a:ea typeface="Verdana" pitchFamily="34" charset="0"/>
                <a:cs typeface="Verdana" pitchFamily="34" charset="0"/>
              </a:rPr>
              <a:t>ABGR </a:t>
            </a:r>
          </a:p>
          <a:p>
            <a:r>
              <a:rPr lang="pt-BR" sz="2600" b="1" dirty="0" smtClean="0">
                <a:solidFill>
                  <a:srgbClr val="000066"/>
                </a:solidFill>
                <a:latin typeface="Frutiger LT Std 45 Light"/>
                <a:ea typeface="Verdana" pitchFamily="34" charset="0"/>
                <a:cs typeface="Verdana" pitchFamily="34" charset="0"/>
              </a:rPr>
              <a:t>Outubro 2015</a:t>
            </a:r>
            <a:endParaRPr lang="pt-BR" sz="2600" b="1" dirty="0">
              <a:solidFill>
                <a:srgbClr val="000066"/>
              </a:solidFill>
              <a:latin typeface="Frutiger LT Std 45 Light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6" name="CaixaDeTexto 335"/>
          <p:cNvSpPr txBox="1"/>
          <p:nvPr/>
        </p:nvSpPr>
        <p:spPr>
          <a:xfrm>
            <a:off x="701570" y="1909667"/>
            <a:ext cx="3816424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003399"/>
                </a:solidFill>
                <a:latin typeface="Frutiger LT Std 45 Light"/>
                <a:ea typeface="Verdana" pitchFamily="34" charset="0"/>
                <a:cs typeface="Verdana" pitchFamily="34" charset="0"/>
              </a:rPr>
              <a:t>Aplicabilidade da Lei Anticorrupção – Impactos em Subscrição </a:t>
            </a:r>
          </a:p>
          <a:p>
            <a:endParaRPr lang="pt-BR" sz="1600" dirty="0">
              <a:solidFill>
                <a:srgbClr val="003399"/>
              </a:solidFill>
              <a:latin typeface="Frutiger LT Std 45 Light"/>
              <a:ea typeface="Verdana" pitchFamily="34" charset="0"/>
              <a:cs typeface="Verdana" pitchFamily="34" charset="0"/>
            </a:endParaRPr>
          </a:p>
          <a:p>
            <a:endParaRPr lang="pt-BR" sz="1600" dirty="0">
              <a:solidFill>
                <a:srgbClr val="003399"/>
              </a:solidFill>
              <a:latin typeface="Frutiger LT Std 45 Light"/>
              <a:ea typeface="Verdana" pitchFamily="34" charset="0"/>
              <a:cs typeface="Verdana" pitchFamily="34" charset="0"/>
            </a:endParaRPr>
          </a:p>
          <a:p>
            <a:endParaRPr lang="pt-BR" sz="1600" dirty="0" smtClean="0">
              <a:solidFill>
                <a:srgbClr val="003399"/>
              </a:solidFill>
              <a:latin typeface="Frutiger LT Std 45 Light"/>
              <a:ea typeface="Verdana" pitchFamily="34" charset="0"/>
              <a:cs typeface="Verdana" pitchFamily="34" charset="0"/>
            </a:endParaRPr>
          </a:p>
          <a:p>
            <a:r>
              <a:rPr lang="pt-BR" sz="1600" dirty="0" smtClean="0">
                <a:solidFill>
                  <a:srgbClr val="003399"/>
                </a:solidFill>
                <a:latin typeface="Frutiger LT Std 45 Light"/>
                <a:ea typeface="Verdana" pitchFamily="34" charset="0"/>
                <a:cs typeface="Verdana" pitchFamily="34" charset="0"/>
              </a:rPr>
              <a:t>Celso Gomes Soares Junior </a:t>
            </a:r>
          </a:p>
          <a:p>
            <a:r>
              <a:rPr lang="pt-BR" sz="1600" dirty="0" smtClean="0">
                <a:solidFill>
                  <a:srgbClr val="003399"/>
                </a:solidFill>
                <a:latin typeface="Frutiger LT Std 45 Light"/>
                <a:ea typeface="Verdana" pitchFamily="34" charset="0"/>
                <a:cs typeface="Verdana" pitchFamily="34" charset="0"/>
              </a:rPr>
              <a:t>Linhas Financeiras </a:t>
            </a:r>
            <a:r>
              <a:rPr lang="pt-BR" sz="1600" dirty="0" err="1" smtClean="0">
                <a:solidFill>
                  <a:srgbClr val="003399"/>
                </a:solidFill>
                <a:latin typeface="Frutiger LT Std 45 Light"/>
                <a:ea typeface="Verdana" pitchFamily="34" charset="0"/>
                <a:cs typeface="Verdana" pitchFamily="34" charset="0"/>
              </a:rPr>
              <a:t>Zurich</a:t>
            </a:r>
            <a:r>
              <a:rPr lang="pt-BR" sz="1600" dirty="0" smtClean="0">
                <a:solidFill>
                  <a:srgbClr val="003399"/>
                </a:solidFill>
                <a:latin typeface="Frutiger LT Std 45 Light"/>
                <a:ea typeface="Verdana" pitchFamily="34" charset="0"/>
                <a:cs typeface="Verdana" pitchFamily="34" charset="0"/>
              </a:rPr>
              <a:t> Seguros </a:t>
            </a:r>
          </a:p>
          <a:p>
            <a:endParaRPr lang="pt-BR" sz="1500" dirty="0">
              <a:solidFill>
                <a:srgbClr val="003399"/>
              </a:solidFill>
              <a:latin typeface="Frutiger LT Std 45 Ligh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32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to 10"/>
          <p:cNvCxnSpPr/>
          <p:nvPr/>
        </p:nvCxnSpPr>
        <p:spPr>
          <a:xfrm>
            <a:off x="5576514" y="580032"/>
            <a:ext cx="3598" cy="1480816"/>
          </a:xfrm>
          <a:prstGeom prst="line">
            <a:avLst/>
          </a:prstGeom>
          <a:ln>
            <a:solidFill>
              <a:srgbClr val="009C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de cantos arredondados 3"/>
          <p:cNvSpPr/>
          <p:nvPr/>
        </p:nvSpPr>
        <p:spPr>
          <a:xfrm>
            <a:off x="154817" y="1342504"/>
            <a:ext cx="6262390" cy="4607859"/>
          </a:xfrm>
          <a:prstGeom prst="roundRect">
            <a:avLst>
              <a:gd name="adj" fmla="val 2738"/>
            </a:avLst>
          </a:prstGeom>
          <a:solidFill>
            <a:schemeClr val="bg1"/>
          </a:solidFill>
          <a:ln w="12700">
            <a:solidFill>
              <a:srgbClr val="009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76648"/>
            <a:ext cx="62376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pt-BR" sz="1400" dirty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>
                <a:latin typeface="Frutiger LT Std 45 Light"/>
              </a:rPr>
              <a:t>Aumento de sinistralidade;</a:t>
            </a:r>
          </a:p>
          <a:p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Subscrição mais detalhada – aumento de questionamentos específicos;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Foco em questões relacionadas a “</a:t>
            </a:r>
            <a:r>
              <a:rPr lang="pt-BR" sz="1400" dirty="0" err="1" smtClean="0">
                <a:latin typeface="Frutiger LT Std 45 Light"/>
              </a:rPr>
              <a:t>compliance</a:t>
            </a:r>
            <a:r>
              <a:rPr lang="pt-BR" sz="1400" dirty="0" smtClean="0">
                <a:latin typeface="Frutiger LT Std 45 Light"/>
              </a:rPr>
              <a:t>”;</a:t>
            </a:r>
            <a:endParaRPr lang="pt-BR" sz="1400" dirty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Questionários específicos;</a:t>
            </a:r>
            <a:endParaRPr lang="pt-BR" sz="1400" dirty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Aplicação de excludentes de coberturas em alguns casos;</a:t>
            </a:r>
            <a:endParaRPr lang="pt-BR" sz="1400" dirty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Aumento de preço;</a:t>
            </a:r>
            <a:endParaRPr lang="pt-BR" sz="1400" dirty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Impacto maior sentido por empresas estatais, por empresas que possuem grande parte de seu faturamento em contratos públicos e por empresas com histórico de investigações/sinistro;</a:t>
            </a:r>
          </a:p>
          <a:p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endParaRPr lang="pt-BR" sz="1400" dirty="0">
              <a:latin typeface="Frutiger LT Std 45 Light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323528" y="6453336"/>
            <a:ext cx="216024" cy="21602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611560" y="6453336"/>
            <a:ext cx="216024" cy="21602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99592" y="6453336"/>
            <a:ext cx="216024" cy="2160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cxnSp>
        <p:nvCxnSpPr>
          <p:cNvPr id="12" name="Conector reto 11"/>
          <p:cNvCxnSpPr/>
          <p:nvPr/>
        </p:nvCxnSpPr>
        <p:spPr>
          <a:xfrm>
            <a:off x="3659774" y="580032"/>
            <a:ext cx="1920338" cy="0"/>
          </a:xfrm>
          <a:prstGeom prst="line">
            <a:avLst/>
          </a:prstGeom>
          <a:ln>
            <a:solidFill>
              <a:srgbClr val="009C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uxograma: Conector 12"/>
          <p:cNvSpPr/>
          <p:nvPr/>
        </p:nvSpPr>
        <p:spPr>
          <a:xfrm>
            <a:off x="3659774" y="548680"/>
            <a:ext cx="96321" cy="96321"/>
          </a:xfrm>
          <a:prstGeom prst="flowChartConnector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2290" name="Picture 2" descr="C:\Users\brzbgon\Downloads\shutterstock_1379343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933041"/>
            <a:ext cx="2772548" cy="20346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16" name="Retângulo de cantos arredondados 15"/>
          <p:cNvSpPr/>
          <p:nvPr/>
        </p:nvSpPr>
        <p:spPr>
          <a:xfrm>
            <a:off x="-929368" y="-114413"/>
            <a:ext cx="4508049" cy="1036666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>
            <a:solidFill>
              <a:srgbClr val="009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pt-BR" b="1" dirty="0">
              <a:solidFill>
                <a:schemeClr val="bg1"/>
              </a:solidFill>
              <a:latin typeface="Frutiger 45 Light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364014"/>
            <a:ext cx="324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Frutiger LT Std 45 Light"/>
              </a:rPr>
              <a:t>PRINCIPAIS IMPACTOS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232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to 10"/>
          <p:cNvCxnSpPr/>
          <p:nvPr/>
        </p:nvCxnSpPr>
        <p:spPr>
          <a:xfrm>
            <a:off x="5576514" y="580032"/>
            <a:ext cx="3598" cy="1480816"/>
          </a:xfrm>
          <a:prstGeom prst="line">
            <a:avLst/>
          </a:prstGeom>
          <a:ln>
            <a:solidFill>
              <a:srgbClr val="009C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de cantos arredondados 3"/>
          <p:cNvSpPr/>
          <p:nvPr/>
        </p:nvSpPr>
        <p:spPr>
          <a:xfrm>
            <a:off x="154817" y="1342504"/>
            <a:ext cx="6262390" cy="4607859"/>
          </a:xfrm>
          <a:prstGeom prst="roundRect">
            <a:avLst>
              <a:gd name="adj" fmla="val 2738"/>
            </a:avLst>
          </a:prstGeom>
          <a:solidFill>
            <a:schemeClr val="bg1"/>
          </a:solidFill>
          <a:ln w="12700">
            <a:solidFill>
              <a:srgbClr val="009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76648"/>
            <a:ext cx="623769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Como estão estruturados os programas de </a:t>
            </a:r>
            <a:r>
              <a:rPr lang="pt-BR" sz="1400" dirty="0" err="1" smtClean="0">
                <a:latin typeface="Frutiger LT Std 45 Light"/>
              </a:rPr>
              <a:t>compliance</a:t>
            </a:r>
            <a:r>
              <a:rPr lang="pt-BR" sz="1400" dirty="0" smtClean="0">
                <a:latin typeface="Frutiger LT Std 45 Light"/>
              </a:rPr>
              <a:t> da companhia?;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Controles internos?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Gestão de risco com terceiros?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Canais de denúncia?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Procedimentos investigatórios?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Políticas anticorrupção? Código de Ética e Conduta? Treinamento de colaboradores?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>
              <a:latin typeface="Frutiger LT Std 45 Light"/>
            </a:endParaRPr>
          </a:p>
          <a:p>
            <a:r>
              <a:rPr lang="pt-BR" sz="1400" dirty="0" smtClean="0">
                <a:latin typeface="Frutiger LT Std 45 Light"/>
              </a:rPr>
              <a:t>Em 30/09 a BMF lançou o “Programa Destaque em Governança de Estatais”:</a:t>
            </a:r>
          </a:p>
          <a:p>
            <a:endParaRPr lang="pt-BR" sz="1400" dirty="0">
              <a:latin typeface="Frutiger LT Std 45 Light"/>
            </a:endParaRP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Transparência;</a:t>
            </a: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Controles Internos;</a:t>
            </a: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Composição da Administração e Conselho Fiscal;</a:t>
            </a: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Compromisso do Controlador Público</a:t>
            </a:r>
          </a:p>
          <a:p>
            <a:pPr marL="342900" indent="-342900">
              <a:buAutoNum type="alphaLcParenR"/>
            </a:pPr>
            <a:endParaRPr lang="pt-BR" sz="1400" dirty="0">
              <a:latin typeface="Frutiger LT Std 45 Light"/>
            </a:endParaRPr>
          </a:p>
          <a:p>
            <a:r>
              <a:rPr lang="pt-BR" sz="1400" b="1" dirty="0" smtClean="0">
                <a:latin typeface="Frutiger LT Std 45 Light"/>
              </a:rPr>
              <a:t>Novo momento: foco em “</a:t>
            </a:r>
            <a:r>
              <a:rPr lang="pt-BR" sz="1400" b="1" dirty="0" err="1" smtClean="0">
                <a:latin typeface="Frutiger LT Std 45 Light"/>
              </a:rPr>
              <a:t>compliance</a:t>
            </a:r>
            <a:r>
              <a:rPr lang="pt-BR" sz="1400" b="1" dirty="0" smtClean="0">
                <a:latin typeface="Frutiger LT Std 45 Light"/>
              </a:rPr>
              <a:t>” e “gestão de </a:t>
            </a:r>
            <a:r>
              <a:rPr lang="pt-BR" sz="1400" b="1" dirty="0" smtClean="0">
                <a:latin typeface="Frutiger LT Std 45 Light"/>
              </a:rPr>
              <a:t>riscos</a:t>
            </a:r>
            <a:r>
              <a:rPr lang="pt-BR" sz="1400" b="1" dirty="0" smtClean="0">
                <a:latin typeface="Frutiger LT Std 45 Light"/>
              </a:rPr>
              <a:t>”</a:t>
            </a:r>
            <a:r>
              <a:rPr lang="pt-BR" sz="1400" b="1" dirty="0" smtClean="0">
                <a:latin typeface="Frutiger LT Std 45 Light"/>
              </a:rPr>
              <a:t>.</a:t>
            </a:r>
            <a:endParaRPr lang="pt-BR" sz="1400" b="1" dirty="0" smtClean="0">
              <a:latin typeface="Frutiger LT Std 45 Light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323528" y="6453336"/>
            <a:ext cx="216024" cy="21602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611560" y="6453336"/>
            <a:ext cx="216024" cy="21602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99592" y="6453336"/>
            <a:ext cx="216024" cy="2160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cxnSp>
        <p:nvCxnSpPr>
          <p:cNvPr id="12" name="Conector reto 11"/>
          <p:cNvCxnSpPr/>
          <p:nvPr/>
        </p:nvCxnSpPr>
        <p:spPr>
          <a:xfrm>
            <a:off x="3659774" y="580032"/>
            <a:ext cx="1920338" cy="0"/>
          </a:xfrm>
          <a:prstGeom prst="line">
            <a:avLst/>
          </a:prstGeom>
          <a:ln>
            <a:solidFill>
              <a:srgbClr val="009C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uxograma: Conector 12"/>
          <p:cNvSpPr/>
          <p:nvPr/>
        </p:nvSpPr>
        <p:spPr>
          <a:xfrm>
            <a:off x="3659774" y="548680"/>
            <a:ext cx="96321" cy="96321"/>
          </a:xfrm>
          <a:prstGeom prst="flowChartConnector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2290" name="Picture 2" descr="C:\Users\brzbgon\Downloads\shutterstock_1379343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933041"/>
            <a:ext cx="2772548" cy="20346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16" name="Retângulo de cantos arredondados 15"/>
          <p:cNvSpPr/>
          <p:nvPr/>
        </p:nvSpPr>
        <p:spPr>
          <a:xfrm>
            <a:off x="-929368" y="-114413"/>
            <a:ext cx="4508049" cy="1036666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>
            <a:solidFill>
              <a:srgbClr val="009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pt-BR" b="1" dirty="0">
              <a:solidFill>
                <a:schemeClr val="bg1"/>
              </a:solidFill>
              <a:latin typeface="Frutiger 45 Light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364014"/>
            <a:ext cx="324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Frutiger LT Std 45 Light"/>
              </a:rPr>
              <a:t>QUESTIONAMENTOS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424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ector reto 10"/>
          <p:cNvCxnSpPr/>
          <p:nvPr/>
        </p:nvCxnSpPr>
        <p:spPr>
          <a:xfrm>
            <a:off x="5576514" y="580032"/>
            <a:ext cx="3598" cy="1480816"/>
          </a:xfrm>
          <a:prstGeom prst="line">
            <a:avLst/>
          </a:prstGeom>
          <a:ln>
            <a:solidFill>
              <a:srgbClr val="009C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de cantos arredondados 3"/>
          <p:cNvSpPr/>
          <p:nvPr/>
        </p:nvSpPr>
        <p:spPr>
          <a:xfrm>
            <a:off x="154817" y="1340768"/>
            <a:ext cx="6289391" cy="4698522"/>
          </a:xfrm>
          <a:prstGeom prst="roundRect">
            <a:avLst>
              <a:gd name="adj" fmla="val 2738"/>
            </a:avLst>
          </a:prstGeom>
          <a:solidFill>
            <a:schemeClr val="bg1"/>
          </a:solidFill>
          <a:ln w="12700">
            <a:solidFill>
              <a:srgbClr val="009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76648"/>
            <a:ext cx="62646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Exclusão de pagamentos de comissões – tradicional “</a:t>
            </a:r>
            <a:r>
              <a:rPr lang="pt-BR" sz="1400" dirty="0" err="1">
                <a:latin typeface="Frutiger LT Std 45 Light"/>
              </a:rPr>
              <a:t>B</a:t>
            </a:r>
            <a:r>
              <a:rPr lang="pt-BR" sz="1400" dirty="0" err="1" smtClean="0">
                <a:latin typeface="Frutiger LT Std 45 Light"/>
              </a:rPr>
              <a:t>ribery</a:t>
            </a:r>
            <a:r>
              <a:rPr lang="pt-BR" sz="1400" dirty="0" smtClean="0">
                <a:latin typeface="Frutiger LT Std 45 Light"/>
              </a:rPr>
              <a:t> </a:t>
            </a:r>
            <a:r>
              <a:rPr lang="pt-BR" sz="1400" dirty="0" err="1">
                <a:latin typeface="Frutiger LT Std 45 Light"/>
              </a:rPr>
              <a:t>E</a:t>
            </a:r>
            <a:r>
              <a:rPr lang="pt-BR" sz="1400" dirty="0" err="1" smtClean="0">
                <a:latin typeface="Frutiger LT Std 45 Light"/>
              </a:rPr>
              <a:t>xclusion</a:t>
            </a:r>
            <a:r>
              <a:rPr lang="pt-BR" sz="1400" dirty="0" smtClean="0">
                <a:latin typeface="Frutiger LT Std 45 Light"/>
              </a:rPr>
              <a:t>”;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Exclusão de irregularidades em processos licitatórios;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Exclusão práticas </a:t>
            </a:r>
            <a:r>
              <a:rPr lang="pt-BR" sz="1400" dirty="0" err="1" smtClean="0">
                <a:latin typeface="Frutiger LT Std 45 Light"/>
              </a:rPr>
              <a:t>anticoncorrenciais</a:t>
            </a:r>
            <a:r>
              <a:rPr lang="pt-BR" sz="1400" dirty="0" smtClean="0">
                <a:latin typeface="Frutiger LT Std 45 Light"/>
              </a:rPr>
              <a:t>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Exclusão de investigações do TCU/TCE;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Exclusão de pagamentos de comissões (versão revisada);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>
              <a:latin typeface="Frutiger LT Std 45 Ligh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latin typeface="Frutiger LT Std 45 Light"/>
              </a:rPr>
              <a:t>Exclusão de “atos lesivos”;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>
              <a:latin typeface="Frutiger LT Std 45 Light"/>
            </a:endParaRPr>
          </a:p>
          <a:p>
            <a:r>
              <a:rPr lang="pt-BR" sz="1400" dirty="0" smtClean="0">
                <a:latin typeface="Frutiger LT Std 45 Light"/>
              </a:rPr>
              <a:t>As Seguradoras podem trabalhar com versões diferentes destas cláusulas:</a:t>
            </a:r>
          </a:p>
          <a:p>
            <a:endParaRPr lang="pt-BR" sz="1400" dirty="0" smtClean="0">
              <a:latin typeface="Frutiger LT Std 45 Light"/>
            </a:endParaRP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Exclusão absoluta;</a:t>
            </a: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Pagamento de custos de defesa com o trânsito em julgado;</a:t>
            </a: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Pagamento de custos de defesa com </a:t>
            </a:r>
            <a:r>
              <a:rPr lang="pt-BR" sz="1400" dirty="0" smtClean="0">
                <a:latin typeface="Frutiger LT Std 45 Light"/>
              </a:rPr>
              <a:t>sublimite;</a:t>
            </a:r>
          </a:p>
          <a:p>
            <a:pPr marL="342900" indent="-342900">
              <a:buAutoNum type="alphaLcParenR"/>
            </a:pPr>
            <a:r>
              <a:rPr lang="pt-BR" sz="1400" dirty="0" smtClean="0">
                <a:latin typeface="Frutiger LT Std 45 Light"/>
              </a:rPr>
              <a:t>Cobertura integral.</a:t>
            </a:r>
            <a:endParaRPr lang="pt-BR" sz="1400" dirty="0" smtClean="0">
              <a:latin typeface="Frutiger LT Std 45 Light"/>
            </a:endParaRPr>
          </a:p>
          <a:p>
            <a:endParaRPr lang="pt-BR" sz="1400" dirty="0" smtClean="0">
              <a:latin typeface="Frutiger LT Std 45 Light"/>
            </a:endParaRPr>
          </a:p>
          <a:p>
            <a:pPr marL="342900" indent="-342900">
              <a:buAutoNum type="alphaLcParenR"/>
            </a:pPr>
            <a:endParaRPr lang="pt-BR" sz="1400" dirty="0" smtClean="0">
              <a:latin typeface="Frutiger LT Std 45 Light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323528" y="6453336"/>
            <a:ext cx="216024" cy="21602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611560" y="6453336"/>
            <a:ext cx="216024" cy="21602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99592" y="6453336"/>
            <a:ext cx="216024" cy="2160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Frutiger 45 Light" pitchFamily="34" charset="0"/>
            </a:endParaRPr>
          </a:p>
        </p:txBody>
      </p:sp>
      <p:cxnSp>
        <p:nvCxnSpPr>
          <p:cNvPr id="12" name="Conector reto 11"/>
          <p:cNvCxnSpPr/>
          <p:nvPr/>
        </p:nvCxnSpPr>
        <p:spPr>
          <a:xfrm>
            <a:off x="3659774" y="580032"/>
            <a:ext cx="1920338" cy="0"/>
          </a:xfrm>
          <a:prstGeom prst="line">
            <a:avLst/>
          </a:prstGeom>
          <a:ln>
            <a:solidFill>
              <a:srgbClr val="009C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uxograma: Conector 12"/>
          <p:cNvSpPr/>
          <p:nvPr/>
        </p:nvSpPr>
        <p:spPr>
          <a:xfrm>
            <a:off x="3659774" y="548680"/>
            <a:ext cx="96321" cy="96321"/>
          </a:xfrm>
          <a:prstGeom prst="flowChartConnector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2290" name="Picture 2" descr="C:\Users\brzbgon\Downloads\shutterstock_1379343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933041"/>
            <a:ext cx="2772548" cy="20346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16" name="Retângulo de cantos arredondados 15"/>
          <p:cNvSpPr/>
          <p:nvPr/>
        </p:nvSpPr>
        <p:spPr>
          <a:xfrm>
            <a:off x="-929368" y="-114413"/>
            <a:ext cx="4508049" cy="1036666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>
            <a:solidFill>
              <a:srgbClr val="009C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endParaRPr lang="pt-BR" b="1" dirty="0">
              <a:solidFill>
                <a:schemeClr val="bg1"/>
              </a:solidFill>
              <a:latin typeface="Frutiger 45 Light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296149"/>
            <a:ext cx="324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Frutiger LT Std 45 Light"/>
              </a:rPr>
              <a:t>EXCLUSÕES </a:t>
            </a:r>
            <a:r>
              <a:rPr lang="pt-BR" b="1" dirty="0" smtClean="0">
                <a:solidFill>
                  <a:schemeClr val="bg1"/>
                </a:solidFill>
                <a:latin typeface="Frutiger LT Std 45 Light"/>
              </a:rPr>
              <a:t>POSSÍVEIS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018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86535" y="998730"/>
            <a:ext cx="6694487" cy="487322"/>
          </a:xfrm>
        </p:spPr>
        <p:txBody>
          <a:bodyPr/>
          <a:lstStyle/>
          <a:p>
            <a:r>
              <a:rPr lang="pt-BR" sz="3600" dirty="0" smtClean="0">
                <a:ea typeface="ＭＳ Ｐゴシック" pitchFamily="34" charset="-128"/>
              </a:rPr>
              <a:t>Obrigado</a:t>
            </a:r>
            <a:r>
              <a:rPr lang="pt-BR" dirty="0" smtClean="0">
                <a:ea typeface="ＭＳ Ｐゴシック" pitchFamily="34" charset="-128"/>
              </a:rPr>
              <a:t>!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27849270-24AC-442B-8CEB-DAE256AD8875}" type="slidenum">
              <a:rPr lang="de-CH" smtClean="0">
                <a:latin typeface="Frutiger 45 Light" pitchFamily="34" charset="0"/>
              </a:rPr>
              <a:pPr eaLnBrk="1" hangingPunct="1"/>
              <a:t>5</a:t>
            </a:fld>
            <a:endParaRPr lang="de-CH" dirty="0" smtClean="0">
              <a:latin typeface="Frutiger 45 Light" pitchFamily="34" charset="0"/>
            </a:endParaRP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926595" y="1590772"/>
            <a:ext cx="3600400" cy="19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pt-BR" b="1" i="1" dirty="0">
              <a:latin typeface="+mj-lt"/>
            </a:endParaRPr>
          </a:p>
          <a:p>
            <a:pPr eaLnBrk="1" hangingPunct="1"/>
            <a:r>
              <a:rPr lang="pt-BR" b="1" dirty="0" smtClean="0">
                <a:latin typeface="+mj-lt"/>
              </a:rPr>
              <a:t>Celso Soares Jr</a:t>
            </a:r>
          </a:p>
          <a:p>
            <a:pPr eaLnBrk="1" hangingPunct="1"/>
            <a:r>
              <a:rPr lang="pt-BR" b="1" dirty="0" smtClean="0">
                <a:latin typeface="+mj-lt"/>
                <a:hlinkClick r:id="rId2"/>
              </a:rPr>
              <a:t>celso.junior@br.zurich.com</a:t>
            </a:r>
            <a:endParaRPr lang="pt-BR" b="1" dirty="0" smtClean="0">
              <a:latin typeface="+mj-lt"/>
            </a:endParaRPr>
          </a:p>
          <a:p>
            <a:pPr eaLnBrk="1" hangingPunct="1"/>
            <a:r>
              <a:rPr lang="pt-BR" b="1" dirty="0"/>
              <a:t>11-2313 </a:t>
            </a:r>
            <a:r>
              <a:rPr lang="pt-BR" b="1" dirty="0" smtClean="0"/>
              <a:t>8720</a:t>
            </a:r>
            <a:endParaRPr lang="pt-BR" b="1" i="1" dirty="0" smtClean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Zurich_white">
  <a:themeElements>
    <a:clrScheme name="2_Zurich_white 1">
      <a:dk1>
        <a:srgbClr val="000066"/>
      </a:dk1>
      <a:lt1>
        <a:srgbClr val="FFFFFF"/>
      </a:lt1>
      <a:dk2>
        <a:srgbClr val="000066"/>
      </a:dk2>
      <a:lt2>
        <a:srgbClr val="90BBE0"/>
      </a:lt2>
      <a:accent1>
        <a:srgbClr val="003399"/>
      </a:accent1>
      <a:accent2>
        <a:srgbClr val="608CC8"/>
      </a:accent2>
      <a:accent3>
        <a:srgbClr val="FFFFFF"/>
      </a:accent3>
      <a:accent4>
        <a:srgbClr val="000056"/>
      </a:accent4>
      <a:accent5>
        <a:srgbClr val="AAADCA"/>
      </a:accent5>
      <a:accent6>
        <a:srgbClr val="567EB5"/>
      </a:accent6>
      <a:hlink>
        <a:srgbClr val="8ED8F8"/>
      </a:hlink>
      <a:folHlink>
        <a:srgbClr val="A69A96"/>
      </a:folHlink>
    </a:clrScheme>
    <a:fontScheme name="2_Zurich_white">
      <a:majorFont>
        <a:latin typeface="Frutiger 45 Light"/>
        <a:ea typeface=""/>
        <a:cs typeface=""/>
      </a:majorFont>
      <a:minorFont>
        <a:latin typeface="Frutiger 55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Zurich_white 1">
        <a:dk1>
          <a:srgbClr val="000066"/>
        </a:dk1>
        <a:lt1>
          <a:srgbClr val="FFFFFF"/>
        </a:lt1>
        <a:dk2>
          <a:srgbClr val="000066"/>
        </a:dk2>
        <a:lt2>
          <a:srgbClr val="90BBE0"/>
        </a:lt2>
        <a:accent1>
          <a:srgbClr val="003399"/>
        </a:accent1>
        <a:accent2>
          <a:srgbClr val="608CC8"/>
        </a:accent2>
        <a:accent3>
          <a:srgbClr val="FFFFFF"/>
        </a:accent3>
        <a:accent4>
          <a:srgbClr val="000056"/>
        </a:accent4>
        <a:accent5>
          <a:srgbClr val="AAADCA"/>
        </a:accent5>
        <a:accent6>
          <a:srgbClr val="567EB5"/>
        </a:accent6>
        <a:hlink>
          <a:srgbClr val="8ED8F8"/>
        </a:hlink>
        <a:folHlink>
          <a:srgbClr val="A69A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9282</TotalTime>
  <Words>259</Words>
  <Application>Microsoft Office PowerPoint</Application>
  <PresentationFormat>Apresentação na tela (4:3)</PresentationFormat>
  <Paragraphs>65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2_Zurich_white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Company>testesql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Mercantil do Brasil</dc:creator>
  <cp:lastModifiedBy>Celso Gomes Soares Junior</cp:lastModifiedBy>
  <cp:revision>518</cp:revision>
  <cp:lastPrinted>2015-07-02T21:23:33Z</cp:lastPrinted>
  <dcterms:created xsi:type="dcterms:W3CDTF">2010-02-09T11:47:18Z</dcterms:created>
  <dcterms:modified xsi:type="dcterms:W3CDTF">2015-10-26T15:38:56Z</dcterms:modified>
</cp:coreProperties>
</file>