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92" r:id="rId2"/>
    <p:sldId id="257" r:id="rId3"/>
    <p:sldId id="282" r:id="rId4"/>
    <p:sldId id="258" r:id="rId5"/>
    <p:sldId id="328" r:id="rId6"/>
    <p:sldId id="334" r:id="rId7"/>
    <p:sldId id="335" r:id="rId8"/>
    <p:sldId id="336" r:id="rId9"/>
    <p:sldId id="339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2" r:id="rId20"/>
    <p:sldId id="295" r:id="rId21"/>
    <p:sldId id="262" r:id="rId22"/>
    <p:sldId id="353" r:id="rId23"/>
    <p:sldId id="354" r:id="rId24"/>
    <p:sldId id="355" r:id="rId25"/>
    <p:sldId id="359" r:id="rId26"/>
    <p:sldId id="360" r:id="rId27"/>
    <p:sldId id="356" r:id="rId28"/>
    <p:sldId id="357" r:id="rId29"/>
    <p:sldId id="361" r:id="rId30"/>
    <p:sldId id="362" r:id="rId31"/>
    <p:sldId id="364" r:id="rId32"/>
    <p:sldId id="363" r:id="rId33"/>
    <p:sldId id="365" r:id="rId34"/>
    <p:sldId id="366" r:id="rId35"/>
    <p:sldId id="367" r:id="rId36"/>
    <p:sldId id="368" r:id="rId37"/>
    <p:sldId id="369" r:id="rId38"/>
    <p:sldId id="280" r:id="rId39"/>
    <p:sldId id="370" r:id="rId40"/>
    <p:sldId id="291" r:id="rId41"/>
    <p:sldId id="264" r:id="rId42"/>
    <p:sldId id="260" r:id="rId43"/>
    <p:sldId id="267" r:id="rId44"/>
    <p:sldId id="287" r:id="rId45"/>
    <p:sldId id="278" r:id="rId46"/>
    <p:sldId id="293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C918E-4918-4ECD-81ED-742E42A61071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5599-5B5A-41B2-884C-4A7B40AFD4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7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2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117353" y="8687014"/>
            <a:ext cx="2970008" cy="4569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363" indent="-2841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54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3375" indent="-2254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0575" indent="-2254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7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49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1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93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fld id="{B9481F7B-EBFE-46A9-94B5-4AC3C652687E}" type="slidenum">
              <a:rPr lang="pt-BR" altLang="pt-BR" sz="800" smtClean="0">
                <a:solidFill>
                  <a:srgbClr val="000000"/>
                </a:solidFill>
                <a:latin typeface="Trebuchet MS" pitchFamily="34" charset="0"/>
              </a:rPr>
              <a:pPr algn="l" eaLnBrk="1" hangingPunct="1">
                <a:defRPr/>
              </a:pPr>
              <a:t>11</a:t>
            </a:fld>
            <a:endParaRPr lang="pt-BR" altLang="pt-BR" sz="800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6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117353" y="8687014"/>
            <a:ext cx="2970008" cy="4569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3113" indent="-295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90625" indent="-2349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8463" indent="-2349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46300" indent="-2349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3500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60700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17900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75100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fld id="{FBA2A69B-2DA3-49A0-BDCD-6A8FBFAC5F4C}" type="slidenum">
              <a:rPr lang="pt-BR" altLang="pt-BR" sz="900" smtClean="0">
                <a:solidFill>
                  <a:srgbClr val="000000"/>
                </a:solidFill>
                <a:latin typeface="Trebuchet MS" pitchFamily="34" charset="0"/>
              </a:rPr>
              <a:pPr algn="l" eaLnBrk="1" hangingPunct="1">
                <a:defRPr/>
              </a:pPr>
              <a:t>12</a:t>
            </a:fld>
            <a:endParaRPr lang="pt-BR" altLang="pt-BR" sz="900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117353" y="8687014"/>
            <a:ext cx="2970008" cy="4569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363" indent="-2841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54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3375" indent="-2254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0575" indent="-2254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7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49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1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93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fld id="{0D7DF96E-C2EE-467E-85BE-BB85252479DE}" type="slidenum">
              <a:rPr lang="pt-BR" altLang="pt-BR" sz="800" smtClean="0">
                <a:solidFill>
                  <a:srgbClr val="000000"/>
                </a:solidFill>
                <a:latin typeface="Trebuchet MS" pitchFamily="34" charset="0"/>
              </a:rPr>
              <a:pPr algn="l" eaLnBrk="1" hangingPunct="1">
                <a:defRPr/>
              </a:pPr>
              <a:t>13</a:t>
            </a:fld>
            <a:endParaRPr lang="pt-BR" altLang="pt-BR" sz="800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85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82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7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7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73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7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73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7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26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73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110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110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110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110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11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536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004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785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98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820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79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935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79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420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562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20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39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583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06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599-5B5A-41B2-884C-4A7B40AFD45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82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pt-BR" altLang="pt-BR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1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pt-BR" altLang="pt-BR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8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pt-BR" altLang="pt-BR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pt-BR" altLang="pt-BR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1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117353" y="8687014"/>
            <a:ext cx="2970008" cy="4569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4700" indent="-2968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92213" indent="-2365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70050" indent="-2365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47888" indent="-2365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50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622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194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766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fld id="{38BC2052-C060-498A-8BCE-64A23300D265}" type="slidenum">
              <a:rPr lang="pt-BR" altLang="pt-BR" sz="900" smtClean="0">
                <a:solidFill>
                  <a:srgbClr val="000000"/>
                </a:solidFill>
                <a:latin typeface="Trebuchet MS" pitchFamily="34" charset="0"/>
              </a:rPr>
              <a:pPr algn="l" eaLnBrk="1" hangingPunct="1">
                <a:defRPr/>
              </a:pPr>
              <a:t>10</a:t>
            </a:fld>
            <a:endParaRPr lang="pt-BR" altLang="pt-BR" sz="900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32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9092A1-B926-4E43-A69D-C018C0223B68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848B9-2577-4E52-8B69-F67806AE1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6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GER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pt-BR" sz="800" b="1" dirty="0" smtClean="0">
                <a:solidFill>
                  <a:srgbClr val="595959"/>
                </a:solidFill>
              </a:rPr>
              <a:t>© 2015 Demarest Advogados       www.demarest.com.br       </a:t>
            </a:r>
            <a:r>
              <a:rPr lang="pt-BR" sz="800" b="1" dirty="0" err="1" smtClean="0">
                <a:solidFill>
                  <a:srgbClr val="595959"/>
                </a:solidFill>
              </a:rPr>
              <a:t>All</a:t>
            </a:r>
            <a:r>
              <a:rPr lang="pt-BR" sz="800" b="1" dirty="0" smtClean="0">
                <a:solidFill>
                  <a:srgbClr val="595959"/>
                </a:solidFill>
              </a:rPr>
              <a:t> </a:t>
            </a:r>
            <a:r>
              <a:rPr lang="pt-BR" sz="800" b="1" dirty="0" err="1" smtClean="0">
                <a:solidFill>
                  <a:srgbClr val="595959"/>
                </a:solidFill>
              </a:rPr>
              <a:t>Rights</a:t>
            </a:r>
            <a:r>
              <a:rPr lang="pt-BR" sz="800" b="1" dirty="0" smtClean="0">
                <a:solidFill>
                  <a:srgbClr val="595959"/>
                </a:solidFill>
              </a:rPr>
              <a:t> </a:t>
            </a:r>
            <a:r>
              <a:rPr lang="pt-BR" sz="800" b="1" dirty="0" err="1" smtClean="0">
                <a:solidFill>
                  <a:srgbClr val="595959"/>
                </a:solidFill>
              </a:rPr>
              <a:t>Reserved</a:t>
            </a:r>
            <a:endParaRPr lang="pt-BR" sz="800" b="1" dirty="0" smtClean="0">
              <a:solidFill>
                <a:srgbClr val="595959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small" baseline="0">
                <a:solidFill>
                  <a:srgbClr val="00693C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171575"/>
            <a:ext cx="8229599" cy="4954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indent="-1800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360000" indent="-1800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540000" indent="-1800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720000" indent="-1800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599804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599" cy="49545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01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9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484964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599" cy="49545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01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lnSpc>
                <a:spcPct val="1500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9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484964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5031" y="613833"/>
            <a:ext cx="7842250" cy="56409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>
                <a:solidFill>
                  <a:srgbClr val="82CF0E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45607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338886"/>
            <a:ext cx="8286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27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019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338886"/>
            <a:ext cx="357188" cy="285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3369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166" y="1418168"/>
            <a:ext cx="7522633" cy="4707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Font typeface="+mj-lt"/>
              <a:buAutoNum type="arabicPeriod"/>
              <a:defRPr sz="1600"/>
            </a:lvl1pPr>
            <a:lvl2pPr marL="457200" indent="0">
              <a:lnSpc>
                <a:spcPct val="150000"/>
              </a:lnSpc>
              <a:buFont typeface="+mj-lt"/>
              <a:buNone/>
              <a:defRPr sz="1600"/>
            </a:lvl2pPr>
            <a:lvl3pPr marL="914400" indent="0">
              <a:lnSpc>
                <a:spcPct val="150000"/>
              </a:lnSpc>
              <a:buFont typeface="+mj-lt"/>
              <a:buNone/>
              <a:defRPr sz="1600"/>
            </a:lvl3pPr>
            <a:lvl4pPr marL="1371600" indent="0">
              <a:lnSpc>
                <a:spcPct val="150000"/>
              </a:lnSpc>
              <a:buFont typeface="+mj-lt"/>
              <a:buNone/>
              <a:defRPr sz="1600"/>
            </a:lvl4pPr>
            <a:lvl5pPr marL="1828800" indent="0">
              <a:lnSpc>
                <a:spcPct val="150000"/>
              </a:lnSpc>
              <a:buFont typeface="+mj-lt"/>
              <a:buNone/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338886"/>
            <a:ext cx="357188" cy="285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0828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erramen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77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88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19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0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25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eja.abril.com.br/blog/ricardo-setti/politica-cia/entre-grandes-estrelas-e-assistentes-um-time-de-150-advogados-defendem-os-reus-do-mensalao-e-estao-embolsando-estimados-61-milhoes-de-reai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6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ço Reservado para Conteúdo 6"/>
          <p:cNvSpPr>
            <a:spLocks noGrp="1"/>
          </p:cNvSpPr>
          <p:nvPr>
            <p:ph idx="1"/>
          </p:nvPr>
        </p:nvSpPr>
        <p:spPr>
          <a:xfrm>
            <a:off x="246063" y="974725"/>
            <a:ext cx="8651875" cy="4294188"/>
          </a:xfrm>
        </p:spPr>
        <p:txBody>
          <a:bodyPr rtlCol="0">
            <a:noAutofit/>
          </a:bodyPr>
          <a:lstStyle/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pt-BR" sz="1600" dirty="0" smtClean="0">
                <a:latin typeface="Trebuchet MS" panose="020B0603020202020204" pitchFamily="34" charset="0"/>
                <a:cs typeface="Times New Roman" pitchFamily="18" charset="0"/>
              </a:rPr>
              <a:t>A corrupção no Brasil consome 2.3% do PIB anual - R$ 95 bilhões/ano (Valor Econômico)</a:t>
            </a: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endParaRPr lang="pt-BR" sz="16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pt-BR" sz="1600" dirty="0" smtClean="0">
                <a:latin typeface="Trebuchet MS" panose="020B0603020202020204" pitchFamily="34" charset="0"/>
                <a:cs typeface="Times New Roman" pitchFamily="18" charset="0"/>
              </a:rPr>
              <a:t>Cerca de R$ 27 bilhões/ano são investidos no Brasil para combate à corrupção</a:t>
            </a:r>
          </a:p>
          <a:p>
            <a:pPr marL="57150" lvl="2" indent="-285750" algn="just" eaLnBrk="1" fontAlgn="auto" hangingPunct="1">
              <a:spcAft>
                <a:spcPts val="0"/>
              </a:spcAft>
              <a:defRPr/>
            </a:pPr>
            <a:endParaRPr lang="pt-BR" sz="16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pt-BR" sz="1600" b="1" u="sng" dirty="0" smtClean="0">
                <a:latin typeface="Trebuchet MS" panose="020B0603020202020204" pitchFamily="34" charset="0"/>
                <a:cs typeface="Times New Roman" pitchFamily="18" charset="0"/>
              </a:rPr>
              <a:t>Pressionados por resultados, 15% dos Executivos se dizem dispostos a pagar propinas (Valor)</a:t>
            </a: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endParaRPr lang="pt-BR" sz="16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pt-BR" sz="1600" dirty="0" smtClean="0">
                <a:latin typeface="Trebuchet MS" panose="020B0603020202020204" pitchFamily="34" charset="0"/>
                <a:cs typeface="Times New Roman" pitchFamily="18" charset="0"/>
              </a:rPr>
              <a:t>35% das empresas no Brasil já receberam pedido de propina para facilitar a concessão de licenças e alvarás (BID)</a:t>
            </a: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endParaRPr lang="pt-BR" sz="16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pt-BR" sz="1600" dirty="0" smtClean="0">
                <a:latin typeface="Trebuchet MS" panose="020B0603020202020204" pitchFamily="34" charset="0"/>
                <a:cs typeface="Times New Roman" pitchFamily="18" charset="0"/>
              </a:rPr>
              <a:t>Metade das empresas já recebeu pedido de propina em casos de tributos (BID)</a:t>
            </a: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endParaRPr lang="pt-BR" sz="16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pt-BR" sz="1600" dirty="0" smtClean="0">
                <a:latin typeface="Trebuchet MS" panose="020B0603020202020204" pitchFamily="34" charset="0"/>
                <a:cs typeface="Times New Roman" pitchFamily="18" charset="0"/>
              </a:rPr>
              <a:t>Aproximadamente metade dos profissionais ocupando cargo de gerência em empresas internacionais estima que a corrupção aumenta os custos de projetos de 10% a 25% </a:t>
            </a: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endParaRPr lang="pt-BR" sz="16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pt-BR" sz="1600" b="1" u="sng" dirty="0" smtClean="0">
                <a:latin typeface="Trebuchet MS" panose="020B0603020202020204" pitchFamily="34" charset="0"/>
                <a:cs typeface="Times New Roman" pitchFamily="18" charset="0"/>
              </a:rPr>
              <a:t>Empresas com programas anticorrupção e normas éticas reduziram em até 50% a incidência de corrupção e perderam menos oportunidades de negócios em comparação a empresas sem esse tipo de programa</a:t>
            </a:r>
            <a:endParaRPr lang="pt-BR" sz="16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69438DBE-6FE5-4D51-AA3E-CBF813D5227E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10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27653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40927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Contexto da Corrupção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2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838200"/>
            <a:ext cx="82296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b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 </a:t>
            </a: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Punição Administrativa e Civil de Pessoas Jurídicas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Natureza</a:t>
            </a: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Civil e Administrativa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</a:t>
            </a: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Objetiva (</a:t>
            </a:r>
            <a:r>
              <a:rPr lang="pt-BR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 Jurídica) </a:t>
            </a: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Subjetiva (</a:t>
            </a:r>
            <a:r>
              <a:rPr lang="pt-BR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 Física) </a:t>
            </a: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Ofensas Puníveis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Atos lesivos à administração pública, nacional ou estrangeira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cobre corrupção privada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Tipologia aberta</a:t>
            </a: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Sujeito Ativo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Organizações nacionais ou estrangeiras com presença no país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Dirigentes ou Administradores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Extraterritorialidade da Norma</a:t>
            </a:r>
          </a:p>
          <a:p>
            <a:pPr marL="285750" lvl="2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ato praticado no território nacional ou no exterior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600" dirty="0">
              <a:solidFill>
                <a:srgbClr val="595959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4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s-ES_tradnl" dirty="0" err="1" smtClean="0">
                <a:latin typeface="Trebuchet MS"/>
              </a:rPr>
              <a:t>Lei</a:t>
            </a:r>
            <a:r>
              <a:rPr lang="es-ES_tradnl" dirty="0" smtClean="0">
                <a:latin typeface="Trebuchet MS"/>
              </a:rPr>
              <a:t> </a:t>
            </a:r>
            <a:r>
              <a:rPr lang="es-ES_tradnl" dirty="0" err="1" smtClean="0">
                <a:latin typeface="Trebuchet MS"/>
              </a:rPr>
              <a:t>Antic</a:t>
            </a:r>
            <a:r>
              <a:rPr lang="pt-BR" dirty="0" err="1" smtClean="0">
                <a:latin typeface="Trebuchet MS"/>
              </a:rPr>
              <a:t>orrupção</a:t>
            </a:r>
            <a:r>
              <a:rPr lang="pt-BR" dirty="0" smtClean="0">
                <a:latin typeface="Trebuchet MS"/>
              </a:rPr>
              <a:t>: Principais Aspectos</a:t>
            </a:r>
            <a:endParaRPr lang="pt-BR" dirty="0">
              <a:latin typeface="Trebuchet MS"/>
            </a:endParaRPr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9D31F03C-D7C5-4A83-9E1D-24B088E8F1BF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11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28677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</p:spTree>
    <p:extLst>
      <p:ext uri="{BB962C8B-B14F-4D97-AF65-F5344CB8AC3E}">
        <p14:creationId xmlns:p14="http://schemas.microsoft.com/office/powerpoint/2010/main" val="333689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838200"/>
            <a:ext cx="8577263" cy="5006975"/>
          </a:xfrm>
        </p:spPr>
        <p:txBody>
          <a:bodyPr rtlCol="0">
            <a:noAutofit/>
          </a:bodyPr>
          <a:lstStyle/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sz="1600" b="1" dirty="0">
                <a:latin typeface="Trebuchet MS" panose="020B0603020202020204" pitchFamily="34" charset="0"/>
                <a:cs typeface="Times New Roman" pitchFamily="18" charset="0"/>
              </a:rPr>
              <a:t>Administração Pública </a:t>
            </a:r>
            <a:r>
              <a:rPr lang="pt-BR" sz="1600" b="1" dirty="0" smtClean="0">
                <a:latin typeface="Trebuchet MS" panose="020B0603020202020204" pitchFamily="34" charset="0"/>
                <a:cs typeface="Times New Roman" pitchFamily="18" charset="0"/>
              </a:rPr>
              <a:t>Nacional</a:t>
            </a:r>
            <a:endParaRPr lang="pt-BR" sz="1600" b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 smtClean="0">
              <a:latin typeface="Trebuchet MS" panose="020B0603020202020204" pitchFamily="34" charset="0"/>
            </a:endParaRP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 smtClean="0">
                <a:latin typeface="Trebuchet MS" panose="020B0603020202020204" pitchFamily="34" charset="0"/>
              </a:rPr>
              <a:t>Autoridades </a:t>
            </a:r>
            <a:r>
              <a:rPr lang="pt-BR" sz="1600" dirty="0">
                <a:latin typeface="Trebuchet MS" panose="020B0603020202020204" pitchFamily="34" charset="0"/>
              </a:rPr>
              <a:t>e funcionários de órgãos, ministérios, departamentos e autarquias </a:t>
            </a:r>
            <a:r>
              <a:rPr lang="pt-BR" sz="1600" dirty="0" smtClean="0">
                <a:latin typeface="Trebuchet MS" panose="020B0603020202020204" pitchFamily="34" charset="0"/>
              </a:rPr>
              <a:t>governamentais</a:t>
            </a: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</a:rPr>
              <a:t>Pessoas jurídicas controladas, direta ou indiretamente, pelo poder </a:t>
            </a:r>
            <a:r>
              <a:rPr lang="pt-BR" sz="1600" dirty="0" smtClean="0">
                <a:latin typeface="Trebuchet MS" panose="020B0603020202020204" pitchFamily="34" charset="0"/>
              </a:rPr>
              <a:t>público </a:t>
            </a:r>
            <a:endParaRPr lang="pt-BR" sz="1600" dirty="0">
              <a:latin typeface="Trebuchet MS" panose="020B0603020202020204" pitchFamily="34" charset="0"/>
            </a:endParaRP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</a:rPr>
              <a:t>Funcionários públicos </a:t>
            </a:r>
            <a:r>
              <a:rPr lang="pt-BR" sz="1600" dirty="0" smtClean="0">
                <a:latin typeface="Trebuchet MS" panose="020B0603020202020204" pitchFamily="34" charset="0"/>
              </a:rPr>
              <a:t>(art</a:t>
            </a:r>
            <a:r>
              <a:rPr lang="pt-BR" sz="1600" dirty="0">
                <a:latin typeface="Trebuchet MS" panose="020B0603020202020204" pitchFamily="34" charset="0"/>
              </a:rPr>
              <a:t>. 327 </a:t>
            </a:r>
            <a:r>
              <a:rPr lang="pt-BR" sz="1600" dirty="0" smtClean="0">
                <a:latin typeface="Trebuchet MS" panose="020B0603020202020204" pitchFamily="34" charset="0"/>
              </a:rPr>
              <a:t>CP)</a:t>
            </a:r>
            <a:endParaRPr lang="pt-BR" sz="1600" dirty="0">
              <a:latin typeface="Trebuchet MS" panose="020B0603020202020204" pitchFamily="34" charset="0"/>
            </a:endParaRPr>
          </a:p>
          <a:p>
            <a:pPr marL="0"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sz="1600" b="1" dirty="0">
                <a:latin typeface="Trebuchet MS" panose="020B0603020202020204" pitchFamily="34" charset="0"/>
                <a:cs typeface="Times New Roman" pitchFamily="18" charset="0"/>
              </a:rPr>
              <a:t>Administração</a:t>
            </a:r>
            <a:r>
              <a:rPr lang="pt-BR" sz="1600" b="1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pt-BR" sz="1600" b="1" dirty="0">
                <a:latin typeface="Trebuchet MS" panose="020B0603020202020204" pitchFamily="34" charset="0"/>
                <a:cs typeface="Times New Roman" pitchFamily="18" charset="0"/>
              </a:rPr>
              <a:t>Pública </a:t>
            </a:r>
            <a:r>
              <a:rPr lang="pt-BR" sz="1600" b="1" dirty="0" smtClean="0">
                <a:latin typeface="Trebuchet MS" panose="020B0603020202020204" pitchFamily="34" charset="0"/>
                <a:cs typeface="Times New Roman" pitchFamily="18" charset="0"/>
              </a:rPr>
              <a:t>Estrangeira </a:t>
            </a:r>
            <a:r>
              <a:rPr lang="pt-BR" sz="1600" dirty="0" smtClean="0">
                <a:latin typeface="Trebuchet MS" panose="020B0603020202020204" pitchFamily="34" charset="0"/>
                <a:cs typeface="Times New Roman" pitchFamily="18" charset="0"/>
              </a:rPr>
              <a:t>(art. 5º)</a:t>
            </a: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600" dirty="0" smtClean="0">
              <a:latin typeface="Trebuchet MS" panose="020B0603020202020204" pitchFamily="34" charset="0"/>
            </a:endParaRP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 smtClean="0">
                <a:latin typeface="Trebuchet MS" panose="020B0603020202020204" pitchFamily="34" charset="0"/>
              </a:rPr>
              <a:t>Órgãos </a:t>
            </a:r>
            <a:r>
              <a:rPr lang="pt-BR" sz="1600" dirty="0">
                <a:latin typeface="Trebuchet MS" panose="020B0603020202020204" pitchFamily="34" charset="0"/>
              </a:rPr>
              <a:t>e entidades estatais ou representações diplomáticas de país </a:t>
            </a:r>
            <a:r>
              <a:rPr lang="pt-BR" sz="1600" dirty="0" smtClean="0">
                <a:latin typeface="Trebuchet MS" panose="020B0603020202020204" pitchFamily="34" charset="0"/>
              </a:rPr>
              <a:t>estrangeiro</a:t>
            </a: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</a:rPr>
              <a:t>Q</a:t>
            </a:r>
            <a:r>
              <a:rPr lang="pt-BR" sz="1600" dirty="0" smtClean="0">
                <a:latin typeface="Trebuchet MS" panose="020B0603020202020204" pitchFamily="34" charset="0"/>
              </a:rPr>
              <a:t>ualquer </a:t>
            </a:r>
            <a:r>
              <a:rPr lang="pt-BR" sz="1600" dirty="0">
                <a:latin typeface="Trebuchet MS" panose="020B0603020202020204" pitchFamily="34" charset="0"/>
              </a:rPr>
              <a:t>nível ou esfera de </a:t>
            </a:r>
            <a:r>
              <a:rPr lang="pt-BR" sz="1600" dirty="0" smtClean="0">
                <a:latin typeface="Trebuchet MS" panose="020B0603020202020204" pitchFamily="34" charset="0"/>
              </a:rPr>
              <a:t>governo</a:t>
            </a: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</a:rPr>
              <a:t>P</a:t>
            </a:r>
            <a:r>
              <a:rPr lang="pt-BR" sz="1600" dirty="0" smtClean="0">
                <a:latin typeface="Trebuchet MS" panose="020B0603020202020204" pitchFamily="34" charset="0"/>
              </a:rPr>
              <a:t>essoas </a:t>
            </a:r>
            <a:r>
              <a:rPr lang="pt-BR" sz="1600" dirty="0">
                <a:latin typeface="Trebuchet MS" panose="020B0603020202020204" pitchFamily="34" charset="0"/>
              </a:rPr>
              <a:t>jurídicas controladas, direta ou indiretamente, pelo poder público de </a:t>
            </a:r>
            <a:r>
              <a:rPr lang="pt-BR" sz="1600" dirty="0" smtClean="0">
                <a:latin typeface="Trebuchet MS" panose="020B0603020202020204" pitchFamily="34" charset="0"/>
              </a:rPr>
              <a:t>país estrangeiro </a:t>
            </a:r>
            <a:endParaRPr lang="pt-BR" sz="1600" dirty="0">
              <a:latin typeface="Trebuchet MS" panose="020B0603020202020204" pitchFamily="34" charset="0"/>
            </a:endParaRPr>
          </a:p>
          <a:p>
            <a:pPr marL="722313" lvl="2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 smtClean="0">
                <a:latin typeface="Trebuchet MS" panose="020B0603020202020204" pitchFamily="34" charset="0"/>
              </a:rPr>
              <a:t>Equiparam-se </a:t>
            </a:r>
            <a:r>
              <a:rPr lang="pt-BR" sz="1600" dirty="0">
                <a:latin typeface="Trebuchet MS" panose="020B0603020202020204" pitchFamily="34" charset="0"/>
              </a:rPr>
              <a:t>à administração pública estrangeira as organizações públicas internacionais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800" dirty="0" smtClean="0">
              <a:latin typeface="Trebuchet MS" panose="020B0603020202020204" pitchFamily="34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sz="1600" b="1" dirty="0">
                <a:latin typeface="Trebuchet MS" panose="020B0603020202020204" pitchFamily="34" charset="0"/>
                <a:cs typeface="Times New Roman" pitchFamily="18" charset="0"/>
              </a:rPr>
              <a:t>Agente Público </a:t>
            </a:r>
            <a:r>
              <a:rPr lang="pt-BR" sz="1600" b="1" dirty="0" smtClean="0">
                <a:latin typeface="Trebuchet MS" panose="020B0603020202020204" pitchFamily="34" charset="0"/>
                <a:cs typeface="Times New Roman" pitchFamily="18" charset="0"/>
              </a:rPr>
              <a:t>Estrangeiro</a:t>
            </a: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 smtClean="0">
              <a:latin typeface="Trebuchet MS" panose="020B0603020202020204" pitchFamily="34" charset="0"/>
            </a:endParaRP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 smtClean="0">
                <a:latin typeface="Trebuchet MS" panose="020B0603020202020204" pitchFamily="34" charset="0"/>
              </a:rPr>
              <a:t>Quem exerça </a:t>
            </a:r>
            <a:r>
              <a:rPr lang="pt-BR" sz="1600" dirty="0">
                <a:latin typeface="Trebuchet MS" panose="020B0603020202020204" pitchFamily="34" charset="0"/>
              </a:rPr>
              <a:t>cargo, emprego ou função pública em </a:t>
            </a:r>
            <a:r>
              <a:rPr lang="pt-BR" sz="1600" dirty="0" smtClean="0">
                <a:latin typeface="Trebuchet MS" panose="020B0603020202020204" pitchFamily="34" charset="0"/>
              </a:rPr>
              <a:t>órgãos</a:t>
            </a:r>
            <a:r>
              <a:rPr lang="pt-BR" sz="1600" dirty="0">
                <a:latin typeface="Trebuchet MS" panose="020B0603020202020204" pitchFamily="34" charset="0"/>
              </a:rPr>
              <a:t>, entidades estatais ou em representações diplomáticas de país </a:t>
            </a:r>
            <a:r>
              <a:rPr lang="pt-BR" sz="1600" dirty="0" smtClean="0">
                <a:latin typeface="Trebuchet MS" panose="020B0603020202020204" pitchFamily="34" charset="0"/>
              </a:rPr>
              <a:t>estrangeiro</a:t>
            </a:r>
            <a:endParaRPr lang="pt-BR" sz="1600" dirty="0">
              <a:latin typeface="Trebuchet MS" panose="020B0603020202020204" pitchFamily="34" charset="0"/>
            </a:endParaRPr>
          </a:p>
          <a:p>
            <a:pPr marL="722313" indent="-36671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 smtClean="0">
                <a:latin typeface="Trebuchet MS" panose="020B0603020202020204" pitchFamily="34" charset="0"/>
              </a:rPr>
              <a:t>Pessoas </a:t>
            </a:r>
            <a:r>
              <a:rPr lang="pt-BR" sz="1600" dirty="0">
                <a:latin typeface="Trebuchet MS" panose="020B0603020202020204" pitchFamily="34" charset="0"/>
              </a:rPr>
              <a:t>jurídicas controladas, direta ou indiretamente, pelo poder público de país </a:t>
            </a:r>
            <a:r>
              <a:rPr lang="pt-BR" sz="1600" dirty="0" smtClean="0">
                <a:latin typeface="Trebuchet MS" panose="020B0603020202020204" pitchFamily="34" charset="0"/>
              </a:rPr>
              <a:t>estrangeiro </a:t>
            </a:r>
            <a:r>
              <a:rPr lang="pt-BR" sz="1600" dirty="0">
                <a:latin typeface="Trebuchet MS" panose="020B0603020202020204" pitchFamily="34" charset="0"/>
              </a:rPr>
              <a:t>ou em organizações públicas </a:t>
            </a:r>
            <a:r>
              <a:rPr lang="pt-BR" sz="1600" dirty="0" smtClean="0">
                <a:latin typeface="Trebuchet MS" panose="020B0603020202020204" pitchFamily="34" charset="0"/>
              </a:rPr>
              <a:t>internacionais</a:t>
            </a:r>
            <a:endParaRPr lang="pt-BR" sz="1600" dirty="0">
              <a:latin typeface="Trebuchet MS" panose="020B0603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None/>
              <a:defRPr/>
            </a:pPr>
            <a:endParaRPr lang="pt-BR" sz="1600" dirty="0" smtClean="0">
              <a:solidFill>
                <a:srgbClr val="59595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400050" lvl="1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 smtClean="0">
              <a:solidFill>
                <a:srgbClr val="59595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b="1" dirty="0" smtClean="0">
              <a:solidFill>
                <a:srgbClr val="59595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b="1" dirty="0" smtClean="0">
              <a:solidFill>
                <a:srgbClr val="59595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b="1" dirty="0" smtClean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s-ES_tradnl" dirty="0" err="1" smtClean="0">
                <a:latin typeface="Trebuchet MS"/>
              </a:rPr>
              <a:t>Lei</a:t>
            </a:r>
            <a:r>
              <a:rPr lang="es-ES_tradnl" dirty="0" smtClean="0">
                <a:latin typeface="Trebuchet MS"/>
              </a:rPr>
              <a:t> </a:t>
            </a:r>
            <a:r>
              <a:rPr lang="es-ES_tradnl" dirty="0" err="1" smtClean="0">
                <a:latin typeface="Trebuchet MS"/>
              </a:rPr>
              <a:t>Antic</a:t>
            </a:r>
            <a:r>
              <a:rPr lang="pt-BR" dirty="0" err="1" smtClean="0">
                <a:latin typeface="Trebuchet MS"/>
              </a:rPr>
              <a:t>orrupção</a:t>
            </a:r>
            <a:r>
              <a:rPr lang="pt-BR" dirty="0" smtClean="0">
                <a:latin typeface="Trebuchet MS"/>
              </a:rPr>
              <a:t>: Principais Aspectos</a:t>
            </a:r>
            <a:endParaRPr lang="pt-BR" dirty="0">
              <a:latin typeface="Trebuchet MS"/>
            </a:endParaRPr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AAA90571-7D82-4407-B05D-21EB5CD39B8B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12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29701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</p:spTree>
    <p:extLst>
      <p:ext uri="{BB962C8B-B14F-4D97-AF65-F5344CB8AC3E}">
        <p14:creationId xmlns:p14="http://schemas.microsoft.com/office/powerpoint/2010/main" val="1007320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1057275"/>
            <a:ext cx="80867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Grupos De Infrações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oferecer vantagem indevida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financiar vantagem indevida (prestadores de serviços)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ocultação ou dissimulação dos reais interesses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fraudar licitação ou contrato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dificultar investigação ou fiscalização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6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Penalidades Aplicáveis </a:t>
            </a:r>
            <a:r>
              <a:rPr lang="pt-BR" altLang="pt-BR" sz="1600" b="1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Âmbito Administrativo (art</a:t>
            </a:r>
            <a:r>
              <a:rPr lang="pt-BR" altLang="pt-BR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6º)</a:t>
            </a:r>
          </a:p>
          <a:p>
            <a:pPr marL="285750" lvl="1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altLang="pt-BR" sz="16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multa  no valor de 0,1% a 20% do faturamento bruto do último exercício anterior ao da instauração do processo administrativo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impossibilidade de aplicação do faturamento - R$ 6.000,00 a R$ 60 milhões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0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nunca </a:t>
            </a:r>
            <a:r>
              <a:rPr lang="pt-BR" alt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inferior à vantagem auferida</a:t>
            </a:r>
          </a:p>
        </p:txBody>
      </p:sp>
      <p:sp>
        <p:nvSpPr>
          <p:cNvPr id="4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s-ES_tradnl" dirty="0" err="1" smtClean="0">
                <a:latin typeface="Trebuchet MS"/>
              </a:rPr>
              <a:t>Lei</a:t>
            </a:r>
            <a:r>
              <a:rPr lang="es-ES_tradnl" dirty="0" smtClean="0">
                <a:latin typeface="Trebuchet MS"/>
              </a:rPr>
              <a:t> </a:t>
            </a:r>
            <a:r>
              <a:rPr lang="es-ES_tradnl" dirty="0" err="1" smtClean="0">
                <a:latin typeface="Trebuchet MS"/>
              </a:rPr>
              <a:t>Antic</a:t>
            </a:r>
            <a:r>
              <a:rPr lang="pt-BR" dirty="0" err="1" smtClean="0">
                <a:latin typeface="Trebuchet MS"/>
              </a:rPr>
              <a:t>orrupção</a:t>
            </a:r>
            <a:r>
              <a:rPr lang="pt-BR" dirty="0" smtClean="0">
                <a:latin typeface="Trebuchet MS"/>
              </a:rPr>
              <a:t>: Principais Aspectos</a:t>
            </a:r>
            <a:endParaRPr lang="pt-BR" dirty="0">
              <a:latin typeface="Trebuchet MS"/>
            </a:endParaRPr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0B54BD6C-FC03-421C-AE03-42C1F6AB9AC8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13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30725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4786" y="5805264"/>
            <a:ext cx="433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publicação extraordinária da decisão</a:t>
            </a:r>
          </a:p>
        </p:txBody>
      </p:sp>
    </p:spTree>
    <p:extLst>
      <p:ext uri="{BB962C8B-B14F-4D97-AF65-F5344CB8AC3E}">
        <p14:creationId xmlns:p14="http://schemas.microsoft.com/office/powerpoint/2010/main" val="1231686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xfrm>
            <a:off x="381000" y="1058863"/>
            <a:ext cx="8610600" cy="5268912"/>
          </a:xfrm>
        </p:spPr>
        <p:txBody>
          <a:bodyPr rtlCol="0">
            <a:noAutofit/>
          </a:bodyPr>
          <a:lstStyle/>
          <a:p>
            <a:pPr marL="0" lvl="2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1600" dirty="0">
                <a:latin typeface="Trebuchet MS" panose="020B0603020202020204" pitchFamily="34" charset="0"/>
              </a:rPr>
              <a:t>Responsabilidade administrativa da PJ não afasta responsabilização judicial</a:t>
            </a:r>
            <a:endParaRPr lang="pt-BR" altLang="pt-BR" sz="1600" dirty="0">
              <a:latin typeface="Trebuchet MS" panose="020B0603020202020204" pitchFamily="34" charset="0"/>
            </a:endParaRPr>
          </a:p>
          <a:p>
            <a:pPr marL="285750" lvl="2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t-BR" altLang="pt-BR" sz="1600" b="1" dirty="0" smtClean="0">
              <a:latin typeface="Trebuchet MS" panose="020B0603020202020204" pitchFamily="34" charset="0"/>
            </a:endParaRPr>
          </a:p>
          <a:p>
            <a:pPr marL="0" lvl="2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altLang="pt-BR" sz="1600" b="1" dirty="0" smtClean="0">
                <a:latin typeface="Trebuchet MS" panose="020B0603020202020204" pitchFamily="34" charset="0"/>
              </a:rPr>
              <a:t>Ações </a:t>
            </a:r>
            <a:r>
              <a:rPr lang="pt-BR" altLang="pt-BR" sz="1600" b="1" dirty="0">
                <a:latin typeface="Trebuchet MS" panose="020B0603020202020204" pitchFamily="34" charset="0"/>
              </a:rPr>
              <a:t>Judiciais </a:t>
            </a:r>
            <a:r>
              <a:rPr lang="pt-BR" altLang="pt-BR" sz="1600" dirty="0">
                <a:latin typeface="Trebuchet MS" panose="020B0603020202020204" pitchFamily="34" charset="0"/>
              </a:rPr>
              <a:t>com vistas à aplicação das seguintes sansões:</a:t>
            </a:r>
          </a:p>
          <a:p>
            <a:pPr marL="0" lvl="2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600" dirty="0" smtClean="0">
              <a:latin typeface="Trebuchet MS" panose="020B0603020202020204" pitchFamily="34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00" dirty="0">
                <a:latin typeface="Trebuchet MS" panose="020B0603020202020204" pitchFamily="34" charset="0"/>
              </a:rPr>
              <a:t>R</a:t>
            </a:r>
            <a:r>
              <a:rPr lang="pt-BR" altLang="pt-BR" sz="1600" dirty="0" smtClean="0">
                <a:latin typeface="Trebuchet MS" panose="020B0603020202020204" pitchFamily="34" charset="0"/>
              </a:rPr>
              <a:t>eparação </a:t>
            </a:r>
            <a:r>
              <a:rPr lang="pt-BR" altLang="pt-BR" sz="1600" dirty="0">
                <a:latin typeface="Trebuchet MS" panose="020B0603020202020204" pitchFamily="34" charset="0"/>
              </a:rPr>
              <a:t>integral do dano causado</a:t>
            </a:r>
            <a:endParaRPr lang="pt-BR" sz="1600" dirty="0">
              <a:latin typeface="Trebuchet MS" panose="020B0603020202020204" pitchFamily="34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 smtClean="0">
                <a:latin typeface="Trebuchet MS" panose="020B0603020202020204" pitchFamily="34" charset="0"/>
              </a:rPr>
              <a:t>Perdimento </a:t>
            </a:r>
            <a:r>
              <a:rPr lang="pt-BR" sz="1600" dirty="0">
                <a:latin typeface="Trebuchet MS" panose="020B0603020202020204" pitchFamily="34" charset="0"/>
              </a:rPr>
              <a:t>dos bens, direitos ou valores (vantagens obtidas da infração</a:t>
            </a:r>
            <a:r>
              <a:rPr lang="pt-BR" sz="1600" dirty="0" smtClean="0">
                <a:latin typeface="Trebuchet MS" panose="020B0603020202020204" pitchFamily="34" charset="0"/>
              </a:rPr>
              <a:t>)</a:t>
            </a:r>
            <a:endParaRPr lang="pt-BR" sz="1600" dirty="0">
              <a:latin typeface="Trebuchet MS" panose="020B0603020202020204" pitchFamily="34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</a:rPr>
              <a:t>Suspensão ou interdição parcial de suas atividades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</a:rPr>
              <a:t>Proibição de receber incentivos, subsídios, subvenções, doações ou empréstimos de órgãos públicos (de 1 a 5 anos)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</a:rPr>
              <a:t>Dissolução compulsória da pessoa jurídica (</a:t>
            </a:r>
            <a:r>
              <a:rPr lang="pt-BR" altLang="pt-BR" sz="1600" dirty="0">
                <a:latin typeface="Trebuchet MS" panose="020B0603020202020204" pitchFamily="34" charset="0"/>
              </a:rPr>
              <a:t>abuso do direito para facilitar, encobrir ou dissimular a prática dos atos ilícitos, ou para provocar confusão patrimonial)</a:t>
            </a:r>
          </a:p>
          <a:p>
            <a:pPr marL="723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1077913" algn="l"/>
              </a:tabLst>
              <a:defRPr/>
            </a:pPr>
            <a:endParaRPr lang="pt-BR" sz="1600" dirty="0">
              <a:latin typeface="Trebuchet MS" panose="020B0603020202020204" pitchFamily="34" charset="0"/>
            </a:endParaRPr>
          </a:p>
          <a:p>
            <a:pPr marL="0" lvl="2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altLang="pt-BR" sz="1600" b="1" dirty="0" smtClean="0">
                <a:latin typeface="Trebuchet MS" panose="020B0603020202020204" pitchFamily="34" charset="0"/>
              </a:rPr>
              <a:t>Competência MP</a:t>
            </a:r>
            <a:r>
              <a:rPr lang="pt-BR" altLang="pt-BR" sz="1600" dirty="0" smtClean="0">
                <a:latin typeface="Trebuchet MS" panose="020B0603020202020204" pitchFamily="34" charset="0"/>
              </a:rPr>
              <a:t>: para requerer sanções </a:t>
            </a:r>
            <a:r>
              <a:rPr lang="pt-BR" altLang="pt-BR" sz="1600" dirty="0">
                <a:latin typeface="Trebuchet MS" panose="020B0603020202020204" pitchFamily="34" charset="0"/>
              </a:rPr>
              <a:t>administrativas em caso de </a:t>
            </a:r>
            <a:r>
              <a:rPr lang="pt-BR" altLang="pt-BR" sz="1600" dirty="0" smtClean="0">
                <a:latin typeface="Trebuchet MS" panose="020B0603020202020204" pitchFamily="34" charset="0"/>
              </a:rPr>
              <a:t>omissão</a:t>
            </a:r>
            <a:endParaRPr lang="pt-BR" altLang="pt-BR" sz="1600" dirty="0">
              <a:latin typeface="Trebuchet MS" panose="020B0603020202020204" pitchFamily="34" charset="0"/>
            </a:endParaRPr>
          </a:p>
          <a:p>
            <a:pPr marL="285750" lvl="2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t-BR" altLang="pt-BR" sz="1600" dirty="0">
              <a:latin typeface="Trebuchet MS" panose="020B0603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altLang="pt-BR" sz="1600" b="1" dirty="0">
                <a:latin typeface="Trebuchet MS" panose="020B0603020202020204" pitchFamily="34" charset="0"/>
              </a:rPr>
              <a:t>Responsabilidade Sucessória</a:t>
            </a:r>
            <a:r>
              <a:rPr lang="pt-BR" altLang="pt-BR" sz="1600" dirty="0">
                <a:latin typeface="Trebuchet MS" panose="020B0603020202020204" pitchFamily="34" charset="0"/>
              </a:rPr>
              <a:t>: </a:t>
            </a:r>
            <a:r>
              <a:rPr lang="pt-BR" sz="1600" dirty="0">
                <a:latin typeface="Trebuchet MS" panose="020B0603020202020204" pitchFamily="34" charset="0"/>
              </a:rPr>
              <a:t>limitada </a:t>
            </a:r>
            <a:r>
              <a:rPr lang="pt-BR" sz="1600" dirty="0" smtClean="0">
                <a:latin typeface="Trebuchet MS" panose="020B0603020202020204" pitchFamily="34" charset="0"/>
              </a:rPr>
              <a:t>ao patrimônio transferido, e às obrigações </a:t>
            </a:r>
            <a:r>
              <a:rPr lang="pt-BR" sz="1600" dirty="0">
                <a:latin typeface="Trebuchet MS" panose="020B0603020202020204" pitchFamily="34" charset="0"/>
              </a:rPr>
              <a:t>de pagamento de multa e reparação integral do dano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600" dirty="0">
              <a:latin typeface="Trebuchet MS" panose="020B0603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1600" b="1" dirty="0" smtClean="0">
                <a:latin typeface="Trebuchet MS" panose="020B0603020202020204" pitchFamily="34" charset="0"/>
              </a:rPr>
              <a:t>Responsabilidade Solidária</a:t>
            </a:r>
            <a:r>
              <a:rPr lang="pt-BR" sz="1600" dirty="0" smtClean="0">
                <a:latin typeface="Trebuchet MS" panose="020B0603020202020204" pitchFamily="34" charset="0"/>
              </a:rPr>
              <a:t>: das </a:t>
            </a:r>
            <a:r>
              <a:rPr lang="pt-BR" sz="1600" dirty="0">
                <a:latin typeface="Trebuchet MS" panose="020B0603020202020204" pitchFamily="34" charset="0"/>
              </a:rPr>
              <a:t>controladoras, </a:t>
            </a:r>
            <a:r>
              <a:rPr lang="pt-BR" sz="1600" dirty="0" smtClean="0">
                <a:latin typeface="Trebuchet MS" panose="020B0603020202020204" pitchFamily="34" charset="0"/>
              </a:rPr>
              <a:t>controladas, coligadas </a:t>
            </a:r>
            <a:r>
              <a:rPr lang="pt-BR" sz="1600" dirty="0">
                <a:latin typeface="Trebuchet MS" panose="020B0603020202020204" pitchFamily="34" charset="0"/>
              </a:rPr>
              <a:t>e </a:t>
            </a:r>
            <a:r>
              <a:rPr lang="pt-BR" sz="1600" dirty="0" smtClean="0">
                <a:latin typeface="Trebuchet MS" panose="020B0603020202020204" pitchFamily="34" charset="0"/>
              </a:rPr>
              <a:t>consorciados (âmbito do contrato),  limitado ao </a:t>
            </a:r>
            <a:r>
              <a:rPr lang="pt-BR" sz="1600" dirty="0">
                <a:latin typeface="Trebuchet MS" panose="020B0603020202020204" pitchFamily="34" charset="0"/>
              </a:rPr>
              <a:t>pagamento de multa e reparação integral do </a:t>
            </a:r>
            <a:r>
              <a:rPr lang="pt-BR" sz="1600" dirty="0" smtClean="0">
                <a:latin typeface="Trebuchet MS" panose="020B0603020202020204" pitchFamily="34" charset="0"/>
              </a:rPr>
              <a:t>dano</a:t>
            </a:r>
            <a:endParaRPr lang="pt-BR" altLang="pt-BR" sz="1600" b="1" dirty="0">
              <a:latin typeface="Trebuchet MS" panose="020B0603020202020204" pitchFamily="34" charset="0"/>
            </a:endParaRPr>
          </a:p>
        </p:txBody>
      </p:sp>
      <p:sp>
        <p:nvSpPr>
          <p:cNvPr id="5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s-ES_tradnl" dirty="0" err="1" smtClean="0">
                <a:latin typeface="Trebuchet MS"/>
              </a:rPr>
              <a:t>Lei</a:t>
            </a:r>
            <a:r>
              <a:rPr lang="es-ES_tradnl" dirty="0" smtClean="0">
                <a:latin typeface="Trebuchet MS"/>
              </a:rPr>
              <a:t> </a:t>
            </a:r>
            <a:r>
              <a:rPr lang="es-ES_tradnl" dirty="0" err="1" smtClean="0">
                <a:latin typeface="Trebuchet MS"/>
              </a:rPr>
              <a:t>Antic</a:t>
            </a:r>
            <a:r>
              <a:rPr lang="pt-BR" dirty="0" err="1" smtClean="0">
                <a:latin typeface="Trebuchet MS"/>
              </a:rPr>
              <a:t>orrupção</a:t>
            </a:r>
            <a:r>
              <a:rPr lang="pt-BR" dirty="0" smtClean="0">
                <a:latin typeface="Trebuchet MS"/>
              </a:rPr>
              <a:t>: Principais Aspectos</a:t>
            </a:r>
            <a:endParaRPr lang="pt-BR" dirty="0">
              <a:latin typeface="Trebuchet MS"/>
            </a:endParaRPr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7F671941-84E4-49A1-9199-84585CE591D5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14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31749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</p:spTree>
    <p:extLst>
      <p:ext uri="{BB962C8B-B14F-4D97-AF65-F5344CB8AC3E}">
        <p14:creationId xmlns:p14="http://schemas.microsoft.com/office/powerpoint/2010/main" val="347440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457200" y="903288"/>
            <a:ext cx="8423275" cy="5340350"/>
          </a:xfrm>
        </p:spPr>
        <p:txBody>
          <a:bodyPr rtlCol="0">
            <a:noAutofit/>
          </a:bodyPr>
          <a:lstStyle/>
          <a:p>
            <a:pPr marL="0" lvl="1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sz="1500" b="1" dirty="0" smtClean="0">
                <a:latin typeface="Trebuchet MS" panose="020B0603020202020204" pitchFamily="34" charset="0"/>
                <a:cs typeface="Times New Roman" pitchFamily="18" charset="0"/>
              </a:rPr>
              <a:t>Autorizados a Firmar Acordos </a:t>
            </a:r>
          </a:p>
          <a:p>
            <a:pPr marL="717550" lvl="1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717550" lvl="1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autoridade máxima de cada órgão ou entidade pública</a:t>
            </a:r>
          </a:p>
          <a:p>
            <a:pPr marL="717550" lvl="1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proposta no âmbito do Poder Executivo Federal (e administração pública estrangeira) será </a:t>
            </a: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dirigida à Secretaria-Executiva da </a:t>
            </a:r>
            <a:r>
              <a:rPr lang="pt-BR" sz="1500" dirty="0" err="1">
                <a:latin typeface="Trebuchet MS" panose="020B0603020202020204" pitchFamily="34" charset="0"/>
                <a:cs typeface="Arial" pitchFamily="34" charset="0"/>
              </a:rPr>
              <a:t>CGU</a:t>
            </a: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. </a:t>
            </a:r>
          </a:p>
          <a:p>
            <a:pPr marL="717550" lvl="1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possibilidade de delegação</a:t>
            </a:r>
            <a:endParaRPr lang="pt-BR" sz="1500" dirty="0">
              <a:latin typeface="Trebuchet MS" panose="020B0603020202020204" pitchFamily="34" charset="0"/>
              <a:cs typeface="Arial" pitchFamily="34" charset="0"/>
            </a:endParaRPr>
          </a:p>
          <a:p>
            <a:pPr marL="285750" lvl="1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15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0" lvl="1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sz="1500" b="1" dirty="0" smtClean="0">
                <a:latin typeface="Trebuchet MS" panose="020B0603020202020204" pitchFamily="34" charset="0"/>
                <a:cs typeface="Times New Roman" pitchFamily="18" charset="0"/>
              </a:rPr>
              <a:t>Requisitos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identificação dos demais envolvidos;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obtenção de informações/documentos que comprovem o ilícito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PJ seja a primeira a se manifestar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cessação total do seu envolvimento 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admissão de culpa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cooperação plena com as autoridades</a:t>
            </a:r>
            <a:endParaRPr lang="pt-BR" sz="1500" dirty="0">
              <a:latin typeface="Trebuchet MS" panose="020B0603020202020204" pitchFamily="34" charset="0"/>
              <a:cs typeface="Arial" pitchFamily="34" charset="0"/>
            </a:endParaRPr>
          </a:p>
          <a:p>
            <a:pPr marL="0"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BR" sz="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0" lvl="1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sz="1500" b="1" dirty="0">
                <a:latin typeface="Trebuchet MS" panose="020B0603020202020204" pitchFamily="34" charset="0"/>
                <a:cs typeface="Times New Roman" pitchFamily="18" charset="0"/>
              </a:rPr>
              <a:t>Efeitos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isenção</a:t>
            </a: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: </a:t>
            </a:r>
            <a:r>
              <a:rPr lang="pt-BR" sz="1500" b="1" dirty="0">
                <a:latin typeface="Trebuchet MS" panose="020B0603020202020204" pitchFamily="34" charset="0"/>
                <a:cs typeface="Arial" pitchFamily="34" charset="0"/>
              </a:rPr>
              <a:t>(i)</a:t>
            </a: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 da publicação da pena, </a:t>
            </a:r>
            <a:r>
              <a:rPr lang="pt-BR" sz="1500" b="1" dirty="0"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pt-BR" sz="1500" b="1" dirty="0" err="1">
                <a:latin typeface="Trebuchet MS" panose="020B0603020202020204" pitchFamily="34" charset="0"/>
                <a:cs typeface="Arial" pitchFamily="34" charset="0"/>
              </a:rPr>
              <a:t>ii</a:t>
            </a:r>
            <a:r>
              <a:rPr lang="pt-BR" sz="1500" b="1" dirty="0">
                <a:latin typeface="Trebuchet MS" panose="020B0603020202020204" pitchFamily="34" charset="0"/>
                <a:cs typeface="Arial" pitchFamily="34" charset="0"/>
              </a:rPr>
              <a:t>)</a:t>
            </a: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 da proibição de receber incentivos, subvenções, subsídios e empréstimos de entidades públicas</a:t>
            </a: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; </a:t>
            </a:r>
            <a:r>
              <a:rPr lang="pt-BR" sz="1500" b="1" dirty="0" smtClean="0"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pt-BR" sz="1500" b="1" dirty="0" err="1" smtClean="0">
                <a:latin typeface="Trebuchet MS" panose="020B0603020202020204" pitchFamily="34" charset="0"/>
                <a:cs typeface="Arial" pitchFamily="34" charset="0"/>
              </a:rPr>
              <a:t>iii</a:t>
            </a:r>
            <a:r>
              <a:rPr lang="pt-BR" sz="1500" b="1" dirty="0" smtClean="0">
                <a:latin typeface="Trebuchet MS" panose="020B0603020202020204" pitchFamily="34" charset="0"/>
                <a:cs typeface="Arial" pitchFamily="34" charset="0"/>
              </a:rPr>
              <a:t>)</a:t>
            </a:r>
            <a:r>
              <a:rPr lang="pt-BR" sz="1500" dirty="0" smtClean="0"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sanções da Lei 8.666 (incluindo proibição de participar de licitação)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Redução de até 2/3 da multa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Não exime de reparar integralmente o dano causado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Extensível às empresas do Grupo Econômico desde que firmem o instrumento</a:t>
            </a:r>
          </a:p>
          <a:p>
            <a:pPr marL="723900" lvl="1" indent="-3683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1500" dirty="0">
                <a:latin typeface="Trebuchet MS" panose="020B0603020202020204" pitchFamily="34" charset="0"/>
                <a:cs typeface="Arial" pitchFamily="34" charset="0"/>
              </a:rPr>
              <a:t>Interrupção da Prescrição (ações de reparação de danos)</a:t>
            </a:r>
          </a:p>
          <a:p>
            <a:pPr marL="0"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BR" sz="1500" dirty="0" smtClean="0">
              <a:solidFill>
                <a:srgbClr val="595959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s-ES_tradnl" dirty="0" err="1" smtClean="0">
                <a:latin typeface="Trebuchet MS"/>
              </a:rPr>
              <a:t>Acordo</a:t>
            </a:r>
            <a:r>
              <a:rPr lang="es-ES_tradnl" dirty="0" smtClean="0">
                <a:latin typeface="Trebuchet MS"/>
              </a:rPr>
              <a:t> de </a:t>
            </a:r>
            <a:r>
              <a:rPr lang="es-ES_tradnl" dirty="0" err="1" smtClean="0">
                <a:latin typeface="Trebuchet MS"/>
              </a:rPr>
              <a:t>Leniência</a:t>
            </a:r>
            <a:endParaRPr lang="pt-BR" dirty="0">
              <a:latin typeface="Trebuchet MS"/>
            </a:endParaRPr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775F7D80-4042-49B1-98D8-87116E957450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15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32773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</p:spTree>
    <p:extLst>
      <p:ext uri="{BB962C8B-B14F-4D97-AF65-F5344CB8AC3E}">
        <p14:creationId xmlns:p14="http://schemas.microsoft.com/office/powerpoint/2010/main" val="134952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954588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27245"/>
              </p:ext>
            </p:extLst>
          </p:nvPr>
        </p:nvGraphicFramePr>
        <p:xfrm>
          <a:off x="457200" y="1001713"/>
          <a:ext cx="8229600" cy="50101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82301"/>
                <a:gridCol w="7247299"/>
              </a:tblGrid>
              <a:tr h="437692">
                <a:tc gridSpan="2">
                  <a:txBody>
                    <a:bodyPr/>
                    <a:lstStyle/>
                    <a:p>
                      <a:r>
                        <a:rPr lang="pt-BR" sz="1600" i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Multa fixada em até 20% do faturamento, considerando-se...</a:t>
                      </a:r>
                      <a:endParaRPr lang="pt-BR" sz="1600" i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5309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1 - 2,5%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continuidade dos atos lesivos no tempo;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5791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1 - 2,5%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tolerância ou ciência de pessoas do corpo diretivo ou</a:t>
                      </a:r>
                    </a:p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gerencial da pessoa jurídica</a:t>
                      </a:r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;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579183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1 - 4%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interrupção no fornecimento de serviço público ou na</a:t>
                      </a:r>
                    </a:p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execução de obra contratada</a:t>
                      </a:r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;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823057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1% 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situação econômica do infrator com base na apresentação de índice de Solvência Geral </a:t>
                      </a:r>
                      <a:r>
                        <a:rPr lang="pt-BR" sz="16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SG</a:t>
                      </a:r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e de Liquidez Geral LG superiores a um e de lucro líquido no último exercício anterior ao da ocorrência do ato lesivo</a:t>
                      </a: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;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579183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5% 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reincidência da mesma/nova infração tipificada dentro</a:t>
                      </a: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de um período de 5 anos;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335309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contratos acima de R$</a:t>
                      </a:r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1,5</a:t>
                      </a: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milhões;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335309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2% 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contratos acima de R$</a:t>
                      </a:r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10</a:t>
                      </a: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milhões;</a:t>
                      </a:r>
                      <a:endParaRPr lang="pt-BR" sz="1600" noProof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335309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contratos acima de R$</a:t>
                      </a:r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50</a:t>
                      </a: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milhões;</a:t>
                      </a:r>
                      <a:endParaRPr lang="pt-BR" sz="1600" noProof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335309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contratos acima de R$</a:t>
                      </a:r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250</a:t>
                      </a: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milhões; e</a:t>
                      </a:r>
                      <a:endParaRPr lang="pt-BR" sz="1600" noProof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</a:tr>
              <a:tr h="335309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contratos acima de R$ </a:t>
                      </a:r>
                      <a:r>
                        <a:rPr lang="pt-BR" sz="160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1 bilhão.</a:t>
                      </a: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33820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pt-BR" dirty="0" smtClean="0">
                <a:latin typeface="Trebuchet MS"/>
              </a:rPr>
              <a:t>Penalidades</a:t>
            </a:r>
            <a:endParaRPr lang="pt-BR" dirty="0">
              <a:latin typeface="Trebuchet MS"/>
            </a:endParaRPr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684BD46B-B7CA-40D5-9B12-B31D38EB85B9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16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25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954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i="1" cap="small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84322"/>
              </p:ext>
            </p:extLst>
          </p:nvPr>
        </p:nvGraphicFramePr>
        <p:xfrm>
          <a:off x="457200" y="1555750"/>
          <a:ext cx="8229600" cy="37306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22218"/>
                <a:gridCol w="7107382"/>
              </a:tblGrid>
              <a:tr h="943549">
                <a:tc gridSpan="2">
                  <a:txBody>
                    <a:bodyPr/>
                    <a:lstStyle/>
                    <a:p>
                      <a:endParaRPr lang="pt-BR" sz="1600" i="1" noProof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r>
                        <a:rPr lang="pt-BR" sz="1800" i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Redução da pena</a:t>
                      </a:r>
                      <a:r>
                        <a:rPr lang="pt-BR" sz="1800" i="1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(em %), excluídos os tributos, nos casos de...</a:t>
                      </a:r>
                      <a:endParaRPr lang="pt-BR" sz="1800" i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826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não consumação da infração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</a:tr>
              <a:tr h="5791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1,5%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comprovação de ressarcimento pela pessoa jurídica dos danos a que tenha dado causa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</a:tr>
              <a:tr h="579106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1 - 1,5%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grau de colaboração da pessoa jurídica com a investigação ou a apuração do ato lesivo, independentemente do acordo de leniência;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</a:tr>
              <a:tr h="579106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2% 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comunicação espontânea pela pessoa jurídica antes da instauração do PAR acerca da ocorrência do ato lesivo;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</a:tr>
              <a:tr h="586932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1 - 4% </a:t>
                      </a:r>
                      <a:endParaRPr lang="pt-BR" sz="1600" b="1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 pessoa jurídica possuir e aplicar um programa de integridade efetivo (parâmetros do Capítulo </a:t>
                      </a:r>
                      <a:r>
                        <a:rPr lang="pt-BR" sz="16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IV</a:t>
                      </a:r>
                      <a:r>
                        <a:rPr lang="pt-BR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do Decreto)</a:t>
                      </a:r>
                      <a:endParaRPr lang="pt-BR" sz="160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</a:tr>
            </a:tbl>
          </a:graphicData>
        </a:graphic>
      </p:graphicFrame>
      <p:sp>
        <p:nvSpPr>
          <p:cNvPr id="34834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s-ES_tradnl" dirty="0" smtClean="0">
                <a:latin typeface="Trebuchet MS"/>
              </a:rPr>
              <a:t>Penalidades</a:t>
            </a:r>
            <a:endParaRPr lang="pt-BR" dirty="0">
              <a:latin typeface="Trebuchet MS"/>
            </a:endParaRPr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2606E79A-FBC7-46A5-A1EB-843AC4509253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17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6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Content Placeholder 6"/>
          <p:cNvSpPr>
            <a:spLocks noGrp="1"/>
          </p:cNvSpPr>
          <p:nvPr>
            <p:ph idx="1"/>
          </p:nvPr>
        </p:nvSpPr>
        <p:spPr>
          <a:xfrm>
            <a:off x="379413" y="974725"/>
            <a:ext cx="8034337" cy="5630863"/>
          </a:xfrm>
        </p:spPr>
        <p:txBody>
          <a:bodyPr rtlCol="0"/>
          <a:lstStyle/>
          <a:p>
            <a:pPr marL="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altLang="pt-BR" b="1" i="1" dirty="0" smtClean="0">
                <a:latin typeface="Trebuchet MS" panose="020B0603020202020204" pitchFamily="34" charset="0"/>
                <a:cs typeface="Times New Roman" pitchFamily="18" charset="0"/>
              </a:rPr>
              <a:t>Elementos Indispensáveis</a:t>
            </a:r>
          </a:p>
          <a:p>
            <a:pPr marL="285750" lvl="2" indent="-2857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altLang="pt-BR" sz="8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Comprometimento da Alta Direção da empresa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Definição de Padrões de Conduta e Código de Ética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Treinamentos Periódicos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Análise periódica de risco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Registros contábeis &amp; controles </a:t>
            </a:r>
            <a:r>
              <a:rPr lang="pt-BR" altLang="pt-BR" sz="1400" dirty="0">
                <a:latin typeface="Trebuchet MS" panose="020B0603020202020204" pitchFamily="34" charset="0"/>
                <a:cs typeface="Times New Roman" pitchFamily="18" charset="0"/>
              </a:rPr>
              <a:t>internos </a:t>
            </a: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precisos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Procedimentos para interação com a administração pública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Independência do Compliance Officer/ </a:t>
            </a:r>
            <a:r>
              <a:rPr lang="pt-BR" altLang="pt-BR" sz="1400" dirty="0" err="1" smtClean="0">
                <a:latin typeface="Trebuchet MS" panose="020B0603020202020204" pitchFamily="34" charset="0"/>
                <a:cs typeface="Times New Roman" pitchFamily="18" charset="0"/>
              </a:rPr>
              <a:t>Department</a:t>
            </a:r>
            <a:endParaRPr lang="pt-BR" altLang="pt-BR" sz="14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Existência e divulgação de canais de denúncia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Criação de controles internos efetivos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Medidas disciplinares em caso de violação da política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Diligência apropriada para contratação de terceiros &amp; </a:t>
            </a:r>
            <a:r>
              <a:rPr lang="pt-BR" altLang="pt-BR" sz="1400" dirty="0" err="1" smtClean="0">
                <a:latin typeface="Trebuchet MS" panose="020B0603020202020204" pitchFamily="34" charset="0"/>
                <a:cs typeface="Times New Roman" pitchFamily="18" charset="0"/>
              </a:rPr>
              <a:t>M&amp;A</a:t>
            </a:r>
            <a:endParaRPr lang="pt-BR" altLang="pt-BR" sz="14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Transparência doações a candidatos e partidos políticos</a:t>
            </a: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endParaRPr lang="pt-BR" altLang="pt-BR" sz="8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marL="285750" lvl="2" indent="-285750" eaLnBrk="1" fontAlgn="auto" hangingPunct="1">
              <a:spcAft>
                <a:spcPts val="0"/>
              </a:spcAft>
              <a:defRPr/>
            </a:pPr>
            <a:r>
              <a:rPr lang="pt-BR" altLang="pt-BR" sz="1400" dirty="0" smtClean="0">
                <a:latin typeface="Trebuchet MS" panose="020B0603020202020204" pitchFamily="34" charset="0"/>
                <a:cs typeface="Times New Roman" pitchFamily="18" charset="0"/>
              </a:rPr>
              <a:t>Monitoramento constante do Programa </a:t>
            </a:r>
          </a:p>
        </p:txBody>
      </p:sp>
      <p:sp>
        <p:nvSpPr>
          <p:cNvPr id="4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pt-BR" dirty="0" smtClean="0">
                <a:latin typeface="Trebuchet MS"/>
              </a:rPr>
              <a:t>Programa de Integridade</a:t>
            </a:r>
            <a:endParaRPr lang="pt-BR" dirty="0">
              <a:latin typeface="Trebuchet MS"/>
            </a:endParaRPr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650D8777-67B9-4A9C-9E3C-060C6D191750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18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35845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</p:spTree>
    <p:extLst>
      <p:ext uri="{BB962C8B-B14F-4D97-AF65-F5344CB8AC3E}">
        <p14:creationId xmlns:p14="http://schemas.microsoft.com/office/powerpoint/2010/main" val="224053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366125" cy="50641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Trebuchet MS" panose="020B0603020202020204" pitchFamily="34" charset="0"/>
              </a:rPr>
              <a:t>CEIS - Cadastro Nacional de Empresas Inidôneas e Suspensas</a:t>
            </a:r>
            <a:endParaRPr lang="pt-BR" dirty="0"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>
              <a:latin typeface="Trebuchet MS" panose="020B0603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Trebuchet MS" panose="020B0603020202020204" pitchFamily="34" charset="0"/>
              </a:rPr>
              <a:t>Conterá informações sobre sanções administrativas impostas a pessoas físicas ou jurídicas que impliquem restrição ao direito de participar ou de celebrar contratos com a administração pública de qualquer esfera administrativa.</a:t>
            </a:r>
            <a:endParaRPr lang="pt-BR" b="1" dirty="0"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b="1" i="1" dirty="0" smtClean="0"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Trebuchet MS" panose="020B0603020202020204" pitchFamily="34" charset="0"/>
              </a:rPr>
              <a:t>CNEP - Cadastro Nacional de Empresas Punidas</a:t>
            </a:r>
            <a:endParaRPr lang="pt-BR" dirty="0"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b="1" dirty="0" smtClean="0">
              <a:latin typeface="Trebuchet MS" panose="020B0603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Trebuchet MS" panose="020B0603020202020204" pitchFamily="34" charset="0"/>
              </a:rPr>
              <a:t>Conterá informações sobre sanções impostas com fundamento na Lei Anticorrupção e descumprimento de acordos de leniência firmados sob sua égide.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dirty="0" smtClean="0">
              <a:latin typeface="Trebuchet MS" panose="020B0603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Trebuchet MS" panose="020B0603020202020204" pitchFamily="34" charset="0"/>
              </a:rPr>
              <a:t>Ambos conterão: nome ou razão social da pessoa física ou jurídica sancionada; número de CNPJ ou CPF do sancionado; tipo de sanção; fundamento legal; número do PAR; vigência dos impedimentos e suspensões; órgão sancionador e valor da multa, quando couber. </a:t>
            </a:r>
            <a:endParaRPr lang="pt-BR" dirty="0"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t-BR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ítulo 8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 baseline="0">
                <a:solidFill>
                  <a:srgbClr val="00693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pt-BR" dirty="0" smtClean="0">
                <a:latin typeface="Trebuchet MS"/>
              </a:rPr>
              <a:t>Cadastros de Inidoneidade</a:t>
            </a:r>
            <a:endParaRPr lang="pt-BR" dirty="0">
              <a:latin typeface="Trebuchet MS"/>
            </a:endParaRPr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fld id="{000D9BA1-3C8C-4360-BB2F-33F8DF10E060}" type="slidenum">
              <a:rPr lang="pt-BR" altLang="pt-BR" sz="900" smtClean="0">
                <a:latin typeface="Trebuchet MS" panose="020B0603020202020204" pitchFamily="34" charset="0"/>
              </a:rPr>
              <a:pPr eaLnBrk="1" hangingPunct="1">
                <a:buFont typeface="Arial" charset="0"/>
                <a:buNone/>
                <a:defRPr/>
              </a:pPr>
              <a:t>19</a:t>
            </a:fld>
            <a:endParaRPr lang="pt-BR" altLang="pt-BR" sz="900" dirty="0" smtClean="0">
              <a:latin typeface="Trebuchet MS" panose="020B0603020202020204" pitchFamily="34" charset="0"/>
            </a:endParaRPr>
          </a:p>
        </p:txBody>
      </p:sp>
      <p:sp>
        <p:nvSpPr>
          <p:cNvPr id="36869" name="CaixaDeTexto 8"/>
          <p:cNvSpPr txBox="1">
            <a:spLocks noChangeArrowheads="1"/>
          </p:cNvSpPr>
          <p:nvPr/>
        </p:nvSpPr>
        <p:spPr bwMode="auto">
          <a:xfrm>
            <a:off x="0" y="66500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" b="1">
                <a:solidFill>
                  <a:srgbClr val="595959"/>
                </a:solidFill>
                <a:latin typeface="Trebuchet MS" pitchFamily="34" charset="0"/>
                <a:cs typeface="Arial" pitchFamily="34" charset="0"/>
              </a:rPr>
              <a:t>© 2015 Demarest Advogados       www.demarest.com.br       All Righs Reserved.</a:t>
            </a:r>
          </a:p>
        </p:txBody>
      </p:sp>
    </p:spTree>
    <p:extLst>
      <p:ext uri="{BB962C8B-B14F-4D97-AF65-F5344CB8AC3E}">
        <p14:creationId xmlns:p14="http://schemas.microsoft.com/office/powerpoint/2010/main" val="28997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3853036"/>
            <a:ext cx="74705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800" dirty="0">
                <a:solidFill>
                  <a:schemeClr val="bg1"/>
                </a:solidFill>
                <a:cs typeface="Arial" panose="020B0604020202020204" pitchFamily="34" charset="0"/>
              </a:rPr>
              <a:t>Marcia Cicarelli Barbosa de Oliveira</a:t>
            </a:r>
          </a:p>
          <a:p>
            <a:pPr lvl="0" algn="ctr">
              <a:spcBef>
                <a:spcPct val="20000"/>
              </a:spcBef>
            </a:pPr>
            <a:endParaRPr lang="pt-BR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pt-BR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pt-BR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pt-BR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pt-BR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pt-B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26/10/2015</a:t>
            </a:r>
            <a:endParaRPr lang="pt-BR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95536" y="2701925"/>
            <a:ext cx="8496944" cy="1470025"/>
          </a:xfrm>
        </p:spPr>
        <p:txBody>
          <a:bodyPr>
            <a:normAutofit/>
          </a:bodyPr>
          <a:lstStyle/>
          <a:p>
            <a:r>
              <a:rPr lang="pt-BR" sz="3200" dirty="0"/>
              <a:t>D&amp;O - Aplicabilidade da Lei Anticorrupção: </a:t>
            </a:r>
            <a:r>
              <a:rPr lang="pt-BR" sz="3200" dirty="0" smtClean="0"/>
              <a:t>Expectativas</a:t>
            </a:r>
            <a:endParaRPr lang="pt-BR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443841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Procedimento Administrativo de Responsabilização (PAR);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Investigação de Pessoas Jurídicas e Responsabilização Objetiva;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Acordo de Leniência;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Programa de Integridade;</a:t>
            </a:r>
            <a:r>
              <a:rPr lang="pt-BR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Cadastros de Inidoneidade;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Crimes Dolosos.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9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24744"/>
            <a:ext cx="632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Procedimento Administrativo </a:t>
            </a:r>
            <a:r>
              <a:rPr lang="pt-BR" b="1" dirty="0" smtClean="0"/>
              <a:t>de Responsabilização (PAR)</a:t>
            </a:r>
            <a:endParaRPr lang="pt-BR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259632" y="2121942"/>
            <a:ext cx="5904656" cy="648072"/>
            <a:chOff x="827584" y="1772816"/>
            <a:chExt cx="5904656" cy="648072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827584" y="1772816"/>
              <a:ext cx="1656184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Pessoa Jurídica</a:t>
              </a:r>
              <a:endParaRPr lang="pt-BR" b="1" dirty="0"/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5076056" y="1772816"/>
              <a:ext cx="1656184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Pessoa Física Investigada</a:t>
              </a:r>
              <a:endParaRPr lang="pt-BR" b="1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395536" y="29969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Responsabilização Objetiva Administrativa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644008" y="29969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Responsabilização Subjetiva </a:t>
            </a:r>
            <a:endParaRPr lang="pt-BR" b="1" dirty="0"/>
          </a:p>
        </p:txBody>
      </p:sp>
      <p:cxnSp>
        <p:nvCxnSpPr>
          <p:cNvPr id="23" name="Conector de seta reta 22"/>
          <p:cNvCxnSpPr>
            <a:stCxn id="10" idx="3"/>
            <a:endCxn id="13" idx="1"/>
          </p:cNvCxnSpPr>
          <p:nvPr/>
        </p:nvCxnSpPr>
        <p:spPr>
          <a:xfrm>
            <a:off x="2915816" y="2445978"/>
            <a:ext cx="2592288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28514" y="400506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investigação sob a Lei Anticorrupção tem sob escopo a responsabilização da </a:t>
            </a:r>
            <a:r>
              <a:rPr lang="pt-BR" b="1" dirty="0" smtClean="0"/>
              <a:t>pessoa jurídica</a:t>
            </a:r>
            <a:r>
              <a:rPr lang="pt-BR" dirty="0" smtClean="0"/>
              <a:t>, e não das pessoas físicas.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Seus efeitos, contudo, podem levar à responsabilização de pessoas físicas pelos crimes de corrupção. </a:t>
            </a:r>
          </a:p>
        </p:txBody>
      </p:sp>
    </p:spTree>
    <p:extLst>
      <p:ext uri="{BB962C8B-B14F-4D97-AF65-F5344CB8AC3E}">
        <p14:creationId xmlns:p14="http://schemas.microsoft.com/office/powerpoint/2010/main" val="20994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24744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Efeito Cascata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39552" y="162880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Maior </a:t>
            </a:r>
            <a:r>
              <a:rPr lang="pt-BR" dirty="0"/>
              <a:t>investigação e punição de pessoas jurídicas levará à maior responsabilização das pessoas físicas por atos culposos no cumprimento do programa de integridade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 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21718" y="2661746"/>
            <a:ext cx="1656184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Pessoa Jurídica</a:t>
            </a:r>
            <a:endParaRPr lang="pt-BR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638042" y="2661746"/>
            <a:ext cx="1656184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Corrupção</a:t>
            </a:r>
            <a:endParaRPr lang="pt-BR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54366" y="2661746"/>
            <a:ext cx="1656184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Diretores Negligentes</a:t>
            </a:r>
            <a:endParaRPr lang="pt-BR" b="1" dirty="0"/>
          </a:p>
        </p:txBody>
      </p:sp>
      <p:cxnSp>
        <p:nvCxnSpPr>
          <p:cNvPr id="3" name="Conector de seta reta 2"/>
          <p:cNvCxnSpPr>
            <a:stCxn id="11" idx="3"/>
            <a:endCxn id="12" idx="1"/>
          </p:cNvCxnSpPr>
          <p:nvPr/>
        </p:nvCxnSpPr>
        <p:spPr>
          <a:xfrm>
            <a:off x="2377902" y="2985782"/>
            <a:ext cx="126014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5294226" y="2998199"/>
            <a:ext cx="126014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18"/>
          <p:cNvSpPr/>
          <p:nvPr/>
        </p:nvSpPr>
        <p:spPr>
          <a:xfrm>
            <a:off x="6194326" y="4202834"/>
            <a:ext cx="2376264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Responsabilização</a:t>
            </a:r>
            <a:endParaRPr lang="pt-BR" b="1" dirty="0"/>
          </a:p>
        </p:txBody>
      </p:sp>
      <p:cxnSp>
        <p:nvCxnSpPr>
          <p:cNvPr id="20" name="Conector de seta reta 19"/>
          <p:cNvCxnSpPr>
            <a:stCxn id="17" idx="2"/>
            <a:endCxn id="19" idx="0"/>
          </p:cNvCxnSpPr>
          <p:nvPr/>
        </p:nvCxnSpPr>
        <p:spPr>
          <a:xfrm>
            <a:off x="7382458" y="3309818"/>
            <a:ext cx="0" cy="893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611560" y="3487291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(Lei das S.A.) Art</a:t>
            </a:r>
            <a:r>
              <a:rPr lang="pt-BR" dirty="0"/>
              <a:t>. 158. O administrador não é pessoalmente responsável pelas obrigações que contrair em nome da sociedade e em virtude de ato regular de gestão</a:t>
            </a:r>
            <a:r>
              <a:rPr lang="pt-BR" u="sng" dirty="0"/>
              <a:t>; responde, porém, civilmente, pelos prejuízos que causar, quando proceder</a:t>
            </a:r>
            <a:r>
              <a:rPr lang="pt-BR" dirty="0"/>
              <a:t>:</a:t>
            </a:r>
          </a:p>
          <a:p>
            <a:pPr algn="just"/>
            <a:r>
              <a:rPr lang="pt-BR" dirty="0" smtClean="0"/>
              <a:t>I </a:t>
            </a:r>
            <a:r>
              <a:rPr lang="pt-BR" dirty="0"/>
              <a:t>- dentro de suas atribuições ou poderes, com </a:t>
            </a:r>
            <a:r>
              <a:rPr lang="pt-BR" b="1" dirty="0"/>
              <a:t>culpa ou dolo</a:t>
            </a:r>
            <a:r>
              <a:rPr lang="pt-BR" dirty="0"/>
              <a:t>;</a:t>
            </a:r>
          </a:p>
          <a:p>
            <a:pPr algn="just"/>
            <a:r>
              <a:rPr lang="pt-BR" dirty="0" smtClean="0"/>
              <a:t>II </a:t>
            </a:r>
            <a:r>
              <a:rPr lang="pt-BR" dirty="0"/>
              <a:t>- com violação da lei ou do estatuto.</a:t>
            </a:r>
          </a:p>
        </p:txBody>
      </p:sp>
    </p:spTree>
    <p:extLst>
      <p:ext uri="{BB962C8B-B14F-4D97-AF65-F5344CB8AC3E}">
        <p14:creationId xmlns:p14="http://schemas.microsoft.com/office/powerpoint/2010/main" val="26801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552" y="1124744"/>
            <a:ext cx="726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Responsabilização Objetiva vs. Ação de Regresso contra Diretores</a:t>
            </a:r>
            <a:endParaRPr lang="pt-BR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9552" y="1844824"/>
            <a:ext cx="1656184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Tomador</a:t>
            </a:r>
            <a:endParaRPr lang="pt-BR" b="1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220072" y="1844824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Sanção Administrativa </a:t>
            </a:r>
            <a:endParaRPr lang="pt-BR" b="1" dirty="0"/>
          </a:p>
        </p:txBody>
      </p:sp>
      <p:cxnSp>
        <p:nvCxnSpPr>
          <p:cNvPr id="7" name="Conector de seta reta 6"/>
          <p:cNvCxnSpPr>
            <a:stCxn id="16" idx="3"/>
            <a:endCxn id="21" idx="1"/>
          </p:cNvCxnSpPr>
          <p:nvPr/>
        </p:nvCxnSpPr>
        <p:spPr>
          <a:xfrm>
            <a:off x="2195736" y="2168860"/>
            <a:ext cx="302433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252088" y="2308230"/>
            <a:ext cx="29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Responsabilidade Objetiva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300192" y="2823319"/>
            <a:ext cx="24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Ação de Acionistas ou </a:t>
            </a:r>
          </a:p>
          <a:p>
            <a:pPr algn="just"/>
            <a:r>
              <a:rPr lang="pt-BR" dirty="0" smtClean="0"/>
              <a:t>outro Segurado alegando negligência do Administrador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085057" y="4914396"/>
            <a:ext cx="2232248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Segurado (ex-diretor)</a:t>
            </a:r>
            <a:endParaRPr lang="pt-BR" b="1" dirty="0"/>
          </a:p>
        </p:txBody>
      </p:sp>
      <p:cxnSp>
        <p:nvCxnSpPr>
          <p:cNvPr id="14" name="Conector de seta reta 13"/>
          <p:cNvCxnSpPr>
            <a:stCxn id="21" idx="2"/>
            <a:endCxn id="23" idx="0"/>
          </p:cNvCxnSpPr>
          <p:nvPr/>
        </p:nvCxnSpPr>
        <p:spPr>
          <a:xfrm>
            <a:off x="6156176" y="2492896"/>
            <a:ext cx="45005" cy="24215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206530" y="3377317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Esta ação estaria coberta?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49660" y="4459719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Se sim, aumento de exposição.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49660" y="5238432"/>
            <a:ext cx="362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 não, alteração de definição de cobertura.</a:t>
            </a:r>
          </a:p>
        </p:txBody>
      </p:sp>
    </p:spTree>
    <p:extLst>
      <p:ext uri="{BB962C8B-B14F-4D97-AF65-F5344CB8AC3E}">
        <p14:creationId xmlns:p14="http://schemas.microsoft.com/office/powerpoint/2010/main" val="11851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552" y="1124744"/>
            <a:ext cx="726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Responsabilização Objetiva vs. Ação de Regresso contra Diretores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565634" y="1844824"/>
            <a:ext cx="78947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Reclamação </a:t>
            </a:r>
            <a:endParaRPr lang="pt-BR" dirty="0"/>
          </a:p>
          <a:p>
            <a:pPr algn="just"/>
            <a:r>
              <a:rPr lang="pt-BR" dirty="0"/>
              <a:t>Refere-se a qualquer ação judicial cível, penal</a:t>
            </a:r>
            <a:r>
              <a:rPr lang="pt-BR" dirty="0" smtClean="0"/>
              <a:t>, administrativa, </a:t>
            </a:r>
            <a:r>
              <a:rPr lang="pt-BR" dirty="0"/>
              <a:t>trabalhista, tributária ou previdenciária, bem como </a:t>
            </a:r>
            <a:r>
              <a:rPr lang="pt-BR" dirty="0" smtClean="0"/>
              <a:t>procedimento arbitral ou de mediação, proposto por Terceiro </a:t>
            </a:r>
            <a:r>
              <a:rPr lang="pt-BR" dirty="0"/>
              <a:t>contra o Segurado a respeito de </a:t>
            </a:r>
            <a:r>
              <a:rPr lang="pt-BR" dirty="0" smtClean="0"/>
              <a:t>alegado Ato Danoso.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+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Extensão de Cobertura para Segurado contra Segurado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7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55776" y="1700808"/>
            <a:ext cx="36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 smtClean="0"/>
              <a:t>Corrupção é um crime DOLOSO </a:t>
            </a:r>
            <a:endParaRPr lang="pt-BR" b="1" u="sng" dirty="0"/>
          </a:p>
        </p:txBody>
      </p:sp>
      <p:sp>
        <p:nvSpPr>
          <p:cNvPr id="2" name="Retângulo 1"/>
          <p:cNvSpPr/>
          <p:nvPr/>
        </p:nvSpPr>
        <p:spPr>
          <a:xfrm>
            <a:off x="539552" y="292494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>
                <a:solidFill>
                  <a:prstClr val="black"/>
                </a:solidFill>
              </a:rPr>
              <a:t>Riscos excluídos:</a:t>
            </a:r>
          </a:p>
          <a:p>
            <a:pPr marL="514350" lvl="0" indent="-514350" algn="just">
              <a:buFont typeface="+mj-lt"/>
              <a:buAutoNum type="arabicPeriod"/>
            </a:pPr>
            <a:endParaRPr lang="pt-BR" dirty="0">
              <a:solidFill>
                <a:prstClr val="black"/>
              </a:solidFill>
            </a:endParaRPr>
          </a:p>
          <a:p>
            <a:pPr lvl="0" algn="just"/>
            <a:r>
              <a:rPr lang="pt-BR" dirty="0">
                <a:solidFill>
                  <a:prstClr val="black"/>
                </a:solidFill>
              </a:rPr>
              <a:t>Atos dolosos e fraudulentos [...]</a:t>
            </a:r>
          </a:p>
          <a:p>
            <a:pPr lvl="0" algn="just"/>
            <a:endParaRPr lang="pt-BR" i="1" dirty="0">
              <a:solidFill>
                <a:prstClr val="black"/>
              </a:solidFill>
            </a:endParaRPr>
          </a:p>
          <a:p>
            <a:pPr algn="just"/>
            <a:r>
              <a:rPr lang="pt-BR" dirty="0">
                <a:solidFill>
                  <a:prstClr val="black"/>
                </a:solidFill>
              </a:rPr>
              <a:t>Crimes cujo elemento subjetivo é o </a:t>
            </a:r>
            <a:r>
              <a:rPr lang="pt-BR" b="1" dirty="0">
                <a:solidFill>
                  <a:prstClr val="black"/>
                </a:solidFill>
              </a:rPr>
              <a:t>dolo</a:t>
            </a:r>
            <a:r>
              <a:rPr lang="pt-BR" dirty="0">
                <a:solidFill>
                  <a:prstClr val="black"/>
                </a:solidFill>
              </a:rPr>
              <a:t>, isto é, </a:t>
            </a:r>
            <a:r>
              <a:rPr lang="pt-BR" u="sng" dirty="0">
                <a:solidFill>
                  <a:prstClr val="black"/>
                </a:solidFill>
              </a:rPr>
              <a:t>não admitem a forma culposa</a:t>
            </a:r>
            <a:r>
              <a:rPr lang="pt-BR" dirty="0">
                <a:solidFill>
                  <a:prstClr val="black"/>
                </a:solidFill>
              </a:rPr>
              <a:t>.  P. ex. Corrupção ativa, lavagem de dinheiro,  receptação, estelionato </a:t>
            </a:r>
            <a:r>
              <a:rPr lang="pt-BR" i="1" dirty="0">
                <a:solidFill>
                  <a:prstClr val="black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600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63888" y="2420888"/>
            <a:ext cx="169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 smtClean="0"/>
              <a:t>Moral </a:t>
            </a:r>
            <a:r>
              <a:rPr lang="pt-BR" b="1" u="sng" dirty="0" err="1" smtClean="0"/>
              <a:t>Hazard</a:t>
            </a:r>
            <a:r>
              <a:rPr lang="pt-BR" b="1" u="sng" dirty="0" smtClean="0"/>
              <a:t>?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12631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552" y="1124744"/>
            <a:ext cx="568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Procedimento Administrativo de Responsabilização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539552" y="1521658"/>
            <a:ext cx="789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princípio, investiga a Pessoa Jurídica, não a Pessoa Física.</a:t>
            </a:r>
            <a:endParaRPr lang="pt-BR" b="1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85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8053" y="548680"/>
            <a:ext cx="357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Problemas de Gatilho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12657" y="409119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PAR contra a Tomadora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104079" y="3323189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Notificação do Segurado como Representante da Tomadora</a:t>
            </a:r>
            <a:endParaRPr lang="pt-BR" sz="20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1223376" y="1484784"/>
            <a:ext cx="5976664" cy="2554704"/>
            <a:chOff x="755576" y="2170440"/>
            <a:chExt cx="5976664" cy="2554704"/>
          </a:xfrm>
        </p:grpSpPr>
        <p:cxnSp>
          <p:nvCxnSpPr>
            <p:cNvPr id="10" name="Conector de seta reta 9"/>
            <p:cNvCxnSpPr/>
            <p:nvPr/>
          </p:nvCxnSpPr>
          <p:spPr>
            <a:xfrm flipV="1">
              <a:off x="755576" y="2636912"/>
              <a:ext cx="5976664" cy="2088232"/>
            </a:xfrm>
            <a:prstGeom prst="straightConnector1">
              <a:avLst/>
            </a:prstGeom>
            <a:ln w="22225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1403648" y="4348231"/>
              <a:ext cx="0" cy="144016"/>
            </a:xfrm>
            <a:prstGeom prst="line">
              <a:avLst/>
            </a:prstGeom>
            <a:ln w="2857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2555776" y="3961696"/>
              <a:ext cx="0" cy="144016"/>
            </a:xfrm>
            <a:prstGeom prst="line">
              <a:avLst/>
            </a:prstGeom>
            <a:ln w="2857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3691434" y="3555962"/>
              <a:ext cx="0" cy="144016"/>
            </a:xfrm>
            <a:prstGeom prst="line">
              <a:avLst/>
            </a:prstGeom>
            <a:ln w="2857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4860032" y="3140968"/>
              <a:ext cx="0" cy="144016"/>
            </a:xfrm>
            <a:prstGeom prst="line">
              <a:avLst/>
            </a:prstGeom>
            <a:ln w="2857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1002751" y="3849038"/>
              <a:ext cx="704039" cy="400110"/>
            </a:xfrm>
            <a:prstGeom prst="rect">
              <a:avLst/>
            </a:prstGeom>
            <a:noFill/>
            <a:ln>
              <a:solidFill>
                <a:srgbClr val="33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2010</a:t>
              </a:r>
              <a:endParaRPr lang="pt-BR" sz="2000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142470" y="3515312"/>
              <a:ext cx="704039" cy="400110"/>
            </a:xfrm>
            <a:prstGeom prst="rect">
              <a:avLst/>
            </a:prstGeom>
            <a:noFill/>
            <a:ln>
              <a:solidFill>
                <a:srgbClr val="33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2011</a:t>
              </a:r>
              <a:endParaRPr lang="pt-BR" sz="20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365062" y="3100318"/>
              <a:ext cx="704039" cy="400110"/>
            </a:xfrm>
            <a:prstGeom prst="rect">
              <a:avLst/>
            </a:prstGeom>
            <a:noFill/>
            <a:ln>
              <a:solidFill>
                <a:srgbClr val="33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2012</a:t>
              </a:r>
              <a:endParaRPr lang="pt-BR" sz="2000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533660" y="2636311"/>
              <a:ext cx="704039" cy="400110"/>
            </a:xfrm>
            <a:prstGeom prst="rect">
              <a:avLst/>
            </a:prstGeom>
            <a:noFill/>
            <a:ln>
              <a:solidFill>
                <a:srgbClr val="33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2013</a:t>
              </a:r>
              <a:endParaRPr lang="pt-BR" sz="2000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6009824" y="2170440"/>
              <a:ext cx="704039" cy="400110"/>
            </a:xfrm>
            <a:prstGeom prst="rect">
              <a:avLst/>
            </a:prstGeom>
            <a:noFill/>
            <a:ln>
              <a:solidFill>
                <a:srgbClr val="33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2014</a:t>
              </a:r>
              <a:endParaRPr lang="pt-BR" sz="2000" dirty="0"/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5776759" y="2480649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Ação do Ministério Público denunciando o Segurado </a:t>
            </a:r>
            <a:r>
              <a:rPr lang="pt-BR" sz="2000" b="1" dirty="0" smtClean="0"/>
              <a:t>e </a:t>
            </a:r>
            <a:r>
              <a:rPr lang="pt-BR" sz="2000" dirty="0" smtClean="0"/>
              <a:t>a Tomadora</a:t>
            </a:r>
            <a:endParaRPr lang="pt-BR" sz="20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4283968" y="4748951"/>
            <a:ext cx="4321085" cy="1200329"/>
            <a:chOff x="2392407" y="4721165"/>
            <a:chExt cx="4321085" cy="1200329"/>
          </a:xfrm>
        </p:grpSpPr>
        <p:sp>
          <p:nvSpPr>
            <p:cNvPr id="22" name="Retângulo 21"/>
            <p:cNvSpPr/>
            <p:nvPr/>
          </p:nvSpPr>
          <p:spPr>
            <a:xfrm>
              <a:off x="5200719" y="4721165"/>
              <a:ext cx="1512773" cy="120032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72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?</a:t>
              </a:r>
              <a:endParaRPr lang="pt-BR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392407" y="4769366"/>
              <a:ext cx="39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smtClean="0"/>
                <a:t>Qual apólice acionar</a:t>
              </a:r>
              <a:r>
                <a:rPr lang="pt-BR" b="1" dirty="0" smtClean="0"/>
                <a:t> </a:t>
              </a:r>
              <a:endParaRPr lang="pt-B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448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9552" y="1124744"/>
            <a:ext cx="2395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Acordo de Leniência</a:t>
            </a:r>
          </a:p>
          <a:p>
            <a:endParaRPr lang="pt-BR" b="1" dirty="0"/>
          </a:p>
          <a:p>
            <a:endParaRPr lang="pt-BR" b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539552" y="1590035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pt-BR" b="1" dirty="0">
                <a:latin typeface="Trebuchet MS" panose="020B0603020202020204" pitchFamily="34" charset="0"/>
                <a:cs typeface="Times New Roman" pitchFamily="18" charset="0"/>
              </a:rPr>
              <a:t>Efeitos</a:t>
            </a:r>
          </a:p>
          <a:p>
            <a:pPr marL="723900" lvl="1" indent="-3683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sz="800" dirty="0">
              <a:latin typeface="Trebuchet MS" panose="020B0603020202020204" pitchFamily="34" charset="0"/>
              <a:cs typeface="Arial" pitchFamily="34" charset="0"/>
            </a:endParaRPr>
          </a:p>
          <a:p>
            <a:pPr marL="723900" lvl="1" indent="-3683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isenção: </a:t>
            </a:r>
            <a:r>
              <a:rPr lang="pt-BR" sz="1600" b="1" dirty="0">
                <a:latin typeface="Trebuchet MS" panose="020B0603020202020204" pitchFamily="34" charset="0"/>
                <a:cs typeface="Arial" pitchFamily="34" charset="0"/>
              </a:rPr>
              <a:t>(i)</a:t>
            </a: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 da publicação da pena, </a:t>
            </a:r>
            <a:r>
              <a:rPr lang="pt-BR" sz="1600" b="1" dirty="0"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pt-BR" sz="1600" b="1" dirty="0" err="1">
                <a:latin typeface="Trebuchet MS" panose="020B0603020202020204" pitchFamily="34" charset="0"/>
                <a:cs typeface="Arial" pitchFamily="34" charset="0"/>
              </a:rPr>
              <a:t>ii</a:t>
            </a:r>
            <a:r>
              <a:rPr lang="pt-BR" sz="1600" b="1" dirty="0">
                <a:latin typeface="Trebuchet MS" panose="020B0603020202020204" pitchFamily="34" charset="0"/>
                <a:cs typeface="Arial" pitchFamily="34" charset="0"/>
              </a:rPr>
              <a:t>)</a:t>
            </a: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 da proibição de receber incentivos, subvenções, subsídios e empréstimos de entidades públicas; </a:t>
            </a:r>
            <a:r>
              <a:rPr lang="pt-BR" sz="1600" b="1" dirty="0"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pt-BR" sz="1600" b="1" dirty="0" err="1">
                <a:latin typeface="Trebuchet MS" panose="020B0603020202020204" pitchFamily="34" charset="0"/>
                <a:cs typeface="Arial" pitchFamily="34" charset="0"/>
              </a:rPr>
              <a:t>iii</a:t>
            </a:r>
            <a:r>
              <a:rPr lang="pt-BR" sz="1600" b="1" dirty="0">
                <a:latin typeface="Trebuchet MS" panose="020B0603020202020204" pitchFamily="34" charset="0"/>
                <a:cs typeface="Arial" pitchFamily="34" charset="0"/>
              </a:rPr>
              <a:t>)</a:t>
            </a: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 sanções da Lei 8.666 (incluindo proibição de participar de licitação)</a:t>
            </a:r>
          </a:p>
          <a:p>
            <a:pPr marL="723900" lvl="1" indent="-3683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Redução de até 2/3 da multa</a:t>
            </a:r>
          </a:p>
          <a:p>
            <a:pPr marL="723900" lvl="1" indent="-3683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Não exime de reparar integralmente o dano causado</a:t>
            </a:r>
          </a:p>
          <a:p>
            <a:pPr marL="723900" lvl="1" indent="-3683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Extensível às empresas do Grupo Econômico desde que firmem o instrumento</a:t>
            </a:r>
          </a:p>
          <a:p>
            <a:pPr marL="723900" lvl="1" indent="-3683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pt-BR" sz="1600" dirty="0">
                <a:latin typeface="Trebuchet MS" panose="020B0603020202020204" pitchFamily="34" charset="0"/>
                <a:cs typeface="Arial" pitchFamily="34" charset="0"/>
              </a:rPr>
              <a:t>Interrupção da Prescrição (ações de reparação de danos)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9552" y="4365104"/>
            <a:ext cx="252028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Segurados (Conselho de Administração)</a:t>
            </a:r>
            <a:endParaRPr lang="pt-BR" b="1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436096" y="4365104"/>
            <a:ext cx="252028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Segurados (Conselho de Administração)</a:t>
            </a:r>
            <a:endParaRPr lang="pt-BR" b="1" dirty="0"/>
          </a:p>
        </p:txBody>
      </p:sp>
      <p:cxnSp>
        <p:nvCxnSpPr>
          <p:cNvPr id="7" name="Conector de seta reta 6"/>
          <p:cNvCxnSpPr>
            <a:stCxn id="29" idx="3"/>
            <a:endCxn id="35" idx="1"/>
          </p:cNvCxnSpPr>
          <p:nvPr/>
        </p:nvCxnSpPr>
        <p:spPr>
          <a:xfrm>
            <a:off x="3059832" y="4689140"/>
            <a:ext cx="237626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606180" y="431980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delação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29470" y="543593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Quem cobrir?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29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196752"/>
            <a:ext cx="805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cs typeface="Arial" panose="020B0604020202020204" pitchFamily="34" charset="0"/>
              </a:rPr>
              <a:t>Agenda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724357"/>
            <a:ext cx="8309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Responsabilidade dos Administradores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Introdução: Contexto da Corrupção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Lei Anticorrupção e Decreto Regulamentador - Principais Aspectos;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Efeitos no D&amp;O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i="1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Futuro?</a:t>
            </a:r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404664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cap="small" dirty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D&amp;O - Aplicabilidade da Lei Anticorrupção: Expectativas. </a:t>
            </a:r>
            <a:endParaRPr lang="pt-BR" sz="2600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9552" y="112474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Programa de Integridade (art. 41 - Decreto 8.420/2015)</a:t>
            </a:r>
            <a:endParaRPr lang="pt-BR" dirty="0" smtClean="0"/>
          </a:p>
          <a:p>
            <a:endParaRPr lang="pt-BR" b="1" dirty="0"/>
          </a:p>
          <a:p>
            <a:pPr algn="just"/>
            <a:r>
              <a:rPr lang="pt-BR" dirty="0" smtClean="0"/>
              <a:t>"Art. 41. Para fins do disposto neste Decreto, programa de integridade consiste, no âmbito de uma pessoa jurídica, no </a:t>
            </a:r>
            <a:r>
              <a:rPr lang="pt-BR" b="1" dirty="0" smtClean="0"/>
              <a:t>conjunto de mecanismos e procedimentos internos de integridade</a:t>
            </a:r>
            <a:r>
              <a:rPr lang="pt-BR" dirty="0" smtClean="0"/>
              <a:t>, auditoria e incentivo à denúncia de irregularidades e na aplicação efetiva de códigos de ética e de conduta, políticas e diretrizes com objetivo de detectar e sanar desvios, fraudes, irregularidades e atos ilícitos praticados contra a administração pública, nacional ou estrangeira.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Parágrafo único. O programa de integridade deve ser estruturado, aplicado e atualizado de acordo com as características e riscos atuais das atividades de cada pessoa jurídica, a qual por sua vez deve garantir o constante </a:t>
            </a:r>
            <a:r>
              <a:rPr lang="pt-BR" dirty="0" err="1" smtClean="0"/>
              <a:t>aprimoramente</a:t>
            </a:r>
            <a:r>
              <a:rPr lang="pt-BR" dirty="0" smtClean="0"/>
              <a:t> e adaptação do referido programa, visando garantir sua efetividade." </a:t>
            </a:r>
            <a:endParaRPr lang="pt-BR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4302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Programa de Integridade</a:t>
            </a:r>
          </a:p>
          <a:p>
            <a:endParaRPr lang="pt-BR" b="1" dirty="0"/>
          </a:p>
          <a:p>
            <a:endParaRPr lang="pt-BR" b="1" dirty="0" smtClean="0"/>
          </a:p>
        </p:txBody>
      </p:sp>
      <p:grpSp>
        <p:nvGrpSpPr>
          <p:cNvPr id="18" name="Grupo 17"/>
          <p:cNvGrpSpPr/>
          <p:nvPr/>
        </p:nvGrpSpPr>
        <p:grpSpPr>
          <a:xfrm>
            <a:off x="1043608" y="1825402"/>
            <a:ext cx="6687194" cy="2003648"/>
            <a:chOff x="549102" y="2132856"/>
            <a:chExt cx="6687194" cy="2003648"/>
          </a:xfrm>
        </p:grpSpPr>
        <p:sp>
          <p:nvSpPr>
            <p:cNvPr id="2" name="Retângulo de cantos arredondados 1"/>
            <p:cNvSpPr/>
            <p:nvPr/>
          </p:nvSpPr>
          <p:spPr>
            <a:xfrm>
              <a:off x="549102" y="2132856"/>
              <a:ext cx="223224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Governança Corporativa</a:t>
              </a:r>
              <a:endParaRPr lang="pt-BR" b="1" dirty="0"/>
            </a:p>
          </p:txBody>
        </p:sp>
        <p:sp>
          <p:nvSpPr>
            <p:cNvPr id="5" name="Retângulo de cantos arredondados 4"/>
            <p:cNvSpPr/>
            <p:nvPr/>
          </p:nvSpPr>
          <p:spPr>
            <a:xfrm>
              <a:off x="549102" y="3416424"/>
              <a:ext cx="223224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i="1" dirty="0" err="1" smtClean="0"/>
                <a:t>Compliance</a:t>
              </a:r>
              <a:endParaRPr lang="pt-BR" b="1" i="1" dirty="0"/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5004048" y="2132856"/>
              <a:ext cx="223224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Regras</a:t>
              </a:r>
              <a:endParaRPr lang="pt-BR" b="1" dirty="0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5004048" y="3416424"/>
              <a:ext cx="223224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Observância e Fiscalização</a:t>
              </a:r>
              <a:endParaRPr lang="pt-BR" b="1" dirty="0"/>
            </a:p>
          </p:txBody>
        </p:sp>
        <p:cxnSp>
          <p:nvCxnSpPr>
            <p:cNvPr id="17" name="Conector de seta reta 16"/>
            <p:cNvCxnSpPr>
              <a:stCxn id="2" idx="3"/>
              <a:endCxn id="11" idx="1"/>
            </p:cNvCxnSpPr>
            <p:nvPr/>
          </p:nvCxnSpPr>
          <p:spPr>
            <a:xfrm>
              <a:off x="2781350" y="2492896"/>
              <a:ext cx="222269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>
              <a:off x="2781350" y="3776464"/>
              <a:ext cx="222269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1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9552" y="112474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Cadastros de Inidoneidade</a:t>
            </a:r>
            <a:endParaRPr lang="pt-BR" dirty="0" smtClean="0"/>
          </a:p>
          <a:p>
            <a:endParaRPr lang="pt-BR" b="1" dirty="0"/>
          </a:p>
          <a:p>
            <a:pPr algn="just"/>
            <a:r>
              <a:rPr lang="pt-BR" dirty="0" smtClean="0"/>
              <a:t>"Art. 48. O fornecimento dos dados e informações de que tratam os art. 43 e art. 46, pelos órgãos dos Poderes Executivo, Legislativo e Judiciário de cada uma das esferas de governo, será disciplinado pela Controladoria-Geral da União".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/>
              <a:t>Cadastro </a:t>
            </a:r>
            <a:r>
              <a:rPr lang="pt-BR" b="1" dirty="0" smtClean="0"/>
              <a:t>público - </a:t>
            </a:r>
            <a:r>
              <a:rPr lang="pt-BR" b="1" dirty="0"/>
              <a:t>Possibilidade de acesso pela subscrição?</a:t>
            </a:r>
          </a:p>
          <a:p>
            <a:pPr algn="just"/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3547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482" y="1916832"/>
            <a:ext cx="8370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Esta apólice reembolsará os custos de defesa </a:t>
            </a:r>
            <a:r>
              <a:rPr lang="pt-BR" b="1" dirty="0" smtClean="0"/>
              <a:t>razoavelmente </a:t>
            </a:r>
            <a:r>
              <a:rPr lang="pt-BR" dirty="0" smtClean="0"/>
              <a:t>cobrados do Segurado e que sejam oriundos de reclamações cobertas [...]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Mediante solicitação do Segurado, esta Seguradora adiantará o pagamento dos custos de defesa referidos acima nos casos em que houver urgente necessidade [...]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Custos de Defesa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1600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8748" y="258755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cap="small" dirty="0" smtClean="0">
                <a:solidFill>
                  <a:schemeClr val="bg1"/>
                </a:solidFill>
              </a:rPr>
              <a:t>O que é </a:t>
            </a:r>
            <a:r>
              <a:rPr lang="pt-BR" sz="4800" b="1" cap="small" dirty="0" smtClean="0">
                <a:solidFill>
                  <a:schemeClr val="bg1"/>
                </a:solidFill>
              </a:rPr>
              <a:t>razoável</a:t>
            </a:r>
            <a:r>
              <a:rPr lang="pt-BR" sz="4800" cap="small" dirty="0" smtClean="0">
                <a:solidFill>
                  <a:schemeClr val="bg1"/>
                </a:solidFill>
              </a:rPr>
              <a:t>?</a:t>
            </a:r>
            <a:endParaRPr lang="pt-BR" sz="480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764704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CIFRAS QUE </a:t>
            </a:r>
            <a:r>
              <a:rPr lang="pt-BR" b="1" i="1" dirty="0" smtClean="0"/>
              <a:t>BRILHAM </a:t>
            </a:r>
            <a:r>
              <a:rPr lang="pt-BR" i="1" dirty="0" smtClean="0"/>
              <a:t>- </a:t>
            </a:r>
            <a:r>
              <a:rPr lang="pt-BR" dirty="0" smtClean="0"/>
              <a:t>Coluna Ricardo </a:t>
            </a:r>
            <a:r>
              <a:rPr lang="pt-BR" dirty="0" err="1" smtClean="0"/>
              <a:t>Setti</a:t>
            </a:r>
            <a:r>
              <a:rPr lang="pt-BR" dirty="0"/>
              <a:t> </a:t>
            </a:r>
            <a:r>
              <a:rPr lang="pt-BR" dirty="0" smtClean="0"/>
              <a:t>– Veja.com.br. – 16/08/12</a:t>
            </a:r>
            <a:endParaRPr lang="pt-BR" dirty="0"/>
          </a:p>
          <a:p>
            <a:endParaRPr lang="pt-BR" b="1" i="1" dirty="0" smtClean="0"/>
          </a:p>
          <a:p>
            <a:r>
              <a:rPr lang="pt-BR" b="1" i="1" dirty="0" smtClean="0"/>
              <a:t>Os </a:t>
            </a:r>
            <a:r>
              <a:rPr lang="pt-BR" b="1" i="1" dirty="0"/>
              <a:t>criminalistas do mensalão não têm do que reclamar em matéria de </a:t>
            </a:r>
            <a:r>
              <a:rPr lang="pt-BR" b="1" i="1" dirty="0" smtClean="0"/>
              <a:t>honorários</a:t>
            </a:r>
          </a:p>
          <a:p>
            <a:endParaRPr lang="pt-BR" dirty="0"/>
          </a:p>
          <a:p>
            <a:pPr algn="just"/>
            <a:r>
              <a:rPr lang="pt-BR" dirty="0" smtClean="0"/>
              <a:t>[...] Num </a:t>
            </a:r>
            <a:r>
              <a:rPr lang="pt-BR" dirty="0"/>
              <a:t>cálculo conservador, os </a:t>
            </a:r>
            <a:r>
              <a:rPr lang="pt-BR" dirty="0" err="1"/>
              <a:t>mensaleiros</a:t>
            </a:r>
            <a:r>
              <a:rPr lang="pt-BR" dirty="0"/>
              <a:t> estão pagando cerca de 61 milhões de reais para não ser condenados. No mercado dos maiores criminalistas do Brasil, é consenso apontar Márcio Thomaz Bastos como o mais bem remunerado. Estaria recebendo </a:t>
            </a:r>
            <a:r>
              <a:rPr lang="pt-BR" b="1" u="sng" dirty="0"/>
              <a:t>20 milhões de reais do Banco Rural </a:t>
            </a:r>
            <a:r>
              <a:rPr lang="pt-BR" dirty="0"/>
              <a:t>para defender José Roberto Salgado, ex-diretor da instituição – incluída aí uma “taxa de êxito</a:t>
            </a:r>
            <a:r>
              <a:rPr lang="pt-BR" dirty="0" smtClean="0"/>
              <a:t>”.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Thomaz Bastos cobraria até mais se estivesse com Salgado desde o início do caso. Como entrou tarde, aceitou reduzir seus honorários. É hoje, a léguas de distância, o criminalista mais caro do </a:t>
            </a:r>
            <a:r>
              <a:rPr lang="pt-BR" dirty="0" smtClean="0"/>
              <a:t>Brasil [...].</a:t>
            </a:r>
          </a:p>
          <a:p>
            <a:pPr algn="just"/>
            <a:endParaRPr lang="pt-BR" dirty="0"/>
          </a:p>
          <a:p>
            <a:pPr algn="just"/>
            <a:r>
              <a:rPr lang="pt-BR" i="1" dirty="0" smtClean="0">
                <a:hlinkClick r:id="rId3"/>
              </a:rPr>
              <a:t>Link para a coluna.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1725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2036" y="2708920"/>
            <a:ext cx="8272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b="1" dirty="0" smtClean="0">
                <a:solidFill>
                  <a:prstClr val="black"/>
                </a:solidFill>
              </a:rPr>
              <a:t>Novamente, o crime de corrupção é doloso. Há cobertura para Custos de Defesa? </a:t>
            </a:r>
          </a:p>
          <a:p>
            <a:pPr lvl="0" algn="just"/>
            <a:endParaRPr lang="pt-BR" b="1" dirty="0" smtClean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Custos de Defesa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0980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3895" y="2348880"/>
            <a:ext cx="3803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b="1" dirty="0" smtClean="0">
                <a:solidFill>
                  <a:prstClr val="black"/>
                </a:solidFill>
              </a:rPr>
              <a:t>Apólices atuais:</a:t>
            </a:r>
          </a:p>
          <a:p>
            <a:pPr lvl="0" algn="just"/>
            <a:endParaRPr lang="pt-BR" b="1" dirty="0">
              <a:solidFill>
                <a:prstClr val="black"/>
              </a:solidFill>
            </a:endParaRPr>
          </a:p>
          <a:p>
            <a:pPr lvl="0" algn="just"/>
            <a:r>
              <a:rPr lang="pt-BR" dirty="0" smtClean="0">
                <a:solidFill>
                  <a:prstClr val="black"/>
                </a:solidFill>
              </a:rPr>
              <a:t>Sistema de “devolução” após sentença transitada em julgado. </a:t>
            </a:r>
            <a:endParaRPr lang="pt-BR" b="1" dirty="0" smtClean="0">
              <a:solidFill>
                <a:prstClr val="black"/>
              </a:solidFill>
            </a:endParaRPr>
          </a:p>
          <a:p>
            <a:pPr lvl="0" algn="just"/>
            <a:endParaRPr lang="pt-BR" b="1" dirty="0" smtClean="0">
              <a:solidFill>
                <a:prstClr val="black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788025" y="980728"/>
            <a:ext cx="3720753" cy="1257706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Reembolso/Adiantamento de Custos de Defesa</a:t>
            </a:r>
            <a:endParaRPr lang="pt-BR" sz="20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788024" y="2747358"/>
            <a:ext cx="3720753" cy="1257706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Sentença transitada em julgado</a:t>
            </a:r>
            <a:endParaRPr lang="pt-BR" sz="20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823116" y="4475550"/>
            <a:ext cx="3720753" cy="1257706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Devolução dos valores pelo Segurado ou pela Tomadora </a:t>
            </a:r>
            <a:endParaRPr lang="pt-BR" sz="2000" b="1" dirty="0"/>
          </a:p>
        </p:txBody>
      </p:sp>
      <p:cxnSp>
        <p:nvCxnSpPr>
          <p:cNvPr id="8" name="Conector de seta reta 7"/>
          <p:cNvCxnSpPr>
            <a:stCxn id="2" idx="2"/>
            <a:endCxn id="6" idx="0"/>
          </p:cNvCxnSpPr>
          <p:nvPr/>
        </p:nvCxnSpPr>
        <p:spPr>
          <a:xfrm flipH="1">
            <a:off x="6648401" y="2238434"/>
            <a:ext cx="1" cy="5089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6" idx="2"/>
          </p:cNvCxnSpPr>
          <p:nvPr/>
        </p:nvCxnSpPr>
        <p:spPr>
          <a:xfrm>
            <a:off x="6648401" y="4005064"/>
            <a:ext cx="0" cy="47048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Custos de Defesa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8174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707773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Baixa probabilidade de recuperação de custos de defesa adiantados;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>
              <a:latin typeface="+mj-lt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Necessidade de rapidez na análise de processos administrativos e pagamento das custas de defesa (30 dias) vs. demora no trâmite de processos judiciais;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>
              <a:latin typeface="+mj-lt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Propostas de honorários inflacionadas.</a:t>
            </a:r>
          </a:p>
          <a:p>
            <a:endParaRPr lang="pt-BR" dirty="0" smtClean="0">
              <a:latin typeface="+mj-lt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Custos de Defesa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2209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58627" y="1772816"/>
            <a:ext cx="78297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Pagamento diferido? (ao fim do trânsito em julgado)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Exclusão?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Limitação? </a:t>
            </a:r>
          </a:p>
          <a:p>
            <a:pPr lvl="0" algn="just"/>
            <a:endParaRPr lang="pt-BR" b="1" dirty="0" smtClean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Custos de Defesa - Soluções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8359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999892"/>
            <a:ext cx="8229600" cy="4848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defRPr/>
            </a:pPr>
            <a:r>
              <a:rPr lang="pt-BR" altLang="pt-BR" sz="1600" b="1" u="sng" dirty="0" smtClean="0"/>
              <a:t>Deveres dos administradores</a:t>
            </a:r>
            <a:r>
              <a:rPr lang="pt-BR" altLang="pt-BR" sz="1600" dirty="0" smtClean="0"/>
              <a:t>:</a:t>
            </a:r>
          </a:p>
          <a:p>
            <a:pPr marL="0" indent="0" algn="just">
              <a:buNone/>
              <a:defRPr/>
            </a:pPr>
            <a:r>
              <a:rPr lang="pt-BR" altLang="pt-BR" sz="1600" dirty="0" smtClean="0"/>
              <a:t>Cuidado e diligência = homem de negócios.</a:t>
            </a:r>
          </a:p>
          <a:p>
            <a:pPr marL="0" indent="0" algn="just">
              <a:buNone/>
              <a:defRPr/>
            </a:pPr>
            <a:r>
              <a:rPr lang="pt-BR" altLang="pt-BR" dirty="0" smtClean="0"/>
              <a:t>Atuar</a:t>
            </a:r>
            <a:r>
              <a:rPr lang="pt-BR" altLang="pt-BR" sz="1600" dirty="0" smtClean="0"/>
              <a:t> dentro dos poderes conferidos.</a:t>
            </a:r>
          </a:p>
          <a:p>
            <a:pPr marL="0" indent="0" algn="just">
              <a:buNone/>
              <a:defRPr/>
            </a:pPr>
            <a:r>
              <a:rPr lang="pt-BR" altLang="pt-BR" sz="1600" dirty="0" smtClean="0"/>
              <a:t>Atuar sempre pelo interesse da empresa (nunca em seu benefício pessoal ou em benefício de terceiros alheios à empresa).</a:t>
            </a:r>
          </a:p>
          <a:p>
            <a:pPr marL="0" lvl="1" indent="0" algn="just">
              <a:buFont typeface="Arial" pitchFamily="34" charset="0"/>
              <a:buNone/>
              <a:defRPr/>
            </a:pPr>
            <a:r>
              <a:rPr lang="pt-BR" altLang="pt-BR" sz="1600" dirty="0" smtClean="0"/>
              <a:t>2</a:t>
            </a:r>
            <a:r>
              <a:rPr lang="pt-BR" altLang="pt-BR" sz="1600" dirty="0"/>
              <a:t>.	</a:t>
            </a:r>
            <a:r>
              <a:rPr lang="pt-BR" altLang="pt-BR" sz="1600" b="1" u="sng" dirty="0"/>
              <a:t>Regra geral</a:t>
            </a:r>
            <a:r>
              <a:rPr lang="pt-BR" altLang="pt-BR" sz="1600" dirty="0"/>
              <a:t>: </a:t>
            </a:r>
            <a:endParaRPr lang="pt-BR" altLang="pt-BR" sz="1600" dirty="0" smtClean="0"/>
          </a:p>
          <a:p>
            <a:pPr marL="0" lvl="1" indent="0" algn="just">
              <a:buFont typeface="Arial" pitchFamily="34" charset="0"/>
              <a:buNone/>
              <a:defRPr/>
            </a:pPr>
            <a:r>
              <a:rPr lang="pt-BR" altLang="pt-BR" sz="1600" dirty="0" smtClean="0"/>
              <a:t>Não </a:t>
            </a:r>
            <a:r>
              <a:rPr lang="pt-BR" altLang="pt-BR" sz="1600" dirty="0"/>
              <a:t>se desprende responsabilidade alguma para o administrador dos </a:t>
            </a:r>
            <a:r>
              <a:rPr lang="pt-BR" altLang="pt-BR" sz="1600" dirty="0" smtClean="0"/>
              <a:t>	atos praticados </a:t>
            </a:r>
            <a:r>
              <a:rPr lang="pt-BR" altLang="pt-BR" sz="1600" dirty="0"/>
              <a:t>no curso ordinário do negócio da </a:t>
            </a:r>
            <a:r>
              <a:rPr lang="pt-BR" altLang="pt-BR" sz="1600" dirty="0" smtClean="0"/>
              <a:t>empresa. Não </a:t>
            </a:r>
            <a:r>
              <a:rPr lang="pt-BR" altLang="pt-BR" sz="1600" dirty="0"/>
              <a:t>obstante, se o </a:t>
            </a:r>
            <a:r>
              <a:rPr lang="pt-BR" altLang="pt-BR" sz="1600" dirty="0" smtClean="0"/>
              <a:t>administrador </a:t>
            </a:r>
            <a:r>
              <a:rPr lang="pt-BR" altLang="pt-BR" sz="1600" dirty="0"/>
              <a:t>atua</a:t>
            </a:r>
            <a:r>
              <a:rPr lang="pt-BR" altLang="pt-BR" sz="1600" dirty="0" smtClean="0"/>
              <a:t>: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com </a:t>
            </a:r>
            <a:r>
              <a:rPr lang="pt-BR" altLang="pt-BR" dirty="0"/>
              <a:t>negligência ou má fé; </a:t>
            </a:r>
            <a:endParaRPr lang="pt-BR" altLang="pt-BR" dirty="0" smtClean="0"/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com </a:t>
            </a:r>
            <a:r>
              <a:rPr lang="pt-BR" altLang="pt-BR" dirty="0"/>
              <a:t>abuso ou falta de poder; </a:t>
            </a:r>
            <a:r>
              <a:rPr lang="pt-BR" altLang="pt-BR" dirty="0" smtClean="0"/>
              <a:t>ou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violando </a:t>
            </a:r>
            <a:r>
              <a:rPr lang="pt-BR" altLang="pt-BR" dirty="0"/>
              <a:t>a lei ou os estatutos da </a:t>
            </a:r>
            <a:r>
              <a:rPr lang="pt-BR" altLang="pt-BR" dirty="0" smtClean="0"/>
              <a:t>empresa.</a:t>
            </a:r>
          </a:p>
          <a:p>
            <a:pPr marL="457200" lvl="2" indent="-457200" algn="just">
              <a:defRPr/>
            </a:pPr>
            <a:r>
              <a:rPr lang="pt-BR" altLang="pt-BR" sz="1600" dirty="0" smtClean="0"/>
              <a:t>Será </a:t>
            </a:r>
            <a:r>
              <a:rPr lang="pt-BR" altLang="pt-BR" sz="1600" dirty="0"/>
              <a:t>responsável pelos danos civis e pelas perdas ocasionadas.</a:t>
            </a:r>
          </a:p>
          <a:p>
            <a:pPr marL="358775" lvl="2" indent="-179388">
              <a:defRPr/>
            </a:pPr>
            <a:endParaRPr lang="pt-BR" altLang="pt-BR" sz="1800" dirty="0" smtClean="0"/>
          </a:p>
          <a:p>
            <a:pPr marL="0" lvl="1" indent="0">
              <a:buFont typeface="Arial" pitchFamily="34" charset="0"/>
              <a:buNone/>
              <a:defRPr/>
            </a:pPr>
            <a:endParaRPr lang="es-ES_tradnl" altLang="pt-BR" sz="1800" dirty="0" smtClean="0"/>
          </a:p>
        </p:txBody>
      </p:sp>
      <p:sp>
        <p:nvSpPr>
          <p:cNvPr id="20" name="CaixaDeTexto 19"/>
          <p:cNvSpPr txBox="1"/>
          <p:nvPr/>
        </p:nvSpPr>
        <p:spPr>
          <a:xfrm>
            <a:off x="323528" y="40927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Responsabilidade dos Administradores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184" y="223373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O Proponente tem conhecimento de qualquer fato que poderia ensejar reclamação contra si no futuro?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i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i="1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>
                <a:cs typeface="Arial" panose="020B0604020202020204" pitchFamily="34" charset="0"/>
              </a:rPr>
              <a:t>O Proponente tem conhecimento de reclamação apresentada contra si?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Questionário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093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cs typeface="Arial" panose="020B0604020202020204" pitchFamily="34" charset="0"/>
              </a:rPr>
              <a:t>A definição de Reclamação está no clausulado da Apólice.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cs typeface="Arial" panose="020B0604020202020204" pitchFamily="34" charset="0"/>
              </a:rPr>
              <a:t>Quem assina vincula os demais Segurados? Tem conhecimento de todas as reclamações?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cs typeface="Arial" panose="020B0604020202020204" pitchFamily="34" charset="0"/>
            </a:endParaRPr>
          </a:p>
          <a:p>
            <a:pPr algn="just"/>
            <a:endParaRPr lang="pt-BR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cs typeface="Arial" panose="020B0604020202020204" pitchFamily="34" charset="0"/>
              </a:rPr>
              <a:t>Diferença entre Tomador e Segurado como partes em reclamações.</a:t>
            </a: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Questionário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5396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5184" y="1556792"/>
            <a:ext cx="8136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pt-BR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>
                <a:cs typeface="Arial" panose="020B0604020202020204" pitchFamily="34" charset="0"/>
              </a:rPr>
              <a:t>Art</a:t>
            </a:r>
            <a:r>
              <a:rPr lang="pt-BR" dirty="0">
                <a:cs typeface="Arial" panose="020B0604020202020204" pitchFamily="34" charset="0"/>
              </a:rPr>
              <a:t>. 766. Se o segurado, por si ou por seu representante, fizer declarações inexatas ou </a:t>
            </a:r>
            <a:r>
              <a:rPr lang="pt-BR" b="1" dirty="0">
                <a:cs typeface="Arial" panose="020B0604020202020204" pitchFamily="34" charset="0"/>
              </a:rPr>
              <a:t>omitir circunstâncias</a:t>
            </a:r>
            <a:r>
              <a:rPr lang="pt-BR" dirty="0">
                <a:cs typeface="Arial" panose="020B0604020202020204" pitchFamily="34" charset="0"/>
              </a:rPr>
              <a:t> que possam influir na aceitação da proposta ou na taxa do prêmio, perderá o direito à garantia, além de ficar obrigado ao prêmio vencido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pt-BR" dirty="0"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A Seguradora não será responsável pelo pagamento de perdas originadas por uma reclamação, quando tal perda seja originada ou baseada </a:t>
            </a:r>
            <a:r>
              <a:rPr lang="pt-BR" dirty="0" smtClean="0">
                <a:cs typeface="Arial" panose="020B0604020202020204" pitchFamily="34" charset="0"/>
              </a:rPr>
              <a:t>em uma reclamação conhecida </a:t>
            </a:r>
            <a:r>
              <a:rPr lang="pt-BR" dirty="0">
                <a:cs typeface="Arial" panose="020B0604020202020204" pitchFamily="34" charset="0"/>
              </a:rPr>
              <a:t>anteriormente à vigência da Apólice. </a:t>
            </a:r>
          </a:p>
          <a:p>
            <a:pPr algn="just"/>
            <a:endParaRPr lang="pt-BR" dirty="0" smtClean="0">
              <a:cs typeface="Arial" panose="020B0604020202020204" pitchFamily="34" charset="0"/>
            </a:endParaRPr>
          </a:p>
          <a:p>
            <a:pPr algn="just"/>
            <a:endParaRPr lang="pt-BR" dirty="0" smtClean="0">
              <a:cs typeface="Arial" panose="020B0604020202020204" pitchFamily="34" charset="0"/>
            </a:endParaRPr>
          </a:p>
          <a:p>
            <a:pPr algn="just"/>
            <a:endParaRPr lang="pt-BR" dirty="0">
              <a:cs typeface="Arial" panose="020B0604020202020204" pitchFamily="34" charset="0"/>
            </a:endParaRPr>
          </a:p>
          <a:p>
            <a:pPr algn="just"/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Questionário - Perda de Garantia vs. Riscos Excluído</a:t>
            </a:r>
          </a:p>
          <a:p>
            <a:endParaRPr lang="pt-BR" b="1" dirty="0"/>
          </a:p>
          <a:p>
            <a:endParaRPr lang="pt-BR" b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Efeitos no D&amp;O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8631" y="548680"/>
            <a:ext cx="601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Perda de Garantia vs. Risco Excluído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8" name="Picture 2" descr="http://silverinvestingnews.com/files/2012/12/lawsu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5" y="2598763"/>
            <a:ext cx="1515244" cy="101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Conector de seta reta 6"/>
          <p:cNvCxnSpPr/>
          <p:nvPr/>
        </p:nvCxnSpPr>
        <p:spPr>
          <a:xfrm flipV="1">
            <a:off x="643326" y="2322663"/>
            <a:ext cx="5074102" cy="1653877"/>
          </a:xfrm>
          <a:prstGeom prst="bentConnector3">
            <a:avLst>
              <a:gd name="adj1" fmla="val 50000"/>
            </a:avLst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075374" y="3822899"/>
            <a:ext cx="0" cy="144016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6"/>
          <p:cNvCxnSpPr/>
          <p:nvPr/>
        </p:nvCxnSpPr>
        <p:spPr>
          <a:xfrm>
            <a:off x="2299619" y="3980580"/>
            <a:ext cx="3417809" cy="1048705"/>
          </a:xfrm>
          <a:prstGeom prst="bentConnector3">
            <a:avLst>
              <a:gd name="adj1" fmla="val 50000"/>
            </a:avLst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tângulo de cantos arredondados 4098"/>
          <p:cNvSpPr/>
          <p:nvPr/>
        </p:nvSpPr>
        <p:spPr>
          <a:xfrm>
            <a:off x="5717428" y="1844986"/>
            <a:ext cx="2238948" cy="936104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Perda de Garantia</a:t>
            </a:r>
            <a:endParaRPr lang="pt-BR" sz="2000" b="1" dirty="0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5717428" y="4553918"/>
            <a:ext cx="2238948" cy="936104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Risco Excluído</a:t>
            </a:r>
            <a:endParaRPr lang="pt-BR" sz="2000" b="1" dirty="0"/>
          </a:p>
        </p:txBody>
      </p:sp>
      <p:sp>
        <p:nvSpPr>
          <p:cNvPr id="4104" name="CaixaDeTexto 4103"/>
          <p:cNvSpPr txBox="1"/>
          <p:nvPr/>
        </p:nvSpPr>
        <p:spPr>
          <a:xfrm>
            <a:off x="1475656" y="1614153"/>
            <a:ext cx="4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 conhece e não informa</a:t>
            </a:r>
            <a:endParaRPr lang="pt-BR" sz="24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2123728" y="5191051"/>
            <a:ext cx="291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Se conhece e informa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109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7109" y="404664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O que esperar? 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124744"/>
            <a:ext cx="86893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Excesso de capacidade do mercado</a:t>
            </a:r>
          </a:p>
          <a:p>
            <a:pPr marL="457200" lvl="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Aumento de prêmio para certos segmentos </a:t>
            </a:r>
          </a:p>
          <a:p>
            <a:pPr marL="457200" lvl="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Ingerência da SUSEP: </a:t>
            </a:r>
          </a:p>
          <a:p>
            <a:pPr marL="914400" lvl="1" indent="-457200" algn="just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Minuta de Circular sobre D&amp;O SUSEP – Abril/2013 </a:t>
            </a:r>
          </a:p>
          <a:p>
            <a:pPr marL="914400" lvl="1" indent="-457200" algn="just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Reclamações ambientais</a:t>
            </a:r>
          </a:p>
          <a:p>
            <a:pPr marL="457200" lvl="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Alterações de clausulados</a:t>
            </a:r>
          </a:p>
          <a:p>
            <a:pPr marL="457200" lvl="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prstClr val="black"/>
                </a:solidFill>
              </a:rPr>
              <a:t>Sublimitações</a:t>
            </a:r>
            <a:r>
              <a:rPr lang="pt-BR" dirty="0" smtClean="0">
                <a:solidFill>
                  <a:prstClr val="black"/>
                </a:solidFill>
              </a:rPr>
              <a:t> de Coberturas</a:t>
            </a:r>
          </a:p>
          <a:p>
            <a:pPr marL="457200" lvl="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Análise mais profunda para subscrição do risco</a:t>
            </a:r>
          </a:p>
          <a:p>
            <a:pPr marL="457200" lvl="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Valorização das  regras de </a:t>
            </a:r>
            <a:r>
              <a:rPr lang="pt-BR" dirty="0" err="1" smtClean="0">
                <a:solidFill>
                  <a:prstClr val="black"/>
                </a:solidFill>
              </a:rPr>
              <a:t>compliance</a:t>
            </a:r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32040" y="40770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mcicarelli@demarest.com.br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(11) 3356-1825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40927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Responsabilidade dos Administradores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47961" y="1052736"/>
            <a:ext cx="8229600" cy="486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+mj-lt"/>
              <a:buAutoNum type="arabicPeriod" startAt="3"/>
              <a:defRPr/>
            </a:pPr>
            <a:r>
              <a:rPr lang="pt-BR" altLang="pt-BR" b="1" u="sng" dirty="0" smtClean="0"/>
              <a:t>Responsabilidade solidária</a:t>
            </a:r>
            <a:r>
              <a:rPr lang="pt-BR" altLang="pt-BR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altLang="pt-BR" dirty="0" smtClean="0"/>
              <a:t>O administrador </a:t>
            </a:r>
            <a:r>
              <a:rPr lang="pt-BR" altLang="pt-BR" b="1" u="sng" dirty="0" smtClean="0"/>
              <a:t>não</a:t>
            </a:r>
            <a:r>
              <a:rPr lang="pt-BR" altLang="pt-BR" dirty="0" smtClean="0"/>
              <a:t> é responsável pelos atos cometidos por outro administrador, </a:t>
            </a:r>
            <a:r>
              <a:rPr lang="pt-BR" altLang="pt-BR" b="1" u="sng" dirty="0" smtClean="0"/>
              <a:t>salvo</a:t>
            </a:r>
            <a:r>
              <a:rPr lang="pt-BR" altLang="pt-BR" dirty="0" smtClean="0"/>
              <a:t> se:</a:t>
            </a:r>
          </a:p>
          <a:p>
            <a:pPr marL="645750" lvl="2" indent="-285750">
              <a:buFont typeface="Wingdings" panose="05000000000000000000" pitchFamily="2" charset="2"/>
              <a:buChar char="ü"/>
              <a:defRPr/>
            </a:pPr>
            <a:r>
              <a:rPr lang="pt-BR" altLang="pt-BR" dirty="0" smtClean="0"/>
              <a:t>tenha cooperado;</a:t>
            </a:r>
          </a:p>
          <a:p>
            <a:pPr marL="645750" lvl="2" indent="-285750">
              <a:buFont typeface="Wingdings" panose="05000000000000000000" pitchFamily="2" charset="2"/>
              <a:buChar char="ü"/>
              <a:defRPr/>
            </a:pPr>
            <a:r>
              <a:rPr lang="pt-BR" altLang="pt-BR" dirty="0"/>
              <a:t>tenha </a:t>
            </a:r>
            <a:r>
              <a:rPr lang="pt-BR" altLang="pt-BR" dirty="0" smtClean="0"/>
              <a:t>sido negligente no descobrimento dos fatos; e</a:t>
            </a:r>
          </a:p>
          <a:p>
            <a:pPr marL="645750" lvl="2" indent="-285750">
              <a:buFont typeface="Wingdings" panose="05000000000000000000" pitchFamily="2" charset="2"/>
              <a:buChar char="ü"/>
              <a:defRPr/>
            </a:pPr>
            <a:r>
              <a:rPr lang="pt-BR" altLang="pt-BR" dirty="0" smtClean="0"/>
              <a:t>não </a:t>
            </a:r>
            <a:r>
              <a:rPr lang="pt-BR" altLang="pt-BR" dirty="0"/>
              <a:t>tenha </a:t>
            </a:r>
            <a:r>
              <a:rPr lang="pt-BR" altLang="pt-BR" dirty="0" smtClean="0"/>
              <a:t>atuado corretamente para prevenir ditos fatos.</a:t>
            </a:r>
          </a:p>
          <a:p>
            <a:pPr marL="0" indent="0" algn="just">
              <a:buNone/>
              <a:defRPr/>
            </a:pPr>
            <a:r>
              <a:rPr lang="pt-BR" altLang="pt-BR" b="1" u="sng" dirty="0" smtClean="0"/>
              <a:t>O administrador não será considerado responsável quando manifestar a sua dissidência nas atas da junta do conselho de administração, nas juntas de sócios/acionistas ou </a:t>
            </a:r>
            <a:r>
              <a:rPr lang="pt-BR" altLang="pt-BR" b="1" u="sng" dirty="0"/>
              <a:t>q</a:t>
            </a:r>
            <a:r>
              <a:rPr lang="pt-BR" altLang="pt-BR" b="1" u="sng" dirty="0" smtClean="0"/>
              <a:t>uando tinha comunicado, por qualquer outro meio, sua dissidência a dito órgão de governo da empresa.</a:t>
            </a:r>
          </a:p>
          <a:p>
            <a:pPr marL="0" indent="0">
              <a:buNone/>
              <a:defRPr/>
            </a:pPr>
            <a:r>
              <a:rPr lang="pt-BR" altLang="pt-BR" dirty="0" smtClean="0"/>
              <a:t>Administradores são responsáveis solidariamente pelos danos e prejuízos causados por descumprimento de dever imposto por Lei referente à gestão ordenada da empresa.</a:t>
            </a:r>
          </a:p>
          <a:p>
            <a:pPr>
              <a:defRPr/>
            </a:pPr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32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fld id="{339BAFC5-C27C-4978-9940-B2BD80FD9563}" type="slidenum">
              <a:rPr lang="pt-BR" altLang="pt-BR" sz="900" smtClean="0"/>
              <a:pPr>
                <a:buFont typeface="Arial" charset="0"/>
                <a:buNone/>
                <a:defRPr/>
              </a:pPr>
              <a:t>6</a:t>
            </a:fld>
            <a:endParaRPr lang="pt-BR" altLang="pt-BR" sz="9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67544" y="130534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>
                <a:cs typeface="Times New Roman" pitchFamily="18" charset="0"/>
              </a:rPr>
              <a:t>PESSOAS </a:t>
            </a:r>
            <a:r>
              <a:rPr lang="pt-BR" b="1" dirty="0" smtClean="0">
                <a:cs typeface="Times New Roman" pitchFamily="18" charset="0"/>
              </a:rPr>
              <a:t>JURÍDICAS</a:t>
            </a:r>
          </a:p>
          <a:p>
            <a:pPr marL="285750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dirty="0">
              <a:cs typeface="Times New Roman" pitchFamily="18" charset="0"/>
            </a:endParaRPr>
          </a:p>
          <a:p>
            <a:pPr marL="857250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cs typeface="Times New Roman" pitchFamily="18" charset="0"/>
              </a:rPr>
              <a:t>Todas as entidades nacionais ou estrangeiras, independente do modo de organização</a:t>
            </a:r>
          </a:p>
          <a:p>
            <a:pPr marL="857250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dirty="0">
              <a:cs typeface="Times New Roman" pitchFamily="18" charset="0"/>
            </a:endParaRPr>
          </a:p>
          <a:p>
            <a:pPr marL="285750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>
                <a:cs typeface="Times New Roman" pitchFamily="18" charset="0"/>
              </a:rPr>
              <a:t>PESSOAS </a:t>
            </a:r>
            <a:r>
              <a:rPr lang="pt-BR" b="1" dirty="0" smtClean="0">
                <a:cs typeface="Times New Roman" pitchFamily="18" charset="0"/>
              </a:rPr>
              <a:t>FÍSICAS</a:t>
            </a:r>
          </a:p>
          <a:p>
            <a:pPr marL="285750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dirty="0">
              <a:cs typeface="Times New Roman" pitchFamily="18" charset="0"/>
            </a:endParaRPr>
          </a:p>
          <a:p>
            <a:pPr marL="742950" lvl="3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cs typeface="Times New Roman" pitchFamily="18" charset="0"/>
              </a:rPr>
              <a:t>Responsabilização independente da </a:t>
            </a:r>
            <a:r>
              <a:rPr lang="pt-BR" dirty="0" smtClean="0">
                <a:cs typeface="Times New Roman" pitchFamily="18" charset="0"/>
              </a:rPr>
              <a:t>PJ</a:t>
            </a:r>
          </a:p>
          <a:p>
            <a:pPr marL="457200" lvl="3" fontAlgn="auto">
              <a:spcAft>
                <a:spcPts val="0"/>
              </a:spcAft>
              <a:defRPr/>
            </a:pPr>
            <a:endParaRPr lang="pt-BR" dirty="0">
              <a:cs typeface="Times New Roman" pitchFamily="18" charset="0"/>
            </a:endParaRPr>
          </a:p>
          <a:p>
            <a:pPr marL="742950" lvl="3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cs typeface="Times New Roman" pitchFamily="18" charset="0"/>
              </a:rPr>
              <a:t>Indivíduo nacional ou estrangeiro envolvido nos atos lesivos praticados em território </a:t>
            </a:r>
            <a:r>
              <a:rPr lang="pt-BR" dirty="0" smtClean="0">
                <a:cs typeface="Times New Roman" pitchFamily="18" charset="0"/>
              </a:rPr>
              <a:t>nacional</a:t>
            </a:r>
          </a:p>
          <a:p>
            <a:pPr marL="457200" lvl="3" fontAlgn="auto">
              <a:spcAft>
                <a:spcPts val="0"/>
              </a:spcAft>
              <a:defRPr/>
            </a:pPr>
            <a:endParaRPr lang="pt-BR" dirty="0">
              <a:cs typeface="Times New Roman" pitchFamily="18" charset="0"/>
            </a:endParaRPr>
          </a:p>
          <a:p>
            <a:pPr marL="742950" lvl="3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cs typeface="Times New Roman" pitchFamily="18" charset="0"/>
              </a:rPr>
              <a:t>Sócios, dirigentes, administradores, ou qualquer pessoa natural, autora, coautora ou partícipe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40927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Responsabilidade dos Administradores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fld id="{339BAFC5-C27C-4978-9940-B2BD80FD9563}" type="slidenum">
              <a:rPr lang="pt-BR" altLang="pt-BR" sz="900" smtClean="0"/>
              <a:pPr>
                <a:buFont typeface="Arial" charset="0"/>
                <a:buNone/>
                <a:defRPr/>
              </a:pPr>
              <a:t>7</a:t>
            </a:fld>
            <a:endParaRPr lang="pt-BR" altLang="pt-BR" sz="9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67544" y="1305342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b="1" dirty="0">
                <a:cs typeface="Times New Roman" pitchFamily="18" charset="0"/>
              </a:rPr>
              <a:t>CORRUPÇÃO E CONTRATOS COM GOVERNO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pt-BR" dirty="0">
              <a:cs typeface="Times New Roman" pitchFamily="18" charset="0"/>
            </a:endParaRPr>
          </a:p>
          <a:p>
            <a:pPr marL="552450" indent="-28575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dirty="0">
                <a:cs typeface="Times New Roman" pitchFamily="18" charset="0"/>
              </a:rPr>
              <a:t>Prometer, oferecer ou dar, direta ou indiretamente, vantagem indevida a agente público ou a terceiros relacionados a ele</a:t>
            </a:r>
          </a:p>
          <a:p>
            <a:pPr marL="552450" indent="-285750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pt-BR" dirty="0">
              <a:cs typeface="Times New Roman" pitchFamily="18" charset="0"/>
            </a:endParaRPr>
          </a:p>
          <a:p>
            <a:pPr marL="552450" indent="-28575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dirty="0">
                <a:cs typeface="Times New Roman" pitchFamily="18" charset="0"/>
              </a:rPr>
              <a:t>Financiar, custear ou patrocinar a prática dos atos ilícitos previstos na Lei</a:t>
            </a:r>
          </a:p>
          <a:p>
            <a:pPr marL="552450" indent="-285750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pt-BR" dirty="0">
              <a:cs typeface="Times New Roman" pitchFamily="18" charset="0"/>
            </a:endParaRPr>
          </a:p>
          <a:p>
            <a:pPr marL="552450" lvl="2" indent="-285750" algn="just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pt-BR" dirty="0"/>
              <a:t>Fraudar licitação pública ou contratos dela decorrentes </a:t>
            </a:r>
          </a:p>
          <a:p>
            <a:pPr marL="552450" lvl="2" indent="-285750" algn="just">
              <a:lnSpc>
                <a:spcPct val="100000"/>
              </a:lnSpc>
              <a:buFont typeface="Wingdings" pitchFamily="2" charset="2"/>
              <a:buChar char="ü"/>
              <a:defRPr/>
            </a:pPr>
            <a:endParaRPr lang="pt-BR" dirty="0"/>
          </a:p>
          <a:p>
            <a:pPr marL="552450" indent="-285750" algn="just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pt-BR" dirty="0"/>
              <a:t>Afastar ou procurar afastar licitante, por meio de fraude ou oferecimento de vantagem de qualquer tipo </a:t>
            </a:r>
          </a:p>
          <a:p>
            <a:pPr marL="552450" lvl="2" indent="-285750" algn="just">
              <a:lnSpc>
                <a:spcPct val="100000"/>
              </a:lnSpc>
              <a:defRPr/>
            </a:pPr>
            <a:endParaRPr lang="pt-BR" dirty="0"/>
          </a:p>
          <a:p>
            <a:pPr marL="552450" indent="-285750" algn="just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pt-BR" dirty="0"/>
              <a:t>Dificultar ou intervir na investigação ou fiscalização de qualquer ente públicos</a:t>
            </a:r>
            <a:endParaRPr lang="pt-BR" dirty="0"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40927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Responsabilidade dos Administradores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fld id="{339BAFC5-C27C-4978-9940-B2BD80FD9563}" type="slidenum">
              <a:rPr lang="pt-BR" altLang="pt-BR" sz="900" smtClean="0"/>
              <a:pPr>
                <a:buFont typeface="Arial" charset="0"/>
                <a:buNone/>
                <a:defRPr/>
              </a:pPr>
              <a:t>8</a:t>
            </a:fld>
            <a:endParaRPr lang="pt-BR" altLang="pt-BR" sz="9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39552" y="980728"/>
            <a:ext cx="806489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 smtClean="0"/>
              <a:t>Art</a:t>
            </a:r>
            <a:r>
              <a:rPr lang="pt-BR" sz="1600" b="1" dirty="0"/>
              <a:t>. 333 - Corrupção </a:t>
            </a:r>
            <a:r>
              <a:rPr lang="pt-BR" sz="1600" b="1" dirty="0" smtClean="0"/>
              <a:t>Ativa</a:t>
            </a:r>
            <a:endParaRPr lang="pt-BR" sz="1600" dirty="0"/>
          </a:p>
          <a:p>
            <a:r>
              <a:rPr lang="pt-BR" sz="1600" dirty="0"/>
              <a:t>Oferecer ou prometer vantagem indevida a funcionário público, para determiná-lo a praticar, omitir ou retardar ato de ofício.</a:t>
            </a:r>
          </a:p>
          <a:p>
            <a:endParaRPr lang="pt-BR" sz="1600" dirty="0"/>
          </a:p>
          <a:p>
            <a:r>
              <a:rPr lang="pt-BR" sz="1600" u="sng" dirty="0"/>
              <a:t>Reclusão de 2 (dois) a 12 (doze) anos, e </a:t>
            </a:r>
            <a:r>
              <a:rPr lang="pt-BR" sz="1600" u="sng" dirty="0" smtClean="0"/>
              <a:t>multa</a:t>
            </a:r>
          </a:p>
          <a:p>
            <a:endParaRPr lang="pt-BR" sz="1600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 smtClean="0">
                <a:cs typeface="Times New Roman" pitchFamily="18" charset="0"/>
              </a:rPr>
              <a:t>Art</a:t>
            </a:r>
            <a:r>
              <a:rPr lang="pt-BR" sz="1600" b="1" dirty="0">
                <a:cs typeface="Times New Roman" pitchFamily="18" charset="0"/>
              </a:rPr>
              <a:t>. 337-B -Corrupção ativa em transação comercial </a:t>
            </a:r>
            <a:r>
              <a:rPr lang="pt-BR" sz="1600" b="1" dirty="0" smtClean="0">
                <a:cs typeface="Times New Roman" pitchFamily="18" charset="0"/>
              </a:rPr>
              <a:t>internacional</a:t>
            </a:r>
            <a:endParaRPr lang="pt-BR" sz="1600" dirty="0">
              <a:cs typeface="Times New Roman" pitchFamily="18" charset="0"/>
            </a:endParaRPr>
          </a:p>
          <a:p>
            <a:r>
              <a:rPr lang="pt-BR" sz="1600" dirty="0" smtClean="0">
                <a:cs typeface="Times New Roman" pitchFamily="18" charset="0"/>
              </a:rPr>
              <a:t>Prometer</a:t>
            </a:r>
            <a:r>
              <a:rPr lang="pt-BR" sz="1600" dirty="0">
                <a:cs typeface="Times New Roman" pitchFamily="18" charset="0"/>
              </a:rPr>
              <a:t>, oferecer ou dar, direta ou indiretamente, vantagem indevida a funcionário público estrangeiro, ou a terceira pessoa, para determiná-lo a praticar, omitir ou retardar ato de ofício relacionado à transação comercial </a:t>
            </a:r>
            <a:r>
              <a:rPr lang="pt-BR" sz="1600" dirty="0" smtClean="0">
                <a:cs typeface="Times New Roman" pitchFamily="18" charset="0"/>
              </a:rPr>
              <a:t>internacional.</a:t>
            </a:r>
          </a:p>
          <a:p>
            <a:endParaRPr lang="pt-BR" sz="1600" dirty="0">
              <a:cs typeface="Times New Roman" pitchFamily="18" charset="0"/>
            </a:endParaRPr>
          </a:p>
          <a:p>
            <a:r>
              <a:rPr lang="pt-BR" sz="1600" u="sng" dirty="0" smtClean="0">
                <a:cs typeface="Times New Roman" pitchFamily="18" charset="0"/>
              </a:rPr>
              <a:t>Reclusão</a:t>
            </a:r>
            <a:r>
              <a:rPr lang="pt-BR" sz="1600" u="sng" dirty="0">
                <a:cs typeface="Times New Roman" pitchFamily="18" charset="0"/>
              </a:rPr>
              <a:t>, de 1 (um) a 8 (oito) anos, e </a:t>
            </a:r>
            <a:r>
              <a:rPr lang="pt-BR" sz="1600" u="sng" dirty="0" smtClean="0">
                <a:cs typeface="Times New Roman" pitchFamily="18" charset="0"/>
              </a:rPr>
              <a:t>multa</a:t>
            </a:r>
          </a:p>
          <a:p>
            <a:endParaRPr lang="pt-BR" sz="1600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 smtClean="0">
                <a:cs typeface="Times New Roman" pitchFamily="18" charset="0"/>
              </a:rPr>
              <a:t>Art</a:t>
            </a:r>
            <a:r>
              <a:rPr lang="pt-BR" sz="1600" b="1" dirty="0">
                <a:cs typeface="Times New Roman" pitchFamily="18" charset="0"/>
              </a:rPr>
              <a:t>. 337-C Tráfico de influência em transação comercial internacional </a:t>
            </a:r>
            <a:endParaRPr lang="pt-BR" sz="1600" b="1" dirty="0" smtClean="0">
              <a:cs typeface="Times New Roman" pitchFamily="18" charset="0"/>
            </a:endParaRPr>
          </a:p>
          <a:p>
            <a:r>
              <a:rPr lang="pt-BR" sz="1600" dirty="0" smtClean="0">
                <a:cs typeface="Times New Roman" pitchFamily="18" charset="0"/>
              </a:rPr>
              <a:t>Solicitar</a:t>
            </a:r>
            <a:r>
              <a:rPr lang="pt-BR" sz="1600" dirty="0">
                <a:cs typeface="Times New Roman" pitchFamily="18" charset="0"/>
              </a:rPr>
              <a:t>, exigir, cobrar ou obter, para si ou para outrem, direta ou indiretamente, vantagem ou promessa de vantagem a pretexto de influir em ato praticado por funcionário público estrangeiro no exercício de suas funções, relacionado a transação comercial </a:t>
            </a:r>
            <a:r>
              <a:rPr lang="pt-BR" sz="1600" dirty="0" smtClean="0">
                <a:cs typeface="Times New Roman" pitchFamily="18" charset="0"/>
              </a:rPr>
              <a:t>internacional.</a:t>
            </a:r>
          </a:p>
          <a:p>
            <a:endParaRPr lang="pt-BR" sz="1600" dirty="0">
              <a:cs typeface="Times New Roman" pitchFamily="18" charset="0"/>
            </a:endParaRPr>
          </a:p>
          <a:p>
            <a:r>
              <a:rPr lang="pt-BR" sz="1600" u="sng" dirty="0" smtClean="0">
                <a:cs typeface="Times New Roman" pitchFamily="18" charset="0"/>
              </a:rPr>
              <a:t>Reclusão</a:t>
            </a:r>
            <a:r>
              <a:rPr lang="pt-BR" sz="1600" u="sng" dirty="0">
                <a:cs typeface="Times New Roman" pitchFamily="18" charset="0"/>
              </a:rPr>
              <a:t>, de 2 (dois) a 5 (cinco) anos, e multa</a:t>
            </a:r>
          </a:p>
          <a:p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40927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Responsabilidade dos Administradores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7544" y="908720"/>
            <a:ext cx="8229600" cy="4948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pt-BR" sz="1800" dirty="0" smtClean="0"/>
              <a:t>4.	</a:t>
            </a:r>
            <a:r>
              <a:rPr lang="pt-BR" altLang="pt-BR" sz="1600" b="1" u="sng" dirty="0" smtClean="0"/>
              <a:t>Formas </a:t>
            </a:r>
            <a:r>
              <a:rPr lang="pt-BR" altLang="pt-BR" sz="1600" b="1" u="sng" dirty="0"/>
              <a:t>de Proteção para os Administradores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altLang="pt-BR" sz="16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1600" dirty="0" smtClean="0"/>
              <a:t>Limitar os poderes de cada administrador nos Contratos Sociais: Restrições por matéria, valores e formas de representação. Exemplo: A assinatura de contratos, operações bancárias e/ou outorgas de garantias superiores a R$ 50.000,00 requer da firma de dois administradores e a aprovação dos sócios que representem a maioria do capital social.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1600" i="1" dirty="0" err="1" smtClean="0"/>
              <a:t>Comfort</a:t>
            </a:r>
            <a:r>
              <a:rPr lang="pt-BR" altLang="pt-BR" sz="1600" i="1" dirty="0" smtClean="0"/>
              <a:t> </a:t>
            </a:r>
            <a:r>
              <a:rPr lang="pt-BR" altLang="pt-BR" sz="1600" i="1" dirty="0" err="1" smtClean="0"/>
              <a:t>Letter</a:t>
            </a:r>
            <a:r>
              <a:rPr lang="pt-BR" altLang="pt-BR" sz="1600" i="1" dirty="0" smtClean="0"/>
              <a:t> </a:t>
            </a:r>
            <a:r>
              <a:rPr lang="pt-BR" altLang="pt-BR" sz="1600" dirty="0" smtClean="0"/>
              <a:t>dos sócios.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1600" dirty="0" smtClean="0"/>
              <a:t>Elaboração das atas do conselho de administração referentes à decisões importantes estabelecendo salvaguardas e desconformidades daqueles administradores que não estejam em conformidade com o acordado.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1600" dirty="0" smtClean="0"/>
              <a:t>Nas questões trabalhistas: é crucial manter bons relacionamentos com os sindicatos.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1600" b="1" u="sng" dirty="0"/>
              <a:t>Contratação de seguro D&amp;O (</a:t>
            </a:r>
            <a:r>
              <a:rPr lang="pt-BR" altLang="pt-BR" sz="1600" b="1" i="1" u="sng" dirty="0" err="1"/>
              <a:t>Directors&amp;Officers</a:t>
            </a:r>
            <a:r>
              <a:rPr lang="pt-BR" altLang="pt-BR" sz="1600" b="1" u="sng" dirty="0"/>
              <a:t>).</a:t>
            </a:r>
          </a:p>
          <a:p>
            <a:pPr>
              <a:defRPr/>
            </a:pPr>
            <a:endParaRPr lang="pt-BR" altLang="pt-BR" sz="1600" b="1" u="sng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t-BR" altLang="pt-BR" sz="1800" dirty="0" smtClean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8677275" y="6483350"/>
            <a:ext cx="323850" cy="285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fld id="{339BAFC5-C27C-4978-9940-B2BD80FD9563}" type="slidenum">
              <a:rPr lang="pt-BR" altLang="pt-BR" sz="900" smtClean="0"/>
              <a:pPr>
                <a:buFont typeface="Arial" charset="0"/>
                <a:buNone/>
                <a:defRPr/>
              </a:pPr>
              <a:t>9</a:t>
            </a:fld>
            <a:endParaRPr lang="pt-BR" altLang="pt-BR" sz="9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40927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Responsabilidade dos Administradores</a:t>
            </a:r>
            <a:endParaRPr lang="pt-BR" sz="2800" b="1" cap="small" dirty="0">
              <a:solidFill>
                <a:srgbClr val="33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1021</TotalTime>
  <Words>3010</Words>
  <Application>Microsoft Office PowerPoint</Application>
  <PresentationFormat>Apresentação na tela (4:3)</PresentationFormat>
  <Paragraphs>541</Paragraphs>
  <Slides>46</Slides>
  <Notes>38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5" baseType="lpstr">
      <vt:lpstr>MS PGothic</vt:lpstr>
      <vt:lpstr>Arial</vt:lpstr>
      <vt:lpstr>Calibri</vt:lpstr>
      <vt:lpstr>Courier New</vt:lpstr>
      <vt:lpstr>Times New Roman</vt:lpstr>
      <vt:lpstr>Trebuchet MS</vt:lpstr>
      <vt:lpstr>Verdana</vt:lpstr>
      <vt:lpstr>Wingdings</vt:lpstr>
      <vt:lpstr>Tema2</vt:lpstr>
      <vt:lpstr>Apresentação do PowerPoint</vt:lpstr>
      <vt:lpstr>D&amp;O - Aplicabilidade da Lei Anticorrupção: Expectativas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Reflexões sobre o Seguro D&amp;O</dc:title>
  <dc:creator>Thales Barbosa</dc:creator>
  <cp:lastModifiedBy>Marcia Oliveira</cp:lastModifiedBy>
  <cp:revision>112</cp:revision>
  <dcterms:created xsi:type="dcterms:W3CDTF">2015-06-15T14:08:19Z</dcterms:created>
  <dcterms:modified xsi:type="dcterms:W3CDTF">2015-10-26T15:23:16Z</dcterms:modified>
</cp:coreProperties>
</file>