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3" r:id="rId4"/>
    <p:sldId id="260" r:id="rId5"/>
    <p:sldId id="262" r:id="rId6"/>
    <p:sldId id="264" r:id="rId7"/>
    <p:sldId id="267" r:id="rId8"/>
    <p:sldId id="261" r:id="rId9"/>
    <p:sldId id="275" r:id="rId10"/>
    <p:sldId id="269" r:id="rId11"/>
    <p:sldId id="270" r:id="rId12"/>
    <p:sldId id="277" r:id="rId13"/>
    <p:sldId id="276" r:id="rId14"/>
    <p:sldId id="279" r:id="rId15"/>
    <p:sldId id="27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0941" autoAdjust="0"/>
  </p:normalViewPr>
  <p:slideViewPr>
    <p:cSldViewPr showGuides="1">
      <p:cViewPr>
        <p:scale>
          <a:sx n="75" d="100"/>
          <a:sy n="75" d="100"/>
        </p:scale>
        <p:origin x="-1488" y="-276"/>
      </p:cViewPr>
      <p:guideLst>
        <p:guide orient="horz" pos="2160"/>
        <p:guide orient="horz" pos="4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jtoledo\Desktop\iStock_000006990005_Medium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-80516" y="-1234"/>
            <a:ext cx="9313416" cy="6859233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670" y="2769201"/>
            <a:ext cx="4928226" cy="123389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 userDrawn="1"/>
        </p:nvSpPr>
        <p:spPr>
          <a:xfrm>
            <a:off x="2000723" y="6493592"/>
            <a:ext cx="493705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1" algn="ctr"/>
            <a:r>
              <a:rPr lang="pt-BR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QUANDO VOCÊ PRECISAR, NÓS ESTAREMOS</a:t>
            </a:r>
            <a:r>
              <a:rPr lang="pt-BR" sz="140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LÁ.</a:t>
            </a:r>
            <a:endParaRPr lang="pt-BR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167" y="6253187"/>
            <a:ext cx="1381806" cy="51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K:\Logos\MDS\Logo - MDS WE'LL BE THERE - Negativado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308" y="5807645"/>
            <a:ext cx="1748196" cy="12360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13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05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06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K:\Logos\MDS\Logo - MDS WE'LL BE THERE - Negativad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308" y="5750801"/>
            <a:ext cx="1748196" cy="1236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:\Logos\Icones Redes Sociais\Redes-Sociai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76" y="6025062"/>
            <a:ext cx="1502429" cy="6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6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fjtoledo\Desktop\Convite-Energia - Cópia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873186" y="5869641"/>
            <a:ext cx="527877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jtoledo\Desktop\Convite-Energia - Cópia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246" y="5869641"/>
            <a:ext cx="457962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-1" b="8752"/>
          <a:stretch/>
        </p:blipFill>
        <p:spPr bwMode="auto">
          <a:xfrm flipH="1">
            <a:off x="-7036" y="2092"/>
            <a:ext cx="9153532" cy="116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-15247" y="0"/>
            <a:ext cx="9159247" cy="116232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167" y="6253187"/>
            <a:ext cx="1381806" cy="51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K:\Logos\MDS\Logo - MDS WE'LL BE THERE - Negativado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308" y="5807645"/>
            <a:ext cx="1748196" cy="12360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-1" b="8752"/>
          <a:stretch/>
        </p:blipFill>
        <p:spPr bwMode="auto">
          <a:xfrm flipH="1">
            <a:off x="-7036" y="2092"/>
            <a:ext cx="9153532" cy="116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-15247" y="0"/>
            <a:ext cx="9159247" cy="116232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4" name="Picture 2" descr="K:\Logos\MDS\Logo - MDS WE'LL BE THER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716" y="5822950"/>
            <a:ext cx="1756698" cy="12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292" y="6251230"/>
            <a:ext cx="1395488" cy="49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4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88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1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8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86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78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0B6C4-17EF-46EC-BC7E-38DDC579979B}" type="datetimeFigureOut">
              <a:rPr lang="pt-BR" smtClean="0"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CA5B-3133-4F22-8BBA-57798EF93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ictor.garibaldi@mdsinsure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pro.org.br/biblioteca/enegep2008_TN_STO_077_541_1189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Riscos Hidrológicos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Racionamento </a:t>
            </a:r>
            <a:r>
              <a:rPr lang="pt-BR" dirty="0"/>
              <a:t>descartado em 2015 </a:t>
            </a:r>
          </a:p>
          <a:p>
            <a:r>
              <a:rPr lang="pt-BR" dirty="0" smtClean="0"/>
              <a:t>Alguma </a:t>
            </a:r>
            <a:r>
              <a:rPr lang="pt-BR" dirty="0"/>
              <a:t>recuperação dos reservatórios </a:t>
            </a:r>
            <a:r>
              <a:rPr lang="pt-BR" dirty="0" smtClean="0"/>
              <a:t>- </a:t>
            </a:r>
            <a:r>
              <a:rPr lang="pt-BR" dirty="0"/>
              <a:t>hidrologia e estratégia do governo de poupar os </a:t>
            </a:r>
            <a:r>
              <a:rPr lang="pt-BR" dirty="0" smtClean="0"/>
              <a:t>recursos</a:t>
            </a:r>
            <a:endParaRPr lang="pt-BR" dirty="0"/>
          </a:p>
          <a:p>
            <a:r>
              <a:rPr lang="pt-BR" dirty="0" smtClean="0"/>
              <a:t>Crescimento </a:t>
            </a:r>
            <a:r>
              <a:rPr lang="pt-BR" dirty="0"/>
              <a:t>econômico baixo ou </a:t>
            </a:r>
            <a:r>
              <a:rPr lang="pt-BR" dirty="0" smtClean="0"/>
              <a:t>negativo</a:t>
            </a:r>
            <a:endParaRPr lang="pt-BR" dirty="0"/>
          </a:p>
          <a:p>
            <a:r>
              <a:rPr lang="pt-BR" dirty="0" smtClean="0"/>
              <a:t>Elevadas </a:t>
            </a:r>
            <a:r>
              <a:rPr lang="pt-BR" dirty="0"/>
              <a:t>tarifas de energia </a:t>
            </a:r>
            <a:r>
              <a:rPr lang="pt-BR" dirty="0" smtClean="0"/>
              <a:t>= redução </a:t>
            </a:r>
            <a:r>
              <a:rPr lang="pt-BR" dirty="0"/>
              <a:t>de consumo. 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45482" r="25834" b="17185"/>
          <a:stretch/>
        </p:blipFill>
        <p:spPr bwMode="auto">
          <a:xfrm>
            <a:off x="971600" y="3789040"/>
            <a:ext cx="7040860" cy="24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Risco </a:t>
            </a:r>
            <a:r>
              <a:rPr lang="pt-BR" dirty="0" smtClean="0"/>
              <a:t>Hidrológico e Mercado Spot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25926" r="25093" b="29630"/>
          <a:stretch/>
        </p:blipFill>
        <p:spPr bwMode="auto">
          <a:xfrm>
            <a:off x="539552" y="2132856"/>
            <a:ext cx="7890186" cy="330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O&amp;M, </a:t>
            </a:r>
            <a:r>
              <a:rPr lang="pt-BR" dirty="0" err="1" smtClean="0"/>
              <a:t>Spare</a:t>
            </a:r>
            <a:r>
              <a:rPr lang="pt-BR" dirty="0" smtClean="0"/>
              <a:t> </a:t>
            </a:r>
            <a:r>
              <a:rPr lang="pt-BR" dirty="0" err="1" smtClean="0"/>
              <a:t>Parts</a:t>
            </a:r>
            <a:r>
              <a:rPr lang="pt-BR" dirty="0" smtClean="0"/>
              <a:t> e Exposição Cambial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4" y="1556792"/>
            <a:ext cx="46030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16016" y="1556792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 2012 para 2015</a:t>
            </a:r>
          </a:p>
          <a:p>
            <a:r>
              <a:rPr lang="pt-BR" dirty="0" smtClean="0"/>
              <a:t>Partes de Manutenção e Reposição </a:t>
            </a:r>
          </a:p>
          <a:p>
            <a:endParaRPr lang="pt-BR" dirty="0"/>
          </a:p>
          <a:p>
            <a:r>
              <a:rPr lang="pt-BR" dirty="0" smtClean="0"/>
              <a:t>1 - Reaquecimento econ. USA +/-15%</a:t>
            </a:r>
          </a:p>
          <a:p>
            <a:r>
              <a:rPr lang="pt-BR" dirty="0" smtClean="0"/>
              <a:t>2 - Câmbio = 80%</a:t>
            </a:r>
          </a:p>
          <a:p>
            <a:endParaRPr lang="pt-BR" dirty="0"/>
          </a:p>
          <a:p>
            <a:r>
              <a:rPr lang="pt-BR" dirty="0" smtClean="0"/>
              <a:t>Incremento de custo itens importados 110%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443711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Empresas de Terceirização de Manutenção, Setor Energia</a:t>
            </a:r>
          </a:p>
          <a:p>
            <a:endParaRPr lang="pt-BR" dirty="0" smtClean="0"/>
          </a:p>
          <a:p>
            <a:r>
              <a:rPr lang="pt-BR" dirty="0" smtClean="0"/>
              <a:t>“Redução de 15% a 20% na participação de </a:t>
            </a:r>
            <a:r>
              <a:rPr lang="pt-BR" i="1" dirty="0" err="1" smtClean="0"/>
              <a:t>Spare</a:t>
            </a:r>
            <a:r>
              <a:rPr lang="pt-BR" i="1" dirty="0" smtClean="0"/>
              <a:t> </a:t>
            </a:r>
            <a:r>
              <a:rPr lang="pt-BR" i="1" dirty="0" err="1" smtClean="0"/>
              <a:t>Parts</a:t>
            </a:r>
            <a:r>
              <a:rPr lang="pt-BR" i="1" dirty="0" smtClean="0"/>
              <a:t> </a:t>
            </a:r>
            <a:r>
              <a:rPr lang="pt-BR" dirty="0" smtClean="0"/>
              <a:t>nos ativos das empresas</a:t>
            </a:r>
          </a:p>
          <a:p>
            <a:r>
              <a:rPr lang="pt-BR" dirty="0" smtClean="0"/>
              <a:t>Otimização de imobilizado</a:t>
            </a:r>
          </a:p>
        </p:txBody>
      </p:sp>
    </p:spTree>
    <p:extLst>
      <p:ext uri="{BB962C8B-B14F-4D97-AF65-F5344CB8AC3E}">
        <p14:creationId xmlns:p14="http://schemas.microsoft.com/office/powerpoint/2010/main" val="21814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Térmica x Necessidade de novas </a:t>
            </a:r>
            <a:r>
              <a:rPr lang="pt-BR" dirty="0" err="1" smtClean="0"/>
              <a:t>UHE’s</a:t>
            </a:r>
            <a:endParaRPr lang="pt-BR" dirty="0"/>
          </a:p>
        </p:txBody>
      </p:sp>
      <p:pic>
        <p:nvPicPr>
          <p:cNvPr id="4" name="Espaço Reservado para Conteúdo 3" descr="http://brasildebate.com.br/wp-content/uploads/grafico-energia-e%C3%B3li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" y="1196752"/>
            <a:ext cx="4859908" cy="28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24444"/>
              </p:ext>
            </p:extLst>
          </p:nvPr>
        </p:nvGraphicFramePr>
        <p:xfrm>
          <a:off x="5131123" y="1772816"/>
          <a:ext cx="3779912" cy="506730"/>
        </p:xfrm>
        <a:graphic>
          <a:graphicData uri="http://schemas.openxmlformats.org/drawingml/2006/table">
            <a:tbl>
              <a:tblPr/>
              <a:tblGrid>
                <a:gridCol w="2736746"/>
                <a:gridCol w="1043166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Capacidade instalada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130,3 GW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Geração anual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536,5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TWh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652120" y="2708920"/>
            <a:ext cx="291297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u="sng" dirty="0" smtClean="0"/>
              <a:t>Considerações:</a:t>
            </a:r>
          </a:p>
          <a:p>
            <a:r>
              <a:rPr lang="pt-BR" sz="1500" dirty="0" smtClean="0"/>
              <a:t>CAPEX UHE: +/- R$3,8milhões/MW</a:t>
            </a:r>
          </a:p>
          <a:p>
            <a:r>
              <a:rPr lang="pt-BR" sz="1500" dirty="0" smtClean="0"/>
              <a:t>Custo Geração</a:t>
            </a:r>
          </a:p>
          <a:p>
            <a:r>
              <a:rPr lang="pt-BR" sz="1500" dirty="0"/>
              <a:t>	</a:t>
            </a:r>
            <a:r>
              <a:rPr lang="pt-BR" sz="1500" dirty="0" smtClean="0"/>
              <a:t>UTE: R$470</a:t>
            </a:r>
          </a:p>
          <a:p>
            <a:r>
              <a:rPr lang="pt-BR" sz="1500" dirty="0"/>
              <a:t>	</a:t>
            </a:r>
            <a:r>
              <a:rPr lang="pt-BR" sz="1500" dirty="0" smtClean="0"/>
              <a:t>UHE: R$120</a:t>
            </a:r>
            <a:endParaRPr lang="pt-BR" sz="15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59192"/>
              </p:ext>
            </p:extLst>
          </p:nvPr>
        </p:nvGraphicFramePr>
        <p:xfrm>
          <a:off x="179512" y="4437112"/>
          <a:ext cx="4824536" cy="1538999"/>
        </p:xfrm>
        <a:graphic>
          <a:graphicData uri="http://schemas.openxmlformats.org/drawingml/2006/table">
            <a:tbl>
              <a:tblPr/>
              <a:tblGrid>
                <a:gridCol w="3141559"/>
                <a:gridCol w="1682977"/>
              </a:tblGrid>
              <a:tr h="258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CAPEX Hidro Atual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R$350bilhões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Geração Hidrelétrica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últimos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Geração Hidrelétrica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últimos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 TWh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Geração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Térmica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adicional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56Twh (~ 7,6MW)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 Geração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Térmica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 adicional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R$23,4bilhões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292080" y="4554672"/>
            <a:ext cx="3417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Ampliar Capacidade Instalada UHE</a:t>
            </a:r>
          </a:p>
          <a:p>
            <a:r>
              <a:rPr lang="pt-BR" dirty="0" smtClean="0"/>
              <a:t>De 92GW atual + 16,9WM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= R$64bi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28962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Fator Hídrico e Volatilidade de Preços = </a:t>
            </a:r>
            <a:r>
              <a:rPr lang="pt-BR" u="sng" dirty="0" smtClean="0"/>
              <a:t>Atenuados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i="1" dirty="0" smtClean="0"/>
              <a:t>Project </a:t>
            </a:r>
            <a:r>
              <a:rPr lang="pt-BR" i="1" dirty="0" err="1" smtClean="0"/>
              <a:t>Finance</a:t>
            </a:r>
            <a:r>
              <a:rPr lang="pt-BR" i="1" dirty="0" smtClean="0"/>
              <a:t> </a:t>
            </a:r>
            <a:r>
              <a:rPr lang="pt-BR" dirty="0" smtClean="0"/>
              <a:t>comprimido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Distribuição: Bandeiras </a:t>
            </a:r>
            <a:r>
              <a:rPr lang="pt-BR" dirty="0"/>
              <a:t>Tarifárias </a:t>
            </a:r>
            <a:r>
              <a:rPr lang="pt-BR" dirty="0" smtClean="0"/>
              <a:t>reduziram </a:t>
            </a:r>
            <a:r>
              <a:rPr lang="pt-BR" dirty="0"/>
              <a:t>o impacto no fluxo de </a:t>
            </a:r>
            <a:r>
              <a:rPr lang="pt-BR" dirty="0" smtClean="0"/>
              <a:t>caixa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Geração:</a:t>
            </a:r>
            <a:endParaRPr lang="pt-BR" dirty="0" smtClean="0"/>
          </a:p>
          <a:p>
            <a:pPr marL="400050" lvl="1" indent="0">
              <a:buNone/>
            </a:pPr>
            <a:r>
              <a:rPr lang="pt-BR" dirty="0" smtClean="0"/>
              <a:t>Térmica - Beneficiadas </a:t>
            </a:r>
            <a:r>
              <a:rPr lang="pt-BR" dirty="0"/>
              <a:t>pelo despacho elevado e contínuo. </a:t>
            </a:r>
          </a:p>
          <a:p>
            <a:pPr marL="400050" lvl="1" indent="0">
              <a:buNone/>
            </a:pPr>
            <a:r>
              <a:rPr lang="pt-BR" dirty="0" smtClean="0"/>
              <a:t>Hídrica - Altamente </a:t>
            </a:r>
            <a:r>
              <a:rPr lang="pt-BR" dirty="0"/>
              <a:t>impactadas pelo GSF abaixo de </a:t>
            </a:r>
            <a:r>
              <a:rPr lang="pt-BR" dirty="0" smtClean="0"/>
              <a:t>1,0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Avaliação de Risco Estável para o Setor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6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4283968" y="3501008"/>
            <a:ext cx="4614765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pt-B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Victor Garibaldi</a:t>
            </a:r>
            <a:endParaRPr lang="pt-BR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pt-BR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Rua Dr. Fernandes Coelho, 85 – 12º andar – São Paulo</a:t>
            </a:r>
          </a:p>
          <a:p>
            <a:pPr algn="r">
              <a:lnSpc>
                <a:spcPct val="150000"/>
              </a:lnSpc>
              <a:defRPr/>
            </a:pPr>
            <a:r>
              <a:rPr lang="pt-BR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</a:t>
            </a:r>
            <a:r>
              <a:rPr lang="pt-B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55 11 </a:t>
            </a:r>
            <a:r>
              <a:rPr lang="pt-BR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3093-6171</a:t>
            </a:r>
            <a:endParaRPr lang="pt-BR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pt-BR" sz="1200" u="sng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victor.garibaldi@mdsinsure.com</a:t>
            </a:r>
            <a:endParaRPr lang="pt-BR" sz="1200" u="sng" dirty="0" smtClean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pt-BR" sz="1200" b="1" u="sng" dirty="0" smtClean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www.mdsinsure.com</a:t>
            </a:r>
            <a:endParaRPr lang="pt-BR" sz="1200" b="1" dirty="0" smtClean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eaLnBrk="1" hangingPunct="1">
              <a:lnSpc>
                <a:spcPct val="150000"/>
              </a:lnSpc>
              <a:defRPr/>
            </a:pPr>
            <a:endParaRPr lang="pt-BR" sz="1200" b="1" dirty="0" smtClean="0">
              <a:solidFill>
                <a:srgbClr val="4F81BD">
                  <a:lumMod val="7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869525" y="2258576"/>
            <a:ext cx="308129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25399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com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Diversificação da Matriz de geração</a:t>
            </a:r>
          </a:p>
          <a:p>
            <a:r>
              <a:rPr lang="pt-BR" sz="2400" dirty="0" smtClean="0"/>
              <a:t>Complexidade Planejamento Energético</a:t>
            </a:r>
          </a:p>
          <a:p>
            <a:r>
              <a:rPr lang="pt-BR" sz="2400" dirty="0" smtClean="0"/>
              <a:t>Capital intenso e </a:t>
            </a:r>
            <a:r>
              <a:rPr lang="pt-BR" sz="2400" dirty="0" smtClean="0"/>
              <a:t>Investimento de longo prazo</a:t>
            </a:r>
          </a:p>
          <a:p>
            <a:r>
              <a:rPr lang="pt-BR" sz="2400" dirty="0" smtClean="0"/>
              <a:t>Riscos Hidrológicos</a:t>
            </a:r>
          </a:p>
          <a:p>
            <a:r>
              <a:rPr lang="pt-BR" sz="2400" dirty="0" smtClean="0"/>
              <a:t>Planejamento O&amp;M (v</a:t>
            </a:r>
            <a:r>
              <a:rPr lang="pt-BR" sz="2400" dirty="0" smtClean="0"/>
              <a:t>ariação cambial e custo imobilizado)</a:t>
            </a:r>
          </a:p>
          <a:p>
            <a:r>
              <a:rPr lang="pt-BR" sz="2400" dirty="0" smtClean="0"/>
              <a:t>Instabilidade Ambiente Regulatório</a:t>
            </a:r>
          </a:p>
          <a:p>
            <a:r>
              <a:rPr lang="pt-BR" sz="2400" dirty="0" smtClean="0"/>
              <a:t>Queda Rating e Avaliação de Risco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248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 Longo Prazo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r>
              <a:rPr lang="pt-BR" dirty="0" smtClean="0"/>
              <a:t>Consumo Energético x PIB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0" t="44775" r="28375" b="21241"/>
          <a:stretch/>
        </p:blipFill>
        <p:spPr bwMode="auto">
          <a:xfrm>
            <a:off x="4309996" y="3717032"/>
            <a:ext cx="457638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88024" y="2602601"/>
            <a:ext cx="1290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EPE e </a:t>
            </a:r>
            <a:r>
              <a:rPr lang="pt-BR" sz="1200" dirty="0" smtClean="0"/>
              <a:t>IBGE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51920" y="5589240"/>
            <a:ext cx="524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estudo  ENEGEP 08 </a:t>
            </a:r>
            <a:endParaRPr lang="pt-BR" sz="1200" dirty="0" smtClean="0"/>
          </a:p>
          <a:p>
            <a:r>
              <a:rPr lang="pt-BR" sz="1200" dirty="0" smtClean="0">
                <a:hlinkClick r:id="rId3"/>
              </a:rPr>
              <a:t>http</a:t>
            </a:r>
            <a:r>
              <a:rPr lang="pt-BR" sz="1200" dirty="0">
                <a:hlinkClick r:id="rId3"/>
              </a:rPr>
              <a:t>://</a:t>
            </a:r>
            <a:r>
              <a:rPr lang="pt-BR" sz="1200" dirty="0" smtClean="0">
                <a:hlinkClick r:id="rId3"/>
              </a:rPr>
              <a:t>www.abepro.org.br/biblioteca/enegep2008_TN_STO_077_541_11890.pdf</a:t>
            </a:r>
            <a:endParaRPr lang="pt-BR" sz="1200" dirty="0" smtClean="0"/>
          </a:p>
          <a:p>
            <a:endParaRPr lang="pt-BR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36524" r="26760" b="23011"/>
          <a:stretch/>
        </p:blipFill>
        <p:spPr bwMode="auto">
          <a:xfrm>
            <a:off x="429964" y="2060848"/>
            <a:ext cx="4142036" cy="15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0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de Rating</a:t>
            </a:r>
            <a:br>
              <a:rPr lang="pt-BR" dirty="0" smtClean="0"/>
            </a:br>
            <a:r>
              <a:rPr lang="pt-BR" dirty="0" smtClean="0"/>
              <a:t>Empresas do Setor de Energia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27051" r="24899" b="12737"/>
          <a:stretch/>
        </p:blipFill>
        <p:spPr bwMode="auto">
          <a:xfrm>
            <a:off x="755575" y="1412776"/>
            <a:ext cx="764068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de Risco Empresas do Setor de Energia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21315" r="23491" b="17257"/>
          <a:stretch/>
        </p:blipFill>
        <p:spPr bwMode="auto">
          <a:xfrm>
            <a:off x="467544" y="1357868"/>
            <a:ext cx="7785592" cy="40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07704" y="540174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&gt; AA = 54%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89848" y="540174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&gt; AA = 43%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402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Impacto na avaliação </a:t>
            </a:r>
            <a:r>
              <a:rPr lang="pt-BR" dirty="0" smtClean="0"/>
              <a:t>das Geradoras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4482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Elevadas </a:t>
            </a:r>
            <a:r>
              <a:rPr lang="pt-BR" sz="2200" dirty="0"/>
              <a:t>margens </a:t>
            </a:r>
            <a:r>
              <a:rPr lang="pt-BR" sz="2200" dirty="0" smtClean="0"/>
              <a:t>operacionais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Nível </a:t>
            </a:r>
            <a:r>
              <a:rPr lang="pt-BR" sz="2200" dirty="0"/>
              <a:t>de contratação da </a:t>
            </a:r>
            <a:r>
              <a:rPr lang="pt-BR" sz="2200" dirty="0" smtClean="0"/>
              <a:t>Energia </a:t>
            </a:r>
            <a:r>
              <a:rPr lang="pt-BR" sz="2200" dirty="0"/>
              <a:t>F</a:t>
            </a:r>
            <a:r>
              <a:rPr lang="pt-BR" sz="2200" dirty="0" smtClean="0"/>
              <a:t>utura x Capacidade de </a:t>
            </a:r>
            <a:r>
              <a:rPr lang="pt-BR" sz="2200" dirty="0"/>
              <a:t>Entrega (Diversificação de </a:t>
            </a:r>
            <a:r>
              <a:rPr lang="pt-BR" sz="2200" dirty="0" smtClean="0"/>
              <a:t>fontes </a:t>
            </a:r>
            <a:r>
              <a:rPr lang="pt-BR" sz="2200" dirty="0"/>
              <a:t>de </a:t>
            </a:r>
            <a:r>
              <a:rPr lang="pt-BR" sz="2200" dirty="0" smtClean="0"/>
              <a:t>geração</a:t>
            </a:r>
            <a:r>
              <a:rPr lang="pt-BR" sz="2200" dirty="0" smtClean="0"/>
              <a:t>) </a:t>
            </a:r>
            <a:endParaRPr lang="pt-BR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Vencimento </a:t>
            </a:r>
            <a:r>
              <a:rPr lang="pt-BR" sz="2200" dirty="0"/>
              <a:t>das concessões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Representatividade </a:t>
            </a:r>
            <a:r>
              <a:rPr lang="pt-BR" sz="2200" dirty="0"/>
              <a:t>de novos projetos no portfólio da </a:t>
            </a:r>
            <a:r>
              <a:rPr lang="pt-BR" sz="2200" dirty="0" smtClean="0"/>
              <a:t>companhia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514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0120"/>
            <a:ext cx="8496944" cy="1143000"/>
          </a:xfrm>
        </p:spPr>
        <p:txBody>
          <a:bodyPr/>
          <a:lstStyle/>
          <a:p>
            <a:r>
              <a:rPr lang="pt-BR" dirty="0"/>
              <a:t>Fatores de Impacto na avaliação das </a:t>
            </a:r>
            <a:r>
              <a:rPr lang="pt-BR" dirty="0" smtClean="0"/>
              <a:t>Distribuidoras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376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Maior </a:t>
            </a:r>
            <a:r>
              <a:rPr lang="pt-BR" sz="2200" dirty="0"/>
              <a:t>risco político </a:t>
            </a:r>
            <a:r>
              <a:rPr lang="pt-BR" sz="2200" dirty="0" smtClean="0"/>
              <a:t>- ligação </a:t>
            </a:r>
            <a:r>
              <a:rPr lang="pt-BR" sz="2200" dirty="0"/>
              <a:t>direta com o consumidor final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Comportamento </a:t>
            </a:r>
            <a:r>
              <a:rPr lang="pt-BR" sz="2200" dirty="0"/>
              <a:t>do </a:t>
            </a:r>
            <a:r>
              <a:rPr lang="pt-BR" sz="2200" dirty="0" smtClean="0"/>
              <a:t>consumo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000" dirty="0" smtClean="0"/>
              <a:t>Contratação </a:t>
            </a:r>
            <a:r>
              <a:rPr lang="pt-BR" sz="2000" dirty="0"/>
              <a:t>de energia </a:t>
            </a:r>
            <a:r>
              <a:rPr lang="pt-BR" sz="2000" dirty="0" smtClean="0"/>
              <a:t>x </a:t>
            </a:r>
            <a:r>
              <a:rPr lang="pt-BR" sz="2000" dirty="0"/>
              <a:t>demanda </a:t>
            </a:r>
            <a:r>
              <a:rPr lang="pt-BR" sz="2000" dirty="0" smtClean="0"/>
              <a:t>esperada</a:t>
            </a:r>
            <a:endParaRPr lang="pt-BR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Incertezas nas revisões tarifárias (ex.: investimento, índices de qualidade, inflação, etc.)</a:t>
            </a:r>
            <a:endParaRPr lang="pt-BR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Perdas </a:t>
            </a:r>
            <a:r>
              <a:rPr lang="pt-BR" sz="2200" dirty="0"/>
              <a:t>reais x perdas regulatórias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/>
              <a:t>Inadimplência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5574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 </a:t>
            </a:r>
            <a:r>
              <a:rPr lang="pt-BR" dirty="0" smtClean="0"/>
              <a:t>Geral – Avaliação de Rating do Setor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t-BR" dirty="0" smtClean="0"/>
              <a:t>Regras/Legislações impactam na avaliação dos </a:t>
            </a:r>
            <a:r>
              <a:rPr lang="pt-BR" dirty="0"/>
              <a:t>agentes do </a:t>
            </a:r>
            <a:r>
              <a:rPr lang="pt-BR" dirty="0" smtClean="0"/>
              <a:t>setor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Necessidade </a:t>
            </a:r>
            <a:r>
              <a:rPr lang="pt-BR" dirty="0"/>
              <a:t>de investimentos recorrentes </a:t>
            </a:r>
            <a:r>
              <a:rPr lang="pt-BR" dirty="0" smtClean="0"/>
              <a:t>= pressão no fluxos </a:t>
            </a:r>
            <a:r>
              <a:rPr lang="pt-BR" dirty="0"/>
              <a:t>de caixa 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Riscos Hidrológicos</a:t>
            </a:r>
            <a:endParaRPr lang="pt-BR" dirty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44296" r="23981" b="35704"/>
          <a:stretch/>
        </p:blipFill>
        <p:spPr bwMode="auto">
          <a:xfrm>
            <a:off x="539552" y="3484860"/>
            <a:ext cx="8064896" cy="144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Financiamento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Momento Político e impacto nas principais linhas de financiamento do setor</a:t>
            </a:r>
          </a:p>
          <a:p>
            <a:r>
              <a:rPr lang="pt-BR" dirty="0" smtClean="0"/>
              <a:t>Retração de players/financiadores privados</a:t>
            </a:r>
          </a:p>
          <a:p>
            <a:r>
              <a:rPr lang="pt-BR" dirty="0" smtClean="0"/>
              <a:t>Down Grade na avaliação de risco (rating)</a:t>
            </a:r>
          </a:p>
          <a:p>
            <a:r>
              <a:rPr lang="pt-BR" dirty="0" smtClean="0"/>
              <a:t>Redução de oferta</a:t>
            </a:r>
          </a:p>
          <a:p>
            <a:r>
              <a:rPr lang="pt-BR" dirty="0" smtClean="0"/>
              <a:t>Incremento de custo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r="38016" b="18111"/>
          <a:stretch/>
        </p:blipFill>
        <p:spPr bwMode="auto">
          <a:xfrm>
            <a:off x="4716016" y="3172048"/>
            <a:ext cx="417485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470</Words>
  <Application>Microsoft Office PowerPoint</Application>
  <PresentationFormat>Apresentação na tela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Setor com Desafios</vt:lpstr>
      <vt:lpstr>Perspectiva Longo Prazo</vt:lpstr>
      <vt:lpstr>Classificação de Rating Empresas do Setor de Energia</vt:lpstr>
      <vt:lpstr>Avaliação de Risco Empresas do Setor de Energia</vt:lpstr>
      <vt:lpstr>Fatores de Impacto na avaliação das Geradoras</vt:lpstr>
      <vt:lpstr>Fatores de Impacto na avaliação das Distribuidoras</vt:lpstr>
      <vt:lpstr>Visão Geral – Avaliação de Rating do Setor</vt:lpstr>
      <vt:lpstr>Financiamento</vt:lpstr>
      <vt:lpstr>Riscos Hidrológicos</vt:lpstr>
      <vt:lpstr>Risco Hidrológico e Mercado Spot</vt:lpstr>
      <vt:lpstr>O&amp;M, Spare Parts e Exposição Cambial</vt:lpstr>
      <vt:lpstr>Geração Térmica x Necessidade de novas UHE’s</vt:lpstr>
      <vt:lpstr>Perspectivas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JOSE DE TOLEDO</dc:creator>
  <cp:lastModifiedBy>VICTOR LUIZ BORGES GARIBALDI</cp:lastModifiedBy>
  <cp:revision>49</cp:revision>
  <dcterms:created xsi:type="dcterms:W3CDTF">2015-09-09T17:18:51Z</dcterms:created>
  <dcterms:modified xsi:type="dcterms:W3CDTF">2015-10-26T22:25:56Z</dcterms:modified>
</cp:coreProperties>
</file>