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 id="2147483774" r:id="rId2"/>
    <p:sldMasterId id="2147483791" r:id="rId3"/>
    <p:sldMasterId id="2147483809" r:id="rId4"/>
    <p:sldMasterId id="2147483825" r:id="rId5"/>
    <p:sldMasterId id="2147483841" r:id="rId6"/>
    <p:sldMasterId id="2147483857" r:id="rId7"/>
    <p:sldMasterId id="2147483875" r:id="rId8"/>
    <p:sldMasterId id="2147483891" r:id="rId9"/>
    <p:sldMasterId id="2147483907" r:id="rId10"/>
    <p:sldMasterId id="2147483923" r:id="rId11"/>
    <p:sldMasterId id="2147483939" r:id="rId12"/>
    <p:sldMasterId id="2147483955" r:id="rId13"/>
    <p:sldMasterId id="2147483970" r:id="rId14"/>
  </p:sldMasterIdLst>
  <p:notesMasterIdLst>
    <p:notesMasterId r:id="rId38"/>
  </p:notesMasterIdLst>
  <p:handoutMasterIdLst>
    <p:handoutMasterId r:id="rId39"/>
  </p:handoutMasterIdLst>
  <p:sldIdLst>
    <p:sldId id="616" r:id="rId15"/>
    <p:sldId id="769" r:id="rId16"/>
    <p:sldId id="717" r:id="rId17"/>
    <p:sldId id="750" r:id="rId18"/>
    <p:sldId id="748" r:id="rId19"/>
    <p:sldId id="763" r:id="rId20"/>
    <p:sldId id="767" r:id="rId21"/>
    <p:sldId id="764" r:id="rId22"/>
    <p:sldId id="753" r:id="rId23"/>
    <p:sldId id="754" r:id="rId24"/>
    <p:sldId id="683" r:id="rId25"/>
    <p:sldId id="682" r:id="rId26"/>
    <p:sldId id="685" r:id="rId27"/>
    <p:sldId id="752" r:id="rId28"/>
    <p:sldId id="765" r:id="rId29"/>
    <p:sldId id="766" r:id="rId30"/>
    <p:sldId id="757" r:id="rId31"/>
    <p:sldId id="747" r:id="rId32"/>
    <p:sldId id="738" r:id="rId33"/>
    <p:sldId id="743" r:id="rId34"/>
    <p:sldId id="744" r:id="rId35"/>
    <p:sldId id="760" r:id="rId36"/>
    <p:sldId id="771" r:id="rId3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B2C7D0"/>
    <a:srgbClr val="C3C4C5"/>
    <a:srgbClr val="EC9C0C"/>
    <a:srgbClr val="FF1821"/>
    <a:srgbClr val="103184"/>
    <a:srgbClr val="99C5C8"/>
    <a:srgbClr val="D9D9D9"/>
    <a:srgbClr val="000000"/>
    <a:srgbClr val="004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92845" autoAdjust="0"/>
  </p:normalViewPr>
  <p:slideViewPr>
    <p:cSldViewPr snapToGrid="0" showGuides="1">
      <p:cViewPr>
        <p:scale>
          <a:sx n="60" d="100"/>
          <a:sy n="60" d="100"/>
        </p:scale>
        <p:origin x="-1464" y="-924"/>
      </p:cViewPr>
      <p:guideLst>
        <p:guide orient="horz" pos="2485"/>
        <p:guide orient="horz" pos="4226"/>
        <p:guide orient="horz" pos="1958"/>
        <p:guide orient="horz" pos="1014"/>
        <p:guide orient="horz" pos="4088"/>
        <p:guide orient="horz" pos="4246"/>
        <p:guide orient="horz" pos="2415"/>
        <p:guide orient="horz" pos="3249"/>
        <p:guide orient="horz" pos="3794"/>
        <p:guide orient="horz" pos="718"/>
        <p:guide orient="horz" pos="4105"/>
        <p:guide orient="horz" pos="4150"/>
        <p:guide orient="horz" pos="1329"/>
        <p:guide orient="horz" pos="2902"/>
        <p:guide pos="2886"/>
        <p:guide pos="5634"/>
        <p:guide pos="1443"/>
        <p:guide pos="5571"/>
        <p:guide pos="2489"/>
        <p:guide pos="2994"/>
        <p:guide pos="5125"/>
        <p:guide pos="1362"/>
        <p:guide pos="2535"/>
      </p:guideLst>
    </p:cSldViewPr>
  </p:slideViewPr>
  <p:notesTextViewPr>
    <p:cViewPr>
      <p:scale>
        <a:sx n="1" d="1"/>
        <a:sy n="1" d="1"/>
      </p:scale>
      <p:origin x="0" y="0"/>
    </p:cViewPr>
  </p:notesTextViewPr>
  <p:sorterViewPr>
    <p:cViewPr varScale="1">
      <p:scale>
        <a:sx n="1" d="1"/>
        <a:sy n="1" d="1"/>
      </p:scale>
      <p:origin x="0" y="1590"/>
    </p:cViewPr>
  </p:sorterViewPr>
  <p:notesViewPr>
    <p:cSldViewPr snapToGrid="0" showGuides="1">
      <p:cViewPr>
        <p:scale>
          <a:sx n="100" d="100"/>
          <a:sy n="100" d="100"/>
        </p:scale>
        <p:origin x="-1554" y="15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latin typeface="Century Gothic" pitchFamily="34" charset="0"/>
            </a:endParaRP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2697110-58D1-4B08-BE59-907D76DEA1EA}" type="datetimeFigureOut">
              <a:rPr lang="fr-FR" smtClean="0">
                <a:latin typeface="Century Gothic" pitchFamily="34" charset="0"/>
              </a:rPr>
              <a:pPr/>
              <a:t>21/10/2015</a:t>
            </a:fld>
            <a:endParaRPr lang="fr-FR" dirty="0">
              <a:latin typeface="Century Gothic" pitchFamily="34" charset="0"/>
            </a:endParaRP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latin typeface="Century Gothic" pitchFamily="34" charset="0"/>
            </a:endParaRP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AF20653-8663-42A7-A389-D0316F5AB622}" type="slidenum">
              <a:rPr lang="fr-FR" smtClean="0">
                <a:latin typeface="Century Gothic" pitchFamily="34" charset="0"/>
              </a:rPr>
              <a:pPr/>
              <a:t>‹N°›</a:t>
            </a:fld>
            <a:endParaRPr lang="fr-FR" dirty="0">
              <a:latin typeface="Century Gothic" pitchFamily="34" charset="0"/>
            </a:endParaRPr>
          </a:p>
        </p:txBody>
      </p:sp>
    </p:spTree>
    <p:extLst>
      <p:ext uri="{BB962C8B-B14F-4D97-AF65-F5344CB8AC3E}">
        <p14:creationId xmlns:p14="http://schemas.microsoft.com/office/powerpoint/2010/main" val="900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entury Gothic"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entury Gothic" pitchFamily="34" charset="0"/>
              </a:defRPr>
            </a:lvl1pPr>
          </a:lstStyle>
          <a:p>
            <a:fld id="{FDCDEFE6-5B54-4838-86E6-97123BEF1300}" type="datetimeFigureOut">
              <a:rPr lang="fr-FR" smtClean="0"/>
              <a:pPr/>
              <a:t>21/10/2015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entury Gothic"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entury Gothic" pitchFamily="34" charset="0"/>
              </a:defRPr>
            </a:lvl1pPr>
          </a:lstStyle>
          <a:p>
            <a:fld id="{903BB967-652B-44E3-AC85-B50B589029DD}" type="slidenum">
              <a:rPr lang="fr-FR" smtClean="0"/>
              <a:pPr/>
              <a:t>‹N°›</a:t>
            </a:fld>
            <a:endParaRPr lang="fr-FR" dirty="0"/>
          </a:p>
        </p:txBody>
      </p:sp>
    </p:spTree>
    <p:extLst>
      <p:ext uri="{BB962C8B-B14F-4D97-AF65-F5344CB8AC3E}">
        <p14:creationId xmlns:p14="http://schemas.microsoft.com/office/powerpoint/2010/main" val="130907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f.reuters.com/article/energyOilNews/idAFL1N0UU27C2015011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sz="1000" baseline="0" noProof="0" dirty="0" smtClean="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indent="0" defTabSz="457200">
              <a:spcBef>
                <a:spcPct val="20000"/>
              </a:spcBef>
              <a:buClr>
                <a:schemeClr val="bg1"/>
              </a:buClr>
              <a:buFont typeface="Wingdings" panose="05000000000000000000" pitchFamily="2" charset="2"/>
              <a:buNone/>
            </a:pPr>
            <a:endParaRPr lang="fr-FR" sz="1000"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12</a:t>
            </a:fld>
            <a:endParaRPr lang="fr-FR" dirty="0"/>
          </a:p>
        </p:txBody>
      </p:sp>
    </p:spTree>
    <p:extLst>
      <p:ext uri="{BB962C8B-B14F-4D97-AF65-F5344CB8AC3E}">
        <p14:creationId xmlns:p14="http://schemas.microsoft.com/office/powerpoint/2010/main" val="224956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5613">
              <a:defRPr/>
            </a:pPr>
            <a:endParaRPr lang="en-US"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13</a:t>
            </a:fld>
            <a:endParaRPr lang="fr-FR" dirty="0">
              <a:solidFill>
                <a:prstClr val="black"/>
              </a:solidFill>
              <a:latin typeface="Calibri"/>
            </a:endParaRPr>
          </a:p>
        </p:txBody>
      </p:sp>
      <p:sp>
        <p:nvSpPr>
          <p:cNvPr id="5" name="4 Marcador de pie de página"/>
          <p:cNvSpPr>
            <a:spLocks noGrp="1"/>
          </p:cNvSpPr>
          <p:nvPr>
            <p:ph type="ftr" sz="quarter" idx="11"/>
          </p:nvPr>
        </p:nvSpPr>
        <p:spPr/>
        <p:txBody>
          <a:bodyPr/>
          <a:lstStyle/>
          <a:p>
            <a:endParaRPr lang="fr-FR"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14</a:t>
            </a:fld>
            <a:endParaRPr lang="fr-FR" dirty="0">
              <a:solidFill>
                <a:prstClr val="black"/>
              </a:solidFill>
              <a:latin typeface="Calibri"/>
            </a:endParaRPr>
          </a:p>
        </p:txBody>
      </p:sp>
    </p:spTree>
    <p:extLst>
      <p:ext uri="{BB962C8B-B14F-4D97-AF65-F5344CB8AC3E}">
        <p14:creationId xmlns:p14="http://schemas.microsoft.com/office/powerpoint/2010/main" val="7579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5613">
              <a:defRPr/>
            </a:pPr>
            <a:endParaRPr lang="en-US"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17</a:t>
            </a:fld>
            <a:endParaRPr lang="fr-FR" dirty="0">
              <a:solidFill>
                <a:prstClr val="black"/>
              </a:solidFill>
              <a:latin typeface="Calibri"/>
            </a:endParaRPr>
          </a:p>
        </p:txBody>
      </p:sp>
      <p:sp>
        <p:nvSpPr>
          <p:cNvPr id="5" name="4 Marcador de pie de página"/>
          <p:cNvSpPr>
            <a:spLocks noGrp="1"/>
          </p:cNvSpPr>
          <p:nvPr>
            <p:ph type="ftr" sz="quarter" idx="11"/>
          </p:nvPr>
        </p:nvSpPr>
        <p:spPr/>
        <p:txBody>
          <a:bodyPr/>
          <a:lstStyle/>
          <a:p>
            <a:endParaRPr lang="fr-FR"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 </a:t>
            </a:r>
            <a:r>
              <a:rPr lang="fr-FR" dirty="0" err="1" smtClean="0"/>
              <a:t>give</a:t>
            </a:r>
            <a:r>
              <a:rPr lang="fr-FR" dirty="0" smtClean="0"/>
              <a:t> </a:t>
            </a:r>
            <a:r>
              <a:rPr lang="fr-FR" dirty="0" err="1" smtClean="0"/>
              <a:t>you</a:t>
            </a:r>
            <a:r>
              <a:rPr lang="fr-FR" dirty="0" smtClean="0"/>
              <a:t> an </a:t>
            </a:r>
            <a:r>
              <a:rPr lang="fr-FR" dirty="0" err="1" smtClean="0"/>
              <a:t>idea</a:t>
            </a:r>
            <a:r>
              <a:rPr lang="fr-FR" baseline="0" dirty="0" smtClean="0"/>
              <a:t> of the </a:t>
            </a:r>
            <a:r>
              <a:rPr lang="fr-FR" baseline="0" dirty="0" err="1" smtClean="0"/>
              <a:t>different</a:t>
            </a:r>
            <a:r>
              <a:rPr lang="fr-FR" baseline="0" dirty="0" smtClean="0"/>
              <a:t> types of indexes </a:t>
            </a:r>
            <a:r>
              <a:rPr lang="fr-FR" baseline="0" dirty="0" err="1" smtClean="0"/>
              <a:t>that</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used</a:t>
            </a:r>
            <a:r>
              <a:rPr lang="fr-FR" baseline="0" dirty="0" smtClean="0"/>
              <a:t>, </a:t>
            </a:r>
            <a:r>
              <a:rPr lang="fr-FR" baseline="0" dirty="0" err="1" smtClean="0"/>
              <a:t>here</a:t>
            </a:r>
            <a:r>
              <a:rPr lang="fr-FR" baseline="0" dirty="0" smtClean="0"/>
              <a:t> are 9 </a:t>
            </a:r>
            <a:r>
              <a:rPr lang="fr-FR" baseline="0" dirty="0" err="1" smtClean="0"/>
              <a:t>examples</a:t>
            </a:r>
            <a:r>
              <a:rPr lang="fr-FR" baseline="0" dirty="0" smtClean="0"/>
              <a:t>… </a:t>
            </a:r>
          </a:p>
          <a:p>
            <a:endParaRPr lang="fr-FR" b="1" baseline="0" dirty="0" smtClean="0"/>
          </a:p>
          <a:p>
            <a:r>
              <a:rPr lang="fr-FR" b="1" baseline="0" dirty="0" err="1" smtClean="0"/>
              <a:t>Let’s</a:t>
            </a:r>
            <a:r>
              <a:rPr lang="fr-FR" b="1" baseline="0" dirty="0" smtClean="0"/>
              <a:t> </a:t>
            </a:r>
            <a:r>
              <a:rPr lang="fr-FR" b="1" baseline="0" dirty="0" err="1" smtClean="0"/>
              <a:t>take</a:t>
            </a:r>
            <a:r>
              <a:rPr lang="fr-FR" b="1" baseline="0" dirty="0" smtClean="0"/>
              <a:t> a look </a:t>
            </a:r>
            <a:r>
              <a:rPr lang="fr-FR" b="1" baseline="0" dirty="0" err="1" smtClean="0"/>
              <a:t>at</a:t>
            </a:r>
            <a:r>
              <a:rPr lang="fr-FR" b="1" baseline="0" dirty="0" smtClean="0"/>
              <a:t> plant </a:t>
            </a:r>
            <a:r>
              <a:rPr lang="fr-FR" b="1" baseline="0" dirty="0" err="1" smtClean="0"/>
              <a:t>health</a:t>
            </a:r>
            <a:r>
              <a:rPr lang="fr-FR" b="1" baseline="0" dirty="0" smtClean="0"/>
              <a:t>, an index </a:t>
            </a:r>
            <a:r>
              <a:rPr lang="fr-FR" b="1" baseline="0" dirty="0" err="1" smtClean="0"/>
              <a:t>typically</a:t>
            </a:r>
            <a:r>
              <a:rPr lang="fr-FR" b="1" baseline="0" dirty="0" smtClean="0"/>
              <a:t> </a:t>
            </a:r>
            <a:r>
              <a:rPr lang="fr-FR" b="1" baseline="0" dirty="0" err="1" smtClean="0"/>
              <a:t>used</a:t>
            </a:r>
            <a:r>
              <a:rPr lang="fr-FR" b="1" baseline="0" dirty="0" smtClean="0"/>
              <a:t> for agriculture. </a:t>
            </a:r>
          </a:p>
          <a:p>
            <a:endParaRPr lang="fr-FR" b="1" baseline="0" dirty="0" smtClean="0"/>
          </a:p>
          <a:p>
            <a:endParaRPr lang="en-US" sz="1200" dirty="0" smtClean="0"/>
          </a:p>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18</a:t>
            </a:fld>
            <a:endParaRPr lang="fr-FR" dirty="0"/>
          </a:p>
        </p:txBody>
      </p:sp>
    </p:spTree>
    <p:extLst>
      <p:ext uri="{BB962C8B-B14F-4D97-AF65-F5344CB8AC3E}">
        <p14:creationId xmlns:p14="http://schemas.microsoft.com/office/powerpoint/2010/main" val="64526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noProof="0" dirty="0" smtClean="0"/>
          </a:p>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19</a:t>
            </a:fld>
            <a:endParaRPr lang="fr-FR" dirty="0"/>
          </a:p>
        </p:txBody>
      </p:sp>
    </p:spTree>
    <p:extLst>
      <p:ext uri="{BB962C8B-B14F-4D97-AF65-F5344CB8AC3E}">
        <p14:creationId xmlns:p14="http://schemas.microsoft.com/office/powerpoint/2010/main" val="172359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20</a:t>
            </a:fld>
            <a:endParaRPr lang="fr-FR" dirty="0"/>
          </a:p>
        </p:txBody>
      </p:sp>
    </p:spTree>
    <p:extLst>
      <p:ext uri="{BB962C8B-B14F-4D97-AF65-F5344CB8AC3E}">
        <p14:creationId xmlns:p14="http://schemas.microsoft.com/office/powerpoint/2010/main" val="366287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21</a:t>
            </a:fld>
            <a:endParaRPr lang="fr-FR" dirty="0"/>
          </a:p>
        </p:txBody>
      </p:sp>
    </p:spTree>
    <p:extLst>
      <p:ext uri="{BB962C8B-B14F-4D97-AF65-F5344CB8AC3E}">
        <p14:creationId xmlns:p14="http://schemas.microsoft.com/office/powerpoint/2010/main" val="405694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000" b="0" kern="1200" noProof="0" dirty="0" smtClean="0">
                <a:solidFill>
                  <a:schemeClr val="tx1"/>
                </a:solidFill>
                <a:effectLst/>
                <a:latin typeface="Century Gothic" pitchFamily="34" charset="0"/>
                <a:ea typeface="+mn-ea"/>
                <a:cs typeface="+mn-cs"/>
              </a:rPr>
              <a:t>To change the color of bar diagrams (like any graphical element), </a:t>
            </a:r>
            <a:r>
              <a:rPr lang="en-US" sz="1000" b="1" kern="1200" noProof="0" dirty="0" smtClean="0">
                <a:solidFill>
                  <a:schemeClr val="tx1"/>
                </a:solidFill>
                <a:effectLst/>
                <a:latin typeface="Century Gothic" pitchFamily="34" charset="0"/>
                <a:ea typeface="+mn-ea"/>
                <a:cs typeface="+mn-cs"/>
              </a:rPr>
              <a:t>click on the item you want to modify, and change the color using the Fill icon from the Format tab</a:t>
            </a:r>
            <a:r>
              <a:rPr lang="en-US" sz="1000" b="0" kern="1200" noProof="0" dirty="0" smtClean="0">
                <a:solidFill>
                  <a:schemeClr val="tx1"/>
                </a:solidFill>
                <a:effectLst/>
                <a:latin typeface="Century Gothic" pitchFamily="34" charset="0"/>
                <a:ea typeface="+mn-ea"/>
                <a:cs typeface="+mn-cs"/>
              </a:rPr>
              <a:t>.</a:t>
            </a:r>
            <a:endParaRPr lang="en-US" sz="1000" b="0" kern="1200" noProof="0" dirty="0">
              <a:solidFill>
                <a:schemeClr val="tx1"/>
              </a:solidFill>
              <a:effectLst/>
              <a:latin typeface="Century Gothic"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22</a:t>
            </a:fld>
            <a:endParaRPr lang="fr-FR">
              <a:solidFill>
                <a:prstClr val="black"/>
              </a:solidFill>
              <a:latin typeface="Calibri"/>
            </a:endParaRPr>
          </a:p>
        </p:txBody>
      </p:sp>
    </p:spTree>
    <p:extLst>
      <p:ext uri="{BB962C8B-B14F-4D97-AF65-F5344CB8AC3E}">
        <p14:creationId xmlns:p14="http://schemas.microsoft.com/office/powerpoint/2010/main" val="288105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23</a:t>
            </a:fld>
            <a:endParaRPr lang="fr-FR" dirty="0"/>
          </a:p>
        </p:txBody>
      </p:sp>
    </p:spTree>
    <p:extLst>
      <p:ext uri="{BB962C8B-B14F-4D97-AF65-F5344CB8AC3E}">
        <p14:creationId xmlns:p14="http://schemas.microsoft.com/office/powerpoint/2010/main" val="319639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5613">
              <a:defRPr/>
            </a:pPr>
            <a:endParaRPr lang="en-US"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3</a:t>
            </a:fld>
            <a:endParaRPr lang="fr-FR" dirty="0">
              <a:solidFill>
                <a:prstClr val="black"/>
              </a:solidFill>
              <a:latin typeface="Calibri"/>
            </a:endParaRPr>
          </a:p>
        </p:txBody>
      </p:sp>
      <p:sp>
        <p:nvSpPr>
          <p:cNvPr id="5" name="4 Marcador de pie de página"/>
          <p:cNvSpPr>
            <a:spLocks noGrp="1"/>
          </p:cNvSpPr>
          <p:nvPr>
            <p:ph type="ftr" sz="quarter" idx="11"/>
          </p:nvPr>
        </p:nvSpPr>
        <p:spPr/>
        <p:txBody>
          <a:bodyPr/>
          <a:lstStyle/>
          <a:p>
            <a:endParaRPr lang="fr-FR"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4</a:t>
            </a:fld>
            <a:endParaRPr lang="fr-FR">
              <a:solidFill>
                <a:prstClr val="black"/>
              </a:solidFill>
              <a:latin typeface="Calibri"/>
            </a:endParaRPr>
          </a:p>
        </p:txBody>
      </p:sp>
    </p:spTree>
    <p:extLst>
      <p:ext uri="{BB962C8B-B14F-4D97-AF65-F5344CB8AC3E}">
        <p14:creationId xmlns:p14="http://schemas.microsoft.com/office/powerpoint/2010/main" val="8724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noProof="0" dirty="0" smtClean="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5</a:t>
            </a:fld>
            <a:endParaRPr lang="fr-FR">
              <a:solidFill>
                <a:prstClr val="black"/>
              </a:solidFill>
              <a:latin typeface="Calibri"/>
            </a:endParaRPr>
          </a:p>
        </p:txBody>
      </p:sp>
    </p:spTree>
    <p:extLst>
      <p:ext uri="{BB962C8B-B14F-4D97-AF65-F5344CB8AC3E}">
        <p14:creationId xmlns:p14="http://schemas.microsoft.com/office/powerpoint/2010/main" val="8724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6</a:t>
            </a:fld>
            <a:endParaRPr lang="fr-FR" dirty="0"/>
          </a:p>
        </p:txBody>
      </p:sp>
    </p:spTree>
    <p:extLst>
      <p:ext uri="{BB962C8B-B14F-4D97-AF65-F5344CB8AC3E}">
        <p14:creationId xmlns:p14="http://schemas.microsoft.com/office/powerpoint/2010/main" val="320659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2015 Drought in Brazil </a:t>
            </a:r>
          </a:p>
          <a:p>
            <a:endParaRPr lang="en-US" dirty="0" smtClean="0"/>
          </a:p>
          <a:p>
            <a:r>
              <a:rPr lang="en-US" dirty="0" smtClean="0"/>
              <a:t>“Agriculture is suffering with international impacts. Production of </a:t>
            </a:r>
            <a:r>
              <a:rPr lang="en-US" dirty="0" err="1" smtClean="0"/>
              <a:t>arabica</a:t>
            </a:r>
            <a:r>
              <a:rPr lang="en-US" dirty="0" smtClean="0"/>
              <a:t> coffee beans – a commodity that Brazil supplies in far greater bulk than any other country – fell </a:t>
            </a:r>
            <a:r>
              <a:rPr lang="en-US" b="1" dirty="0" smtClean="0"/>
              <a:t>15%</a:t>
            </a:r>
            <a:r>
              <a:rPr lang="en-US" dirty="0" smtClean="0"/>
              <a:t> last year pushing up the global price of the commodity by almost half.”</a:t>
            </a:r>
          </a:p>
          <a:p>
            <a:r>
              <a:rPr lang="en-US" dirty="0" smtClean="0"/>
              <a:t>As coffee has a two-year growing cycle, the impacts will be felt next year too even if the rains return. Sugar and ethanol output has also been hit. Last week, </a:t>
            </a:r>
            <a:r>
              <a:rPr lang="en-US" dirty="0" err="1" smtClean="0"/>
              <a:t>Raizen</a:t>
            </a:r>
            <a:r>
              <a:rPr lang="en-US" dirty="0" smtClean="0"/>
              <a:t>, the country’s biggest </a:t>
            </a:r>
            <a:r>
              <a:rPr lang="en-US" dirty="0" err="1" smtClean="0"/>
              <a:t>producer,</a:t>
            </a:r>
            <a:r>
              <a:rPr lang="en-US" dirty="0" err="1" smtClean="0">
                <a:hlinkClick r:id="rId3"/>
              </a:rPr>
              <a:t>announced</a:t>
            </a:r>
            <a:r>
              <a:rPr lang="en-US" dirty="0" smtClean="0">
                <a:hlinkClick r:id="rId3"/>
              </a:rPr>
              <a:t> it will lay off 250 workers</a:t>
            </a:r>
            <a:r>
              <a:rPr lang="en-US" dirty="0" smtClean="0"/>
              <a:t> and cease production at its </a:t>
            </a:r>
            <a:r>
              <a:rPr lang="en-US" dirty="0" err="1" smtClean="0"/>
              <a:t>Bom</a:t>
            </a:r>
            <a:r>
              <a:rPr lang="en-US" dirty="0" smtClean="0"/>
              <a:t> </a:t>
            </a:r>
            <a:r>
              <a:rPr lang="en-US" dirty="0" err="1" smtClean="0"/>
              <a:t>Retiro</a:t>
            </a:r>
            <a:r>
              <a:rPr lang="en-US" dirty="0" smtClean="0"/>
              <a:t> mill for two years because of cane shortages caused by the drought.</a:t>
            </a:r>
          </a:p>
          <a:p>
            <a:endParaRPr lang="en-US" dirty="0" smtClean="0"/>
          </a:p>
          <a:p>
            <a:r>
              <a:rPr lang="en-US" dirty="0" smtClean="0"/>
              <a:t>Seventeen of the country’s 18 biggest reservoirs are at lower levels than during the last water crisis in 2001. The southeast is worst affected. </a:t>
            </a:r>
          </a:p>
          <a:p>
            <a:endParaRPr lang="en-US" dirty="0" smtClean="0"/>
          </a:p>
          <a:p>
            <a:r>
              <a:rPr lang="en-US" dirty="0" smtClean="0"/>
              <a:t>Regions most affected are Sao Paulo, Rio</a:t>
            </a:r>
            <a:r>
              <a:rPr lang="en-US" baseline="0" dirty="0" smtClean="0"/>
              <a:t> de Janeiro and Minas </a:t>
            </a:r>
            <a:r>
              <a:rPr lang="en-US" baseline="0" dirty="0" err="1" smtClean="0"/>
              <a:t>Gerais</a:t>
            </a:r>
            <a:r>
              <a:rPr lang="en-US" baseline="0" dirty="0" smtClean="0"/>
              <a:t> </a:t>
            </a:r>
          </a:p>
          <a:p>
            <a:endParaRPr lang="en-US" baseline="0" dirty="0" smtClean="0"/>
          </a:p>
          <a:p>
            <a:r>
              <a:rPr lang="en-US" baseline="0" dirty="0" smtClean="0"/>
              <a:t>Effect on </a:t>
            </a:r>
            <a:r>
              <a:rPr lang="en-US" baseline="0" dirty="0" err="1" smtClean="0"/>
              <a:t>hydroenergy</a:t>
            </a:r>
            <a:r>
              <a:rPr lang="en-US" baseline="0" dirty="0" smtClean="0"/>
              <a:t> generation: as seventy percent of Brazil’s electricity is generated by hydropower, there is concern that lack of water may also lead to energy rationing in addition to water rationing.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7</a:t>
            </a:fld>
            <a:endParaRPr lang="fr-FR" dirty="0"/>
          </a:p>
        </p:txBody>
      </p:sp>
    </p:spTree>
    <p:extLst>
      <p:ext uri="{BB962C8B-B14F-4D97-AF65-F5344CB8AC3E}">
        <p14:creationId xmlns:p14="http://schemas.microsoft.com/office/powerpoint/2010/main" val="349146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5613">
              <a:defRPr/>
            </a:pPr>
            <a:endParaRPr lang="en-US"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a:p>
            <a:pPr defTabSz="955613">
              <a:defRPr/>
            </a:pPr>
            <a:endParaRPr lang="fr-FR" sz="1100" b="1"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solidFill>
                  <a:prstClr val="black"/>
                </a:solidFill>
                <a:latin typeface="Calibri"/>
              </a:rPr>
              <a:pPr/>
              <a:t>8</a:t>
            </a:fld>
            <a:endParaRPr lang="fr-FR" dirty="0">
              <a:solidFill>
                <a:prstClr val="black"/>
              </a:solidFill>
              <a:latin typeface="Calibri"/>
            </a:endParaRPr>
          </a:p>
        </p:txBody>
      </p:sp>
      <p:sp>
        <p:nvSpPr>
          <p:cNvPr id="5" name="4 Marcador de pie de página"/>
          <p:cNvSpPr>
            <a:spLocks noGrp="1"/>
          </p:cNvSpPr>
          <p:nvPr>
            <p:ph type="ftr" sz="quarter" idx="11"/>
          </p:nvPr>
        </p:nvSpPr>
        <p:spPr/>
        <p:txBody>
          <a:bodyPr/>
          <a:lstStyle/>
          <a:p>
            <a:endParaRPr lang="fr-FR"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10</a:t>
            </a:fld>
            <a:endParaRPr lang="fr-FR" dirty="0"/>
          </a:p>
        </p:txBody>
      </p:sp>
    </p:spTree>
    <p:extLst>
      <p:ext uri="{BB962C8B-B14F-4D97-AF65-F5344CB8AC3E}">
        <p14:creationId xmlns:p14="http://schemas.microsoft.com/office/powerpoint/2010/main" val="3966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BB967-652B-44E3-AC85-B50B589029DD}" type="slidenum">
              <a:rPr lang="fr-FR" smtClean="0"/>
              <a:pPr/>
              <a:t>11</a:t>
            </a:fld>
            <a:endParaRPr lang="fr-FR" dirty="0"/>
          </a:p>
        </p:txBody>
      </p:sp>
    </p:spTree>
    <p:extLst>
      <p:ext uri="{BB962C8B-B14F-4D97-AF65-F5344CB8AC3E}">
        <p14:creationId xmlns:p14="http://schemas.microsoft.com/office/powerpoint/2010/main" val="362769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7.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8.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9.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0.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1.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2.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3.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4.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4.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5.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6.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t>MENTION DE CONFIDENTIALITÉ</a:t>
            </a:r>
            <a:endParaRPr lang="fr-FR" dirty="0"/>
          </a:p>
        </p:txBody>
      </p:sp>
      <p:pic>
        <p:nvPicPr>
          <p:cNvPr id="9"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991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pPr/>
              <a:t>‹N°›</a:t>
            </a:fld>
            <a:r>
              <a:rPr lang="fr-FR" dirty="0" smtClean="0"/>
              <a:t>   |  </a:t>
            </a:r>
            <a:endParaRPr lang="fr-FR" dirty="0"/>
          </a:p>
        </p:txBody>
      </p:sp>
      <p:sp>
        <p:nvSpPr>
          <p:cNvPr id="22" name="Espace réservé du pied de page 21"/>
          <p:cNvSpPr>
            <a:spLocks noGrp="1"/>
          </p:cNvSpPr>
          <p:nvPr>
            <p:ph type="ftr" sz="quarter" idx="11"/>
          </p:nvPr>
        </p:nvSpPr>
        <p:spPr/>
        <p:txBody>
          <a:bodyPr/>
          <a:lstStyle/>
          <a:p>
            <a:r>
              <a:rPr lang="fr-FR" dirty="0" smtClean="0"/>
              <a:t>Titre de la présentation  I  30 Septembre 2014 </a:t>
            </a:r>
            <a:endParaRPr lang="fr-FR" dirty="0"/>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25236248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dirty="0" smtClean="0"/>
          </a:p>
        </p:txBody>
      </p:sp>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386562845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es-ES" smtClean="0"/>
              <a:t>Haga clic en el icono para agregar una tabla</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Tree>
    <p:extLst>
      <p:ext uri="{BB962C8B-B14F-4D97-AF65-F5344CB8AC3E}">
        <p14:creationId xmlns:p14="http://schemas.microsoft.com/office/powerpoint/2010/main" val="322162976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es-ES" smtClean="0"/>
              <a:t>Haga clic en el icono para agregar un gráfico</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es-ES" smtClean="0"/>
              <a:t>Haga clic en el icono para agregar un gráfico</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30253790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es-ES" smtClean="0"/>
              <a:t>Haga clic en el icono para agregar un gráfico</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es-ES" smtClean="0"/>
              <a:t>Haga clic en el icono para agregar un gráfico</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es-ES" smtClean="0"/>
              <a:t>Haga clic en el icono para agregar un gráfico</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es-ES" smtClean="0"/>
              <a:t>Haga clic en el icono para agregar un gráfico</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404949059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2" name="Titre 11"/>
          <p:cNvSpPr>
            <a:spLocks noGrp="1"/>
          </p:cNvSpPr>
          <p:nvPr>
            <p:ph type="title"/>
          </p:nvPr>
        </p:nvSpPr>
        <p:spPr/>
        <p:txBody>
          <a:bodyPr/>
          <a:lstStyle/>
          <a:p>
            <a:r>
              <a:rPr lang="es-ES" smtClean="0"/>
              <a:t>Haga clic para modificar el estilo de título del patrón</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es-ES" smtClean="0"/>
              <a:t>Haga clic en el icono para agregar un gráfico</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9230979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es-ES" smtClean="0"/>
              <a:t>Haga clic para modificar el estilo de texto del patrón</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es-ES" smtClean="0"/>
              <a:t>Haga clic para modificar el estilo de texto del patrón</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es-ES" smtClean="0"/>
              <a:t>Haga clic para modificar el estilo de texto del patrón</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2" name="Titre 21"/>
          <p:cNvSpPr>
            <a:spLocks noGrp="1"/>
          </p:cNvSpPr>
          <p:nvPr>
            <p:ph type="title"/>
          </p:nvPr>
        </p:nvSpPr>
        <p:spPr/>
        <p:txBody>
          <a:bodyPr/>
          <a:lstStyle/>
          <a:p>
            <a:r>
              <a:rPr lang="es-ES" smtClean="0"/>
              <a:t>Haga clic para modificar el estilo de título del patrón</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95836238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es-ES" smtClean="0"/>
              <a:t>Haga clic para modificar el estilo de texto del patrón</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4" name="Titre 13"/>
          <p:cNvSpPr>
            <a:spLocks noGrp="1"/>
          </p:cNvSpPr>
          <p:nvPr>
            <p:ph type="title"/>
          </p:nvPr>
        </p:nvSpPr>
        <p:spPr/>
        <p:txBody>
          <a:bodyPr/>
          <a:lstStyle/>
          <a:p>
            <a:r>
              <a:rPr lang="es-ES" smtClean="0"/>
              <a:t>Haga clic para modificar el estilo de título del patrón</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7022091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s-ES" smtClean="0"/>
              <a:t>Haga clic para modificar el estilo de título del patrón</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77712976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1B915489-69B3-4524-9CB2-7685A7C77A23}" type="slidenum">
              <a:rPr lang="fr-FR">
                <a:solidFill>
                  <a:srgbClr val="004563"/>
                </a:solidFill>
              </a:rPr>
              <a:pPr>
                <a:defRPr/>
              </a:pPr>
              <a:t>‹N°›</a:t>
            </a:fld>
            <a:endParaRPr lang="fr-FR">
              <a:solidFill>
                <a:srgbClr val="0045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4563"/>
              </a:solidFill>
            </a:endParaRPr>
          </a:p>
        </p:txBody>
      </p:sp>
    </p:spTree>
    <p:extLst>
      <p:ext uri="{BB962C8B-B14F-4D97-AF65-F5344CB8AC3E}">
        <p14:creationId xmlns:p14="http://schemas.microsoft.com/office/powerpoint/2010/main" val="6964559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83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pPr/>
              <a:t>‹N°›</a:t>
            </a:fld>
            <a:r>
              <a:rPr lang="fr-FR" dirty="0" smtClean="0"/>
              <a:t>   |  </a:t>
            </a:r>
            <a:endParaRPr lang="fr-FR" dirty="0"/>
          </a:p>
        </p:txBody>
      </p:sp>
      <p:sp>
        <p:nvSpPr>
          <p:cNvPr id="20" name="Espace réservé du pied de page 19"/>
          <p:cNvSpPr>
            <a:spLocks noGrp="1"/>
          </p:cNvSpPr>
          <p:nvPr>
            <p:ph type="ftr" sz="quarter" idx="12"/>
          </p:nvPr>
        </p:nvSpPr>
        <p:spPr/>
        <p:txBody>
          <a:bodyPr/>
          <a:lstStyle/>
          <a:p>
            <a:r>
              <a:rPr lang="fr-FR" dirty="0" smtClean="0"/>
              <a:t>Titre de la présentation  I  30 Septembre 2014 </a:t>
            </a:r>
            <a:endParaRPr lang="fr-FR" dirty="0"/>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177037045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9"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1539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7469442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54573042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384862"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050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1"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4801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0"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9304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53165328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78785104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422518793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05169024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1272402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pPr/>
              <a:t>‹N°›</a:t>
            </a:fld>
            <a:r>
              <a:rPr lang="fr-FR" dirty="0" smtClean="0"/>
              <a:t>   |  </a:t>
            </a:r>
            <a:endParaRPr lang="fr-FR" dirty="0"/>
          </a:p>
        </p:txBody>
      </p:sp>
      <p:sp>
        <p:nvSpPr>
          <p:cNvPr id="30" name="Espace réservé du pied de page 29"/>
          <p:cNvSpPr>
            <a:spLocks noGrp="1"/>
          </p:cNvSpPr>
          <p:nvPr>
            <p:ph type="ftr" sz="quarter" idx="17"/>
          </p:nvPr>
        </p:nvSpPr>
        <p:spPr/>
        <p:txBody>
          <a:bodyPr/>
          <a:lstStyle/>
          <a:p>
            <a:r>
              <a:rPr lang="fr-FR" dirty="0" smtClean="0"/>
              <a:t>Titre de la présentation  I  30 Septembre 2014 </a:t>
            </a:r>
            <a:endParaRPr lang="fr-FR" dirty="0"/>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5408806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77239178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5647258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35485132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0890703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E2FA2B55-D9BA-4AF6-9712-3795ABF90633}" type="slidenum">
              <a:rPr lang="fr-FR">
                <a:solidFill>
                  <a:srgbClr val="004563"/>
                </a:solidFill>
              </a:rPr>
              <a:pPr>
                <a:defRPr/>
              </a:pPr>
              <a:t>‹N°›</a:t>
            </a:fld>
            <a:endParaRPr lang="fr-FR">
              <a:solidFill>
                <a:srgbClr val="0045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4563"/>
                </a:solidFill>
              </a:rPr>
              <a:t>P&amp;C </a:t>
            </a:r>
            <a:r>
              <a:rPr lang="fr-FR" err="1">
                <a:solidFill>
                  <a:srgbClr val="004563"/>
                </a:solidFill>
              </a:rPr>
              <a:t>Board</a:t>
            </a:r>
            <a:r>
              <a:rPr lang="fr-FR">
                <a:solidFill>
                  <a:srgbClr val="004563"/>
                </a:solidFill>
              </a:rPr>
              <a:t> - date</a:t>
            </a:r>
          </a:p>
        </p:txBody>
      </p:sp>
    </p:spTree>
    <p:extLst>
      <p:ext uri="{BB962C8B-B14F-4D97-AF65-F5344CB8AC3E}">
        <p14:creationId xmlns:p14="http://schemas.microsoft.com/office/powerpoint/2010/main" val="20528708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9"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5601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157156861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302122633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384862"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050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1"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8763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0"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756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pPr/>
              <a:t>‹N°›</a:t>
            </a:fld>
            <a:r>
              <a:rPr lang="fr-FR" dirty="0" smtClean="0"/>
              <a:t>   |  </a:t>
            </a:r>
            <a:endParaRPr lang="fr-FR" dirty="0"/>
          </a:p>
        </p:txBody>
      </p:sp>
      <p:sp>
        <p:nvSpPr>
          <p:cNvPr id="32" name="Espace réservé du pied de page 31"/>
          <p:cNvSpPr>
            <a:spLocks noGrp="1"/>
          </p:cNvSpPr>
          <p:nvPr>
            <p:ph type="ftr" sz="quarter" idx="13"/>
          </p:nvPr>
        </p:nvSpPr>
        <p:spPr/>
        <p:txBody>
          <a:bodyPr/>
          <a:lstStyle/>
          <a:p>
            <a:r>
              <a:rPr lang="fr-FR" dirty="0" smtClean="0"/>
              <a:t>Titre de la présentation  I  30 Septembre 2014 </a:t>
            </a:r>
            <a:endParaRPr lang="fr-FR" dirty="0"/>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2004533578"/>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69421211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3190783"/>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4054527005"/>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85679079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21893257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03664970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11270818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87442465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97049357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E2FA2B55-D9BA-4AF6-9712-3795ABF90633}" type="slidenum">
              <a:rPr lang="fr-FR">
                <a:solidFill>
                  <a:srgbClr val="004563"/>
                </a:solidFill>
              </a:rPr>
              <a:pPr>
                <a:defRPr/>
              </a:pPr>
              <a:t>‹N°›</a:t>
            </a:fld>
            <a:endParaRPr lang="fr-FR">
              <a:solidFill>
                <a:srgbClr val="0045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4563"/>
                </a:solidFill>
              </a:rPr>
              <a:t>P&amp;C </a:t>
            </a:r>
            <a:r>
              <a:rPr lang="fr-FR" err="1">
                <a:solidFill>
                  <a:srgbClr val="004563"/>
                </a:solidFill>
              </a:rPr>
              <a:t>Board</a:t>
            </a:r>
            <a:r>
              <a:rPr lang="fr-FR">
                <a:solidFill>
                  <a:srgbClr val="004563"/>
                </a:solidFill>
              </a:rPr>
              <a:t> - date</a:t>
            </a:r>
          </a:p>
        </p:txBody>
      </p:sp>
    </p:spTree>
    <p:extLst>
      <p:ext uri="{BB962C8B-B14F-4D97-AF65-F5344CB8AC3E}">
        <p14:creationId xmlns:p14="http://schemas.microsoft.com/office/powerpoint/2010/main" val="1154967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pPr/>
              <a:t>‹N°›</a:t>
            </a:fld>
            <a:r>
              <a:rPr lang="fr-FR" dirty="0" smtClean="0"/>
              <a:t>   |  </a:t>
            </a:r>
            <a:endParaRPr lang="fr-FR" dirty="0"/>
          </a:p>
        </p:txBody>
      </p:sp>
      <p:sp>
        <p:nvSpPr>
          <p:cNvPr id="16" name="Espace réservé du pied de page 15"/>
          <p:cNvSpPr>
            <a:spLocks noGrp="1"/>
          </p:cNvSpPr>
          <p:nvPr>
            <p:ph type="ftr" sz="quarter" idx="11"/>
          </p:nvPr>
        </p:nvSpPr>
        <p:spPr/>
        <p:txBody>
          <a:bodyPr/>
          <a:lstStyle/>
          <a:p>
            <a:r>
              <a:rPr lang="fr-FR" dirty="0" smtClean="0"/>
              <a:t>Titre de la présentation  I  30 Septembre 2014 </a:t>
            </a:r>
            <a:endParaRPr lang="fr-FR" dirty="0"/>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416697142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smtClean="0">
                <a:solidFill>
                  <a:srgbClr val="E40A38"/>
                </a:solidFill>
              </a:rPr>
              <a:t>CONFIDENTIALITY LEVEL</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4767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03648517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135205495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2137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2331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PARAMETRIC INSURANCE</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106148766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PARAMETRIC INSURANCE</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315106479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PARAMETRIC INSURANCE</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98359007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PARAMETRIC INSURANCE</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83903636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PARAMETRIC INSURANCE</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5617696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E2FA2B55-D9BA-4AF6-9712-3795ABF90633}" type="slidenum">
              <a:rPr lang="fr-FR"/>
              <a:pPr>
                <a:defRPr/>
              </a:pPr>
              <a:t>‹N°›</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P&amp;C </a:t>
            </a:r>
            <a:r>
              <a:rPr lang="fr-FR" err="1"/>
              <a:t>Board</a:t>
            </a:r>
            <a:r>
              <a:rPr lang="fr-FR"/>
              <a:t> - date</a:t>
            </a:r>
          </a:p>
        </p:txBody>
      </p:sp>
    </p:spTree>
    <p:extLst>
      <p:ext uri="{BB962C8B-B14F-4D97-AF65-F5344CB8AC3E}">
        <p14:creationId xmlns:p14="http://schemas.microsoft.com/office/powerpoint/2010/main" val="13731968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PARAMETRIC INSURANCE</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163324275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PARAMETRIC INSURANCE</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3316427436"/>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PARAMETRIC INSURANCE</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2782399365"/>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PARAMETRIC INSURANCE</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406486521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9"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5698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26977119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807154976"/>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384862"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050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1"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1395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0"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7924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2288751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pic>
        <p:nvPicPr>
          <p:cNvPr id="13" name="Picture 3" descr="C:\Users\S598493\Pictures\Logo\Logo AXA\AXA CS\axa_corp_rv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636" y="6340399"/>
            <a:ext cx="1141080" cy="399600"/>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73035745"/>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27599723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3831913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62029706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25713000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77439278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6087063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03177567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4021449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E2FA2B55-D9BA-4AF6-9712-3795ABF90633}" type="slidenum">
              <a:rPr lang="fr-FR">
                <a:solidFill>
                  <a:srgbClr val="004563"/>
                </a:solidFill>
              </a:rPr>
              <a:pPr>
                <a:defRPr/>
              </a:pPr>
              <a:t>‹N°›</a:t>
            </a:fld>
            <a:endParaRPr lang="fr-FR">
              <a:solidFill>
                <a:srgbClr val="0045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4563"/>
                </a:solidFill>
              </a:rPr>
              <a:t>P&amp;C </a:t>
            </a:r>
            <a:r>
              <a:rPr lang="fr-FR" err="1">
                <a:solidFill>
                  <a:srgbClr val="004563"/>
                </a:solidFill>
              </a:rPr>
              <a:t>Board</a:t>
            </a:r>
            <a:r>
              <a:rPr lang="fr-FR">
                <a:solidFill>
                  <a:srgbClr val="004563"/>
                </a:solidFill>
              </a:rPr>
              <a:t> - date</a:t>
            </a:r>
          </a:p>
        </p:txBody>
      </p:sp>
    </p:spTree>
    <p:extLst>
      <p:ext uri="{BB962C8B-B14F-4D97-AF65-F5344CB8AC3E}">
        <p14:creationId xmlns:p14="http://schemas.microsoft.com/office/powerpoint/2010/main" val="39931331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smtClean="0">
                <a:solidFill>
                  <a:srgbClr val="E40A38"/>
                </a:solidFill>
              </a:rPr>
              <a:t>CONFIDENTIALITY LEVEL</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669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126095362"/>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82242588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1545836386"/>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76997"/>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64250"/>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ASSURANCE PARAMETRIQUE</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504644953"/>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ASSURANCE PARAMETRIQUE</a:t>
            </a:r>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10516870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ASSURANCE PARAMETRIQUE</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572592369"/>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ASSURANCE PARAMETRIQUE</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789976004"/>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ASSURANCE PARAMETRIQUE</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58730913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ASSURANCE PARAMETRIQUE</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798150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308556757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ASSURANCE PARAMETRIQUE</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2985245026"/>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ASSURANCE PARAMETRIQUE</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4288323095"/>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ASSURANCE PARAMETRIQUE</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3883425650"/>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ASSURANCE PARAMETRIQUE</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spTree>
    <p:extLst>
      <p:ext uri="{BB962C8B-B14F-4D97-AF65-F5344CB8AC3E}">
        <p14:creationId xmlns:p14="http://schemas.microsoft.com/office/powerpoint/2010/main" val="1436414019"/>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70790"/>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214008072"/>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01508218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01125"/>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39111"/>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6911079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384862"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050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0" name="Picture 3" descr="C:\Users\S598493\Pictures\Logo\Logo AXA\AXA CS\axa_corp_rv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636" y="6340399"/>
            <a:ext cx="114108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63748"/>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81695176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603471370"/>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242077825"/>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617486963"/>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942445659"/>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56581305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29031613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255890790"/>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55853"/>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17809696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753987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9" name="Picture 3" descr="C:\Users\S598493\Pictures\Logo\Logo AXA\AXA CS\axa_corp_rv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636" y="6340399"/>
            <a:ext cx="114108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15722"/>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240314895"/>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436471"/>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99631"/>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358027446"/>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738072518"/>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14219438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132283511"/>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806106538"/>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03413922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611073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869331724"/>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68519436"/>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2063005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56034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5132790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56608661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82869585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5281397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96842809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76467871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7781749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4753987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34272541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es-ES" smtClean="0"/>
              <a:t>Haga clic para modificar el estilo de título del patrón</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s-ES" smtClean="0"/>
              <a:t>Haga clic para modificar el estilo de texto del patrón</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es-ES" smtClean="0">
                <a:solidFill>
                  <a:srgbClr val="E40A38"/>
                </a:solidFill>
              </a:rPr>
              <a:t>CONFIDENTIAL</a:t>
            </a:r>
            <a:endParaRPr lang="fr-FR" dirty="0">
              <a:solidFill>
                <a:srgbClr val="E40A38"/>
              </a:solidFill>
            </a:endParaRPr>
          </a:p>
        </p:txBody>
      </p:sp>
      <p:pic>
        <p:nvPicPr>
          <p:cNvPr id="2" name="Image 1" descr="AXA_logo_UK_Q.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6337300"/>
            <a:ext cx="1980000" cy="400622"/>
          </a:xfrm>
          <a:prstGeom prst="rect">
            <a:avLst/>
          </a:prstGeom>
        </p:spPr>
      </p:pic>
    </p:spTree>
    <p:extLst>
      <p:ext uri="{BB962C8B-B14F-4D97-AF65-F5344CB8AC3E}">
        <p14:creationId xmlns:p14="http://schemas.microsoft.com/office/powerpoint/2010/main" val="30968045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es-ES" smtClean="0"/>
              <a:t>Haga clic para modificar el estilo de título del patrón</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s-ES" smtClean="0"/>
              <a:t>Haga clic para modificar el estilo de texto del patrón</a:t>
            </a:r>
          </a:p>
        </p:txBody>
      </p:sp>
    </p:spTree>
    <p:extLst>
      <p:ext uri="{BB962C8B-B14F-4D97-AF65-F5344CB8AC3E}">
        <p14:creationId xmlns:p14="http://schemas.microsoft.com/office/powerpoint/2010/main" val="16427998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es-ES" smtClean="0"/>
              <a:t>Haga clic para modificar el estilo de título del patrón</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s-ES" smtClean="0"/>
              <a:t>Haga clic para modificar el estilo de texto del patrón</a:t>
            </a:r>
          </a:p>
        </p:txBody>
      </p:sp>
    </p:spTree>
    <p:extLst>
      <p:ext uri="{BB962C8B-B14F-4D97-AF65-F5344CB8AC3E}">
        <p14:creationId xmlns:p14="http://schemas.microsoft.com/office/powerpoint/2010/main" val="155622917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es-ES" smtClean="0"/>
              <a:t>Haga clic para modificar el estilo de texto del patrón</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grpSp>
        <p:nvGrpSpPr>
          <p:cNvPr id="2" name="Groupe 12"/>
          <p:cNvGrpSpPr>
            <a:grpSpLocks noChangeAspect="1"/>
          </p:cNvGrpSpPr>
          <p:nvPr userDrawn="1"/>
        </p:nvGrpSpPr>
        <p:grpSpPr>
          <a:xfrm>
            <a:off x="8497175" y="6342070"/>
            <a:ext cx="396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20" name="Espace réservé du texte 19"/>
          <p:cNvSpPr>
            <a:spLocks noGrp="1"/>
          </p:cNvSpPr>
          <p:nvPr>
            <p:ph type="body" sz="quarter" idx="11" hasCustomPrompt="1"/>
          </p:nvPr>
        </p:nvSpPr>
        <p:spPr>
          <a:xfrm>
            <a:off x="5432612" y="6449077"/>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15137633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s-ES" smtClean="0"/>
              <a:t>Haga clic para modificar el estilo de texto del patrón</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grpSp>
        <p:nvGrpSpPr>
          <p:cNvPr id="2" name="Groupe 12"/>
          <p:cNvGrpSpPr>
            <a:grpSpLocks noChangeAspect="1"/>
          </p:cNvGrpSpPr>
          <p:nvPr userDrawn="1"/>
        </p:nvGrpSpPr>
        <p:grpSpPr>
          <a:xfrm>
            <a:off x="8497175" y="6342070"/>
            <a:ext cx="396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7205400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s-ES" smtClean="0"/>
              <a:t>Haga clic para modificar el estilo de título del patrón</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2192732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s-ES" smtClean="0"/>
              <a:t>Haga clic para modificar el estilo de título del patrón</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525496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dirty="0" smtClean="0"/>
          </a:p>
        </p:txBody>
      </p:sp>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3476972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es-ES" smtClean="0"/>
              <a:t>Haga clic en el icono para agregar una tabla</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Tree>
    <p:extLst>
      <p:ext uri="{BB962C8B-B14F-4D97-AF65-F5344CB8AC3E}">
        <p14:creationId xmlns:p14="http://schemas.microsoft.com/office/powerpoint/2010/main" val="39887908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20" name="Espace réservé du texte 19"/>
          <p:cNvSpPr>
            <a:spLocks noGrp="1"/>
          </p:cNvSpPr>
          <p:nvPr>
            <p:ph type="body" sz="quarter" idx="11" hasCustomPrompt="1"/>
          </p:nvPr>
        </p:nvSpPr>
        <p:spPr>
          <a:xfrm>
            <a:off x="4384862"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19" name="Espace réservé de la date 3"/>
          <p:cNvSpPr>
            <a:spLocks noGrp="1"/>
          </p:cNvSpPr>
          <p:nvPr>
            <p:ph type="dt" sz="half" idx="2"/>
          </p:nvPr>
        </p:nvSpPr>
        <p:spPr>
          <a:xfrm>
            <a:off x="23050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pic>
        <p:nvPicPr>
          <p:cNvPr id="21"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991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es-ES" smtClean="0"/>
              <a:t>Haga clic en el icono para agregar un gráfico</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es-ES" smtClean="0"/>
              <a:t>Haga clic en el icono para agregar un gráfico</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65159661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s-ES" smtClean="0"/>
              <a:t>Haga clic para modificar el estilo de título del patrón</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es-ES" smtClean="0"/>
              <a:t>Haga clic en el icono para agregar un gráfico</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es-ES" smtClean="0"/>
              <a:t>Haga clic en el icono para agregar un gráfico</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es-ES" smtClean="0"/>
              <a:t>Haga clic en el icono para agregar un gráfico</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es-ES" smtClean="0"/>
              <a:t>Haga clic en el icono para agregar un gráfico</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50158340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2" name="Titre 11"/>
          <p:cNvSpPr>
            <a:spLocks noGrp="1"/>
          </p:cNvSpPr>
          <p:nvPr>
            <p:ph type="title"/>
          </p:nvPr>
        </p:nvSpPr>
        <p:spPr/>
        <p:txBody>
          <a:bodyPr/>
          <a:lstStyle/>
          <a:p>
            <a:r>
              <a:rPr lang="es-ES" smtClean="0"/>
              <a:t>Haga clic para modificar el estilo de título del patrón</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es-ES" smtClean="0"/>
              <a:t>Haga clic en el icono para agregar un gráfico</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17133321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es-ES" smtClean="0"/>
              <a:t>Haga clic para modificar el estilo de texto del patrón</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es-ES" smtClean="0"/>
              <a:t>Haga clic para modificar el estilo de texto del patrón</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es-ES" smtClean="0"/>
              <a:t>Haga clic para modificar el estilo de texto del patrón</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s-ES" smtClean="0"/>
              <a:t>Haga clic para modificar el estilo de texto del patrón</a:t>
            </a:r>
          </a:p>
        </p:txBody>
      </p:sp>
      <p:sp>
        <p:nvSpPr>
          <p:cNvPr id="22" name="Titre 21"/>
          <p:cNvSpPr>
            <a:spLocks noGrp="1"/>
          </p:cNvSpPr>
          <p:nvPr>
            <p:ph type="title"/>
          </p:nvPr>
        </p:nvSpPr>
        <p:spPr/>
        <p:txBody>
          <a:bodyPr/>
          <a:lstStyle/>
          <a:p>
            <a:r>
              <a:rPr lang="es-ES" smtClean="0"/>
              <a:t>Haga clic para modificar el estilo de título del patrón</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351939913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es-ES" smtClean="0"/>
              <a:t>Haga clic para modificar el estilo de texto del patrón</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14" name="Titre 13"/>
          <p:cNvSpPr>
            <a:spLocks noGrp="1"/>
          </p:cNvSpPr>
          <p:nvPr>
            <p:ph type="title"/>
          </p:nvPr>
        </p:nvSpPr>
        <p:spPr/>
        <p:txBody>
          <a:bodyPr/>
          <a:lstStyle/>
          <a:p>
            <a:r>
              <a:rPr lang="es-ES" smtClean="0"/>
              <a:t>Haga clic para modificar el estilo de título del patrón</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3100650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s-ES" smtClean="0"/>
              <a:t>Haga clic para modificar el estilo de título del patrón</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s-ES" smtClean="0"/>
              <a:t>Haga clic para modificar el estilo de texto del patrón</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39352136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1B915489-69B3-4524-9CB2-7685A7C77A23}" type="slidenum">
              <a:rPr lang="fr-FR">
                <a:solidFill>
                  <a:srgbClr val="004563"/>
                </a:solidFill>
              </a:rPr>
              <a:pPr>
                <a:defRPr/>
              </a:pPr>
              <a:t>‹N°›</a:t>
            </a:fld>
            <a:endParaRPr lang="fr-FR">
              <a:solidFill>
                <a:srgbClr val="0045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4563"/>
              </a:solidFill>
            </a:endParaRPr>
          </a:p>
        </p:txBody>
      </p:sp>
    </p:spTree>
    <p:extLst>
      <p:ext uri="{BB962C8B-B14F-4D97-AF65-F5344CB8AC3E}">
        <p14:creationId xmlns:p14="http://schemas.microsoft.com/office/powerpoint/2010/main" val="433279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782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6248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0485783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pic>
        <p:nvPicPr>
          <p:cNvPr id="20"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9913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5081029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1380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9778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9365354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69458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44633463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8247601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41891599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0913241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1580434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pPr/>
              <a:t>‹N°›</a:t>
            </a:fld>
            <a:r>
              <a:rPr lang="fr-FR" dirty="0" smtClean="0"/>
              <a:t>   |  </a:t>
            </a:r>
            <a:endParaRPr lang="fr-FR" dirty="0"/>
          </a:p>
        </p:txBody>
      </p:sp>
      <p:sp>
        <p:nvSpPr>
          <p:cNvPr id="18" name="Espace réservé du pied de page 17"/>
          <p:cNvSpPr>
            <a:spLocks noGrp="1"/>
          </p:cNvSpPr>
          <p:nvPr>
            <p:ph type="ftr" sz="quarter" idx="17"/>
          </p:nvPr>
        </p:nvSpPr>
        <p:spPr/>
        <p:txBody>
          <a:bodyPr/>
          <a:lstStyle/>
          <a:p>
            <a:r>
              <a:rPr lang="fr-FR" dirty="0" smtClean="0"/>
              <a:t>Titre de la présentation  I  30 Septembre 2014 </a:t>
            </a:r>
            <a:endParaRPr lang="fr-FR" dirty="0"/>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112529232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6296187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0023223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81569349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4743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30935208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28709905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896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8413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0124318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1121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pPr/>
              <a:t>‹N°›</a:t>
            </a:fld>
            <a:r>
              <a:rPr lang="fr-FR" dirty="0" smtClean="0"/>
              <a:t>   |  </a:t>
            </a:r>
            <a:endParaRPr lang="fr-FR" dirty="0"/>
          </a:p>
        </p:txBody>
      </p:sp>
      <p:sp>
        <p:nvSpPr>
          <p:cNvPr id="18" name="Espace réservé du pied de page 17"/>
          <p:cNvSpPr>
            <a:spLocks noGrp="1"/>
          </p:cNvSpPr>
          <p:nvPr>
            <p:ph type="ftr" sz="quarter" idx="12"/>
          </p:nvPr>
        </p:nvSpPr>
        <p:spPr/>
        <p:txBody>
          <a:bodyPr/>
          <a:lstStyle/>
          <a:p>
            <a:r>
              <a:rPr lang="fr-FR" dirty="0" smtClean="0"/>
              <a:t>Titre de la présentation  I  30 Septembre 2014 </a:t>
            </a:r>
            <a:endParaRPr lang="fr-FR" dirty="0"/>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348032114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401553770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9573566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61036990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1317674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820886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58235386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87941820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56011140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fr-FR" smtClean="0"/>
              <a:t>Modifiez le style du titre</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026"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4336" y="6340399"/>
            <a:ext cx="1151884"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7964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9849390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pPr/>
              <a:t>‹N°›</a:t>
            </a:fld>
            <a:r>
              <a:rPr lang="fr-FR" dirty="0" smtClean="0"/>
              <a:t>   |  </a:t>
            </a:r>
            <a:endParaRPr lang="fr-FR" dirty="0"/>
          </a:p>
        </p:txBody>
      </p:sp>
      <p:sp>
        <p:nvSpPr>
          <p:cNvPr id="18" name="Espace réservé du pied de page 17"/>
          <p:cNvSpPr>
            <a:spLocks noGrp="1"/>
          </p:cNvSpPr>
          <p:nvPr>
            <p:ph type="ftr" sz="quarter" idx="12"/>
          </p:nvPr>
        </p:nvSpPr>
        <p:spPr/>
        <p:txBody>
          <a:bodyPr/>
          <a:lstStyle/>
          <a:p>
            <a:r>
              <a:rPr lang="fr-FR" dirty="0" smtClean="0"/>
              <a:t>Titre de la présentation  I  30 Septembre 2014 </a:t>
            </a:r>
            <a:endParaRPr lang="fr-FR" dirty="0"/>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8032114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fr-FR" smtClean="0"/>
              <a:t>Modifiez le style du titre</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smtClean="0"/>
              <a:t>Modifiez les styles du texte du masque</a:t>
            </a:r>
          </a:p>
        </p:txBody>
      </p:sp>
    </p:spTree>
    <p:extLst>
      <p:ext uri="{BB962C8B-B14F-4D97-AF65-F5344CB8AC3E}">
        <p14:creationId xmlns:p14="http://schemas.microsoft.com/office/powerpoint/2010/main" val="31325951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61087" y="6459545"/>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dirty="0"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343150" y="6533737"/>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70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smtClean="0"/>
              <a:t>Modifiez les styles du texte du masque</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22" name="Picture 2" descr="C:\Users\S598493\Desktop\Virgile templates\Logo\Logo AXA\AXA CS\logo_AXACS_H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336" y="6355560"/>
            <a:ext cx="114150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5072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34324927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7175428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738188" y="1570037"/>
            <a:ext cx="7670799"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5"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97012574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ableau 6"/>
          <p:cNvSpPr>
            <a:spLocks noGrp="1"/>
          </p:cNvSpPr>
          <p:nvPr>
            <p:ph type="tbl" sz="quarter" idx="13"/>
          </p:nvPr>
        </p:nvSpPr>
        <p:spPr>
          <a:xfrm>
            <a:off x="736600" y="2224088"/>
            <a:ext cx="7672388" cy="3816350"/>
          </a:xfrm>
        </p:spPr>
        <p:txBody>
          <a:bodyPr>
            <a:normAutofit/>
          </a:bodyPr>
          <a:lstStyle>
            <a:lvl1pPr>
              <a:buFontTx/>
              <a:buNone/>
              <a:defRPr sz="1400"/>
            </a:lvl1pPr>
          </a:lstStyle>
          <a:p>
            <a:r>
              <a:rPr lang="fr-FR" smtClean="0"/>
              <a:t>Cliquez sur l'icône pour ajouter un tableau</a:t>
            </a:r>
            <a:endParaRPr lang="fr-FR"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9"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20948761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341435411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2" name="Espace réservé du pied de page 21"/>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9" name="Espace réservé du graphique 8"/>
          <p:cNvSpPr>
            <a:spLocks noGrp="1"/>
          </p:cNvSpPr>
          <p:nvPr>
            <p:ph type="chart" sz="quarter" idx="14"/>
          </p:nvPr>
        </p:nvSpPr>
        <p:spPr>
          <a:xfrm>
            <a:off x="600074" y="2216286"/>
            <a:ext cx="3757613" cy="1440000"/>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16286"/>
            <a:ext cx="3757613" cy="1440000"/>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hasCustomPrompt="1"/>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
        <p:nvSpPr>
          <p:cNvPr id="14" name="Espace réservé du graphique 8"/>
          <p:cNvSpPr>
            <a:spLocks noGrp="1"/>
          </p:cNvSpPr>
          <p:nvPr>
            <p:ph type="chart" sz="quarter" idx="17"/>
          </p:nvPr>
        </p:nvSpPr>
        <p:spPr>
          <a:xfrm>
            <a:off x="593450" y="4589223"/>
            <a:ext cx="3757613" cy="1440000"/>
          </a:xfrm>
        </p:spPr>
        <p:txBody>
          <a:bodyPr/>
          <a:lstStyle>
            <a:lvl1pPr>
              <a:buFontTx/>
              <a:buNone/>
              <a:defRPr/>
            </a:lvl1pPr>
          </a:lstStyle>
          <a:p>
            <a:r>
              <a:rPr lang="fr-FR" smtClean="0"/>
              <a:t>Cliquez sur l'icône pour ajouter un graphique</a:t>
            </a:r>
            <a:endParaRPr lang="fr-FR" dirty="0"/>
          </a:p>
        </p:txBody>
      </p:sp>
      <p:sp>
        <p:nvSpPr>
          <p:cNvPr id="15" name="Espace réservé du graphique 8"/>
          <p:cNvSpPr>
            <a:spLocks noGrp="1"/>
          </p:cNvSpPr>
          <p:nvPr>
            <p:ph type="chart" sz="quarter" idx="18"/>
          </p:nvPr>
        </p:nvSpPr>
        <p:spPr>
          <a:xfrm>
            <a:off x="4657140" y="4589223"/>
            <a:ext cx="3757613" cy="1440000"/>
          </a:xfrm>
        </p:spPr>
        <p:txBody>
          <a:bodyPr/>
          <a:lstStyle>
            <a:lvl1pPr>
              <a:buFontTx/>
              <a:buNone/>
              <a:defRPr/>
            </a:lvl1pPr>
          </a:lstStyle>
          <a:p>
            <a:r>
              <a:rPr lang="fr-FR" smtClean="0"/>
              <a:t>Cliquez sur l'icône pour ajouter un graphique</a:t>
            </a:r>
            <a:endParaRPr lang="fr-FR" dirty="0"/>
          </a:p>
        </p:txBody>
      </p:sp>
      <p:sp>
        <p:nvSpPr>
          <p:cNvPr id="16" name="Espace réservé du texte 5"/>
          <p:cNvSpPr>
            <a:spLocks noGrp="1"/>
          </p:cNvSpPr>
          <p:nvPr>
            <p:ph type="body" sz="quarter" idx="19" hasCustomPrompt="1"/>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
        <p:nvSpPr>
          <p:cNvPr id="17" name="Espace réservé du texte 5"/>
          <p:cNvSpPr>
            <a:spLocks noGrp="1"/>
          </p:cNvSpPr>
          <p:nvPr>
            <p:ph type="body" sz="quarter" idx="20" hasCustomPrompt="1"/>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Cliquez pour modifier le texte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78612014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2" name="Titre 11"/>
          <p:cNvSpPr>
            <a:spLocks noGrp="1"/>
          </p:cNvSpPr>
          <p:nvPr>
            <p:ph type="title"/>
          </p:nvPr>
        </p:nvSpPr>
        <p:spPr/>
        <p:txBody>
          <a:bodyPr/>
          <a:lstStyle/>
          <a:p>
            <a:r>
              <a:rPr lang="fr-FR" smtClean="0"/>
              <a:t>Modifiez le style du titre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0" name="Espace réservé du pied de page 19"/>
          <p:cNvSpPr>
            <a:spLocks noGrp="1"/>
          </p:cNvSpPr>
          <p:nvPr>
            <p:ph type="ftr" sz="quarter" idx="12"/>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8" name="Espace réservé du graphique 7"/>
          <p:cNvSpPr>
            <a:spLocks noGrp="1"/>
          </p:cNvSpPr>
          <p:nvPr>
            <p:ph type="chart" sz="quarter" idx="13"/>
          </p:nvPr>
        </p:nvSpPr>
        <p:spPr>
          <a:xfrm>
            <a:off x="1108075" y="2917203"/>
            <a:ext cx="2732088" cy="2439987"/>
          </a:xfrm>
        </p:spPr>
        <p:txBody>
          <a:bodyPr/>
          <a:lstStyle>
            <a:lvl1pPr>
              <a:buFontTx/>
              <a:buNone/>
              <a:defRPr/>
            </a:lvl1pPr>
          </a:lstStyle>
          <a:p>
            <a:r>
              <a:rPr lang="fr-FR" smtClean="0"/>
              <a:t>Cliquez sur l'icône pour ajouter un graphique</a:t>
            </a:r>
            <a:endParaRPr lang="fr-FR"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0117684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pPr/>
              <a:t>‹N°›</a:t>
            </a:fld>
            <a:r>
              <a:rPr lang="fr-FR" dirty="0" smtClean="0"/>
              <a:t>   |  </a:t>
            </a:r>
            <a:endParaRPr lang="fr-FR" dirty="0"/>
          </a:p>
        </p:txBody>
      </p:sp>
      <p:sp>
        <p:nvSpPr>
          <p:cNvPr id="22" name="Espace réservé du pied de page 21"/>
          <p:cNvSpPr>
            <a:spLocks noGrp="1"/>
          </p:cNvSpPr>
          <p:nvPr>
            <p:ph type="ftr" sz="quarter" idx="11"/>
          </p:nvPr>
        </p:nvSpPr>
        <p:spPr/>
        <p:txBody>
          <a:bodyPr/>
          <a:lstStyle/>
          <a:p>
            <a:r>
              <a:rPr lang="fr-FR" dirty="0" smtClean="0"/>
              <a:t>Titre de la présentation  I  30 Septembre 2014 </a:t>
            </a:r>
            <a:endParaRPr lang="fr-FR" dirty="0"/>
          </a:p>
        </p:txBody>
      </p:sp>
      <p:sp>
        <p:nvSpPr>
          <p:cNvPr id="9" name="Espace réservé du graphique 8"/>
          <p:cNvSpPr>
            <a:spLocks noGrp="1"/>
          </p:cNvSpPr>
          <p:nvPr>
            <p:ph type="chart" sz="quarter" idx="14"/>
          </p:nvPr>
        </p:nvSpPr>
        <p:spPr>
          <a:xfrm>
            <a:off x="600074" y="2220426"/>
            <a:ext cx="3757613" cy="3554413"/>
          </a:xfrm>
        </p:spPr>
        <p:txBody>
          <a:bodyPr/>
          <a:lstStyle>
            <a:lvl1pPr>
              <a:buFontTx/>
              <a:buNone/>
              <a:defRPr/>
            </a:lvl1pPr>
          </a:lstStyle>
          <a:p>
            <a:r>
              <a:rPr lang="fr-FR" smtClean="0"/>
              <a:t>Cliquez sur l'icône pour ajouter un graphique</a:t>
            </a:r>
            <a:endParaRPr lang="fr-FR" dirty="0"/>
          </a:p>
        </p:txBody>
      </p:sp>
      <p:sp>
        <p:nvSpPr>
          <p:cNvPr id="12" name="Espace réservé du graphique 8"/>
          <p:cNvSpPr>
            <a:spLocks noGrp="1"/>
          </p:cNvSpPr>
          <p:nvPr>
            <p:ph type="chart" sz="quarter" idx="15"/>
          </p:nvPr>
        </p:nvSpPr>
        <p:spPr>
          <a:xfrm>
            <a:off x="4663764" y="2220426"/>
            <a:ext cx="3757613" cy="3554413"/>
          </a:xfrm>
        </p:spPr>
        <p:txBody>
          <a:bodyPr/>
          <a:lstStyle>
            <a:lvl1pPr>
              <a:buFontTx/>
              <a:buNone/>
              <a:defRPr/>
            </a:lvl1pPr>
          </a:lstStyle>
          <a:p>
            <a:r>
              <a:rPr lang="fr-FR" smtClean="0"/>
              <a:t>Cliquez sur l'icône pour ajouter un graphique</a:t>
            </a:r>
            <a:endParaRPr lang="fr-FR"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3"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spTree>
    <p:extLst>
      <p:ext uri="{BB962C8B-B14F-4D97-AF65-F5344CB8AC3E}">
        <p14:creationId xmlns:p14="http://schemas.microsoft.com/office/powerpoint/2010/main" val="125236248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fr-FR" smtClean="0"/>
              <a:t>Modifiez les styles du texte du masque</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fr-FR" smtClean="0"/>
              <a:t>Modifiez les styles du texte du masque</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fr-FR" smtClean="0"/>
              <a:t>Modifiez les styles du texte du masque</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2" name="Titre 21"/>
          <p:cNvSpPr>
            <a:spLocks noGrp="1"/>
          </p:cNvSpPr>
          <p:nvPr>
            <p:ph type="title"/>
          </p:nvPr>
        </p:nvSpPr>
        <p:spPr/>
        <p:txBody>
          <a:bodyPr/>
          <a:lstStyle/>
          <a:p>
            <a:r>
              <a:rPr lang="fr-FR" smtClean="0"/>
              <a:t>Modifiez le style du titre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0" name="Espace réservé du pied de page 29"/>
          <p:cNvSpPr>
            <a:spLocks noGrp="1"/>
          </p:cNvSpPr>
          <p:nvPr>
            <p:ph type="ftr" sz="quarter" idx="17"/>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11" name="Espace réservé du texte 11"/>
          <p:cNvSpPr>
            <a:spLocks noGrp="1"/>
          </p:cNvSpPr>
          <p:nvPr>
            <p:ph type="body" sz="quarter" idx="18"/>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70483637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fr-FR" smtClean="0"/>
              <a:t>Modifiez les styles du texte du masque</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14" name="Titre 13"/>
          <p:cNvSpPr>
            <a:spLocks noGrp="1"/>
          </p:cNvSpPr>
          <p:nvPr>
            <p:ph type="title"/>
          </p:nvPr>
        </p:nvSpPr>
        <p:spPr/>
        <p:txBody>
          <a:bodyPr/>
          <a:lstStyle/>
          <a:p>
            <a:r>
              <a:rPr lang="fr-FR" smtClean="0"/>
              <a:t>Modifiez le style du titre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32" name="Espace réservé du pied de page 31"/>
          <p:cNvSpPr>
            <a:spLocks noGrp="1"/>
          </p:cNvSpPr>
          <p:nvPr>
            <p:ph type="ftr" sz="quarter" idx="13"/>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7" name="Espace réservé du texte 11"/>
          <p:cNvSpPr>
            <a:spLocks noGrp="1"/>
          </p:cNvSpPr>
          <p:nvPr>
            <p:ph type="body" sz="quarter" idx="14"/>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73732224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Modifiez le style du titre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6" name="Espace réservé du pied de page 15"/>
          <p:cNvSpPr>
            <a:spLocks noGrp="1"/>
          </p:cNvSpPr>
          <p:nvPr>
            <p:ph type="ftr" sz="quarter" idx="11"/>
          </p:nvPr>
        </p:nvSpPr>
        <p:spPr/>
        <p:txBody>
          <a:bodyPr/>
          <a:lstStyle/>
          <a:p>
            <a:r>
              <a:rPr lang="fr-FR" dirty="0" smtClean="0">
                <a:solidFill>
                  <a:srgbClr val="004563"/>
                </a:solidFill>
              </a:rPr>
              <a:t>Titre de la présentation  I  30 Septembre 2014 </a:t>
            </a:r>
            <a:endParaRPr lang="fr-FR" dirty="0">
              <a:solidFill>
                <a:srgbClr val="004563"/>
              </a:solidFill>
            </a:endParaRPr>
          </a:p>
        </p:txBody>
      </p:sp>
      <p:sp>
        <p:nvSpPr>
          <p:cNvPr id="5" name="Espace réservé du texte 11"/>
          <p:cNvSpPr>
            <a:spLocks noGrp="1"/>
          </p:cNvSpPr>
          <p:nvPr>
            <p:ph type="body" sz="quarter" idx="13"/>
          </p:nvPr>
        </p:nvSpPr>
        <p:spPr>
          <a:xfrm>
            <a:off x="727075" y="819403"/>
            <a:ext cx="7670799"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smtClean="0"/>
              <a:t>Modifiez les styles du texte du masque</a:t>
            </a:r>
          </a:p>
        </p:txBody>
      </p:sp>
      <p:sp>
        <p:nvSpPr>
          <p:cNvPr id="6"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12895345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55600" y="1940022"/>
            <a:ext cx="8432800"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es-ES" smtClean="0"/>
              <a:t>Haga clic para modificar el estilo de título del patrón</a:t>
            </a:r>
            <a:endParaRPr lang="fr-FR" dirty="0"/>
          </a:p>
        </p:txBody>
      </p:sp>
      <p:cxnSp>
        <p:nvCxnSpPr>
          <p:cNvPr id="12" name="Connecteur droit 11"/>
          <p:cNvCxnSpPr/>
          <p:nvPr userDrawn="1"/>
        </p:nvCxnSpPr>
        <p:spPr>
          <a:xfrm flipH="1">
            <a:off x="2923504" y="3411530"/>
            <a:ext cx="3296993"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s-ES" smtClean="0"/>
              <a:t>Haga clic para modificar el estilo de texto del patrón</a:t>
            </a:r>
          </a:p>
        </p:txBody>
      </p:sp>
      <p:sp>
        <p:nvSpPr>
          <p:cNvPr id="11" name="Parallélogramme 10"/>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55194"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pPr algn="l"/>
            <a:r>
              <a:rPr lang="es-ES" smtClean="0">
                <a:solidFill>
                  <a:srgbClr val="E40A38"/>
                </a:solidFill>
              </a:rPr>
              <a:t>CONFIDENTIAL</a:t>
            </a:r>
            <a:endParaRPr lang="fr-FR" dirty="0">
              <a:solidFill>
                <a:srgbClr val="E40A38"/>
              </a:solidFill>
            </a:endParaRPr>
          </a:p>
        </p:txBody>
      </p:sp>
      <p:pic>
        <p:nvPicPr>
          <p:cNvPr id="2" name="Image 1" descr="AXA_logo_UK_Q.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6337300"/>
            <a:ext cx="1980000" cy="400622"/>
          </a:xfrm>
          <a:prstGeom prst="rect">
            <a:avLst/>
          </a:prstGeom>
        </p:spPr>
      </p:pic>
    </p:spTree>
    <p:extLst>
      <p:ext uri="{BB962C8B-B14F-4D97-AF65-F5344CB8AC3E}">
        <p14:creationId xmlns:p14="http://schemas.microsoft.com/office/powerpoint/2010/main" val="344801603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971600" y="2692170"/>
            <a:ext cx="7200849"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es-ES" smtClean="0"/>
              <a:t>Haga clic para modificar el estilo de título del patrón</a:t>
            </a:r>
            <a:endParaRPr lang="fr-FR"/>
          </a:p>
        </p:txBody>
      </p:sp>
      <p:sp>
        <p:nvSpPr>
          <p:cNvPr id="7" name="Espace réservé du texte 6"/>
          <p:cNvSpPr>
            <a:spLocks noGrp="1"/>
          </p:cNvSpPr>
          <p:nvPr>
            <p:ph type="body" sz="quarter" idx="10"/>
          </p:nvPr>
        </p:nvSpPr>
        <p:spPr>
          <a:xfrm>
            <a:off x="1233572" y="4742396"/>
            <a:ext cx="614674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s-ES" smtClean="0"/>
              <a:t>Haga clic para modificar el estilo de texto del patrón</a:t>
            </a:r>
          </a:p>
        </p:txBody>
      </p:sp>
    </p:spTree>
    <p:extLst>
      <p:ext uri="{BB962C8B-B14F-4D97-AF65-F5344CB8AC3E}">
        <p14:creationId xmlns:p14="http://schemas.microsoft.com/office/powerpoint/2010/main" val="36664943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279900" y="692696"/>
            <a:ext cx="4521200"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es-ES" smtClean="0"/>
              <a:t>Haga clic para modificar el estilo de título del patrón</a:t>
            </a:r>
            <a:endParaRPr lang="fr-FR"/>
          </a:p>
        </p:txBody>
      </p:sp>
      <p:sp>
        <p:nvSpPr>
          <p:cNvPr id="7" name="Espace réservé du texte 6"/>
          <p:cNvSpPr>
            <a:spLocks noGrp="1"/>
          </p:cNvSpPr>
          <p:nvPr>
            <p:ph type="body" sz="quarter" idx="10"/>
          </p:nvPr>
        </p:nvSpPr>
        <p:spPr>
          <a:xfrm>
            <a:off x="5686425" y="2276872"/>
            <a:ext cx="3114675"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s-ES" smtClean="0"/>
              <a:t>Haga clic para modificar el estilo de texto del patrón</a:t>
            </a:r>
          </a:p>
        </p:txBody>
      </p:sp>
    </p:spTree>
    <p:extLst>
      <p:ext uri="{BB962C8B-B14F-4D97-AF65-F5344CB8AC3E}">
        <p14:creationId xmlns:p14="http://schemas.microsoft.com/office/powerpoint/2010/main" val="336795823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es-ES" smtClean="0"/>
              <a:t>Haga clic para modificar el estilo de texto del patrón</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grpSp>
        <p:nvGrpSpPr>
          <p:cNvPr id="2" name="Groupe 12"/>
          <p:cNvGrpSpPr>
            <a:grpSpLocks noChangeAspect="1"/>
          </p:cNvGrpSpPr>
          <p:nvPr userDrawn="1"/>
        </p:nvGrpSpPr>
        <p:grpSpPr>
          <a:xfrm>
            <a:off x="8497175" y="6342070"/>
            <a:ext cx="396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20" name="Espace réservé du texte 19"/>
          <p:cNvSpPr>
            <a:spLocks noGrp="1"/>
          </p:cNvSpPr>
          <p:nvPr>
            <p:ph type="body" sz="quarter" idx="11" hasCustomPrompt="1"/>
          </p:nvPr>
        </p:nvSpPr>
        <p:spPr>
          <a:xfrm>
            <a:off x="5432612" y="6449077"/>
            <a:ext cx="2834637"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3" name="Parallélogramme 12"/>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124385211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923504" y="3411530"/>
            <a:ext cx="3296993"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61950" y="3677470"/>
            <a:ext cx="843915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s-ES" smtClean="0"/>
              <a:t>Haga clic para modificar el estilo de texto del patrón</a:t>
            </a:r>
          </a:p>
        </p:txBody>
      </p:sp>
      <p:sp>
        <p:nvSpPr>
          <p:cNvPr id="14" name="Rectangle 13"/>
          <p:cNvSpPr/>
          <p:nvPr userDrawn="1"/>
        </p:nvSpPr>
        <p:spPr>
          <a:xfrm>
            <a:off x="0" y="6211020"/>
            <a:ext cx="9144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grpSp>
        <p:nvGrpSpPr>
          <p:cNvPr id="2" name="Groupe 12"/>
          <p:cNvGrpSpPr>
            <a:grpSpLocks noChangeAspect="1"/>
          </p:cNvGrpSpPr>
          <p:nvPr userDrawn="1"/>
        </p:nvGrpSpPr>
        <p:grpSpPr>
          <a:xfrm>
            <a:off x="8497175" y="6342070"/>
            <a:ext cx="396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13" name="Espace réservé du texte 25"/>
          <p:cNvSpPr>
            <a:spLocks noGrp="1"/>
          </p:cNvSpPr>
          <p:nvPr>
            <p:ph type="body" sz="quarter" idx="13" hasCustomPrompt="1"/>
          </p:nvPr>
        </p:nvSpPr>
        <p:spPr>
          <a:xfrm>
            <a:off x="355600" y="1548166"/>
            <a:ext cx="8432799"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smtClean="0"/>
              <a:t>1</a:t>
            </a:r>
          </a:p>
          <a:p>
            <a:pPr lvl="1"/>
            <a:r>
              <a:rPr lang="fr-FR" smtClean="0"/>
              <a:t>DEUXIÈME NIVEAU</a:t>
            </a:r>
            <a:endParaRPr lang="fr-FR"/>
          </a:p>
        </p:txBody>
      </p:sp>
      <p:sp>
        <p:nvSpPr>
          <p:cNvPr id="19" name="Parallélogramme 18"/>
          <p:cNvSpPr>
            <a:spLocks noChangeAspect="1"/>
          </p:cNvSpPr>
          <p:nvPr userDrawn="1"/>
        </p:nvSpPr>
        <p:spPr>
          <a:xfrm>
            <a:off x="734417" y="-4577"/>
            <a:ext cx="1440160"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3505200" y="6504495"/>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144027608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s-ES" smtClean="0"/>
              <a:t>Haga clic para modificar el estilo de título del patrón</a:t>
            </a:r>
            <a:endParaRPr lang="fr-FR"/>
          </a:p>
        </p:txBody>
      </p:sp>
      <p:sp>
        <p:nvSpPr>
          <p:cNvPr id="10" name="Espace réservé du contenu 9"/>
          <p:cNvSpPr>
            <a:spLocks noGrp="1"/>
          </p:cNvSpPr>
          <p:nvPr>
            <p:ph sz="quarter" idx="14"/>
          </p:nvPr>
        </p:nvSpPr>
        <p:spPr>
          <a:xfrm>
            <a:off x="2838450" y="1104900"/>
            <a:ext cx="4223393"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9" name="Espace réservé du contenu 9"/>
          <p:cNvSpPr>
            <a:spLocks noGrp="1"/>
          </p:cNvSpPr>
          <p:nvPr>
            <p:ph sz="quarter" idx="15" hasCustomPrompt="1"/>
          </p:nvPr>
        </p:nvSpPr>
        <p:spPr>
          <a:xfrm>
            <a:off x="7061843" y="1100205"/>
            <a:ext cx="571997"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smtClean="0"/>
              <a:t>1</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8" name="Espace réservé du pied de page 17"/>
          <p:cNvSpPr>
            <a:spLocks noGrp="1"/>
          </p:cNvSpPr>
          <p:nvPr>
            <p:ph type="ftr" sz="quarter" idx="17"/>
          </p:nvPr>
        </p:nvSpPr>
        <p:spPr/>
        <p:txBody>
          <a:bodyPr/>
          <a:lstStyle/>
          <a:p>
            <a:endParaRPr lang="fr-FR" dirty="0">
              <a:solidFill>
                <a:srgbClr val="004563"/>
              </a:solidFill>
            </a:endParaRPr>
          </a:p>
        </p:txBody>
      </p:sp>
      <p:sp>
        <p:nvSpPr>
          <p:cNvPr id="12"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222663625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s-ES" smtClean="0"/>
              <a:t>Haga clic para modificar el estilo de título del patrón</a:t>
            </a:r>
            <a:endParaRPr lang="fr-FR"/>
          </a:p>
        </p:txBody>
      </p:sp>
      <p:sp>
        <p:nvSpPr>
          <p:cNvPr id="10" name="Espace réservé du contenu 9"/>
          <p:cNvSpPr>
            <a:spLocks noGrp="1"/>
          </p:cNvSpPr>
          <p:nvPr>
            <p:ph sz="quarter" idx="14"/>
          </p:nvPr>
        </p:nvSpPr>
        <p:spPr>
          <a:xfrm>
            <a:off x="2838450" y="1104900"/>
            <a:ext cx="596265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13" name="Espace réservé du pied de page 12"/>
          <p:cNvSpPr>
            <a:spLocks noGrp="1"/>
          </p:cNvSpPr>
          <p:nvPr>
            <p:ph type="ftr" sz="quarter" idx="16"/>
          </p:nvPr>
        </p:nvSpPr>
        <p:spPr/>
        <p:txBody>
          <a:bodyPr/>
          <a:lstStyle/>
          <a:p>
            <a:endParaRPr lang="fr-FR" dirty="0">
              <a:solidFill>
                <a:srgbClr val="004563"/>
              </a:solidFill>
            </a:endParaRPr>
          </a:p>
        </p:txBody>
      </p:sp>
      <p:sp>
        <p:nvSpPr>
          <p:cNvPr id="8"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84406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image" Target="../media/image2.gif"/><Relationship Id="rId2" Type="http://schemas.openxmlformats.org/officeDocument/2006/relationships/slideLayout" Target="../slideLayouts/slideLayout141.xml"/><Relationship Id="rId16" Type="http://schemas.openxmlformats.org/officeDocument/2006/relationships/image" Target="../media/image1.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0.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image" Target="../media/image2.gif"/><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image" Target="../media/image1.png"/><Relationship Id="rId2" Type="http://schemas.openxmlformats.org/officeDocument/2006/relationships/slideLayout" Target="../slideLayouts/slideLayout155.xml"/><Relationship Id="rId16" Type="http://schemas.openxmlformats.org/officeDocument/2006/relationships/theme" Target="../theme/theme11.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2.gi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1.png"/><Relationship Id="rId2" Type="http://schemas.openxmlformats.org/officeDocument/2006/relationships/slideLayout" Target="../slideLayouts/slideLayout170.xml"/><Relationship Id="rId16" Type="http://schemas.openxmlformats.org/officeDocument/2006/relationships/theme" Target="../theme/theme12.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image" Target="../media/image2.gif"/><Relationship Id="rId2" Type="http://schemas.openxmlformats.org/officeDocument/2006/relationships/slideLayout" Target="../slideLayouts/slideLayout185.xml"/><Relationship Id="rId16" Type="http://schemas.openxmlformats.org/officeDocument/2006/relationships/image" Target="../media/image1.png"/><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theme" Target="../theme/theme13.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image" Target="../media/image2.gif"/><Relationship Id="rId2" Type="http://schemas.openxmlformats.org/officeDocument/2006/relationships/slideLayout" Target="../slideLayouts/slideLayout199.xml"/><Relationship Id="rId16" Type="http://schemas.openxmlformats.org/officeDocument/2006/relationships/image" Target="../media/image1.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4.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gi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gi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2.gi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2.gi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1.png"/><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2.gi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7.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2.gif"/><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image" Target="../media/image2.gif"/><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1.png"/><Relationship Id="rId2" Type="http://schemas.openxmlformats.org/officeDocument/2006/relationships/slideLayout" Target="../slideLayouts/slideLayout111.xml"/><Relationship Id="rId16" Type="http://schemas.openxmlformats.org/officeDocument/2006/relationships/theme" Target="../theme/theme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2.gif"/><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1.png"/><Relationship Id="rId2" Type="http://schemas.openxmlformats.org/officeDocument/2006/relationships/slideLayout" Target="../slideLayouts/slideLayout126.xml"/><Relationship Id="rId16" Type="http://schemas.openxmlformats.org/officeDocument/2006/relationships/theme" Target="../theme/theme9.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t>Titre de la présentation  I  30 Septembre 2014 </a:t>
            </a:r>
            <a:endParaRPr lang="fr-FR" dirty="0"/>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pPr/>
              <a:t>‹N°›</a:t>
            </a:fld>
            <a:r>
              <a:rPr lang="fr-FR" dirty="0" smtClean="0"/>
              <a:t>   |  </a:t>
            </a:r>
            <a:endParaRPr lang="fr-FR" dirty="0"/>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t>MENTION DE CONFIDENTIALITÉ</a:t>
            </a:r>
            <a:endParaRPr lang="fr-FR" dirty="0"/>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14121"/>
      </p:ext>
    </p:extLst>
  </p:cSld>
  <p:clrMap bg1="lt1" tx1="dk1" bg2="lt2" tx2="dk2" accent1="accent1" accent2="accent2" accent3="accent3" accent4="accent4" accent5="accent5" accent6="accent6" hlink="hlink" folHlink="folHlink"/>
  <p:sldLayoutIdLst>
    <p:sldLayoutId id="2147483765" r:id="rId1"/>
    <p:sldLayoutId id="2147483749" r:id="rId2"/>
    <p:sldLayoutId id="2147483766" r:id="rId3"/>
    <p:sldLayoutId id="2147483767" r:id="rId4"/>
    <p:sldLayoutId id="2147483768" r:id="rId5"/>
    <p:sldLayoutId id="2147483770" r:id="rId6"/>
    <p:sldLayoutId id="2147483754" r:id="rId7"/>
    <p:sldLayoutId id="2147483771" r:id="rId8"/>
    <p:sldLayoutId id="2147483753" r:id="rId9"/>
    <p:sldLayoutId id="2147483773" r:id="rId10"/>
    <p:sldLayoutId id="2147483763" r:id="rId11"/>
    <p:sldLayoutId id="2147483755" r:id="rId12"/>
    <p:sldLayoutId id="2147483756" r:id="rId13"/>
    <p:sldLayoutId id="2147483762" r:id="rId14"/>
    <p:sldLayoutId id="2147483790"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smtClean="0">
                <a:solidFill>
                  <a:srgbClr val="004563"/>
                </a:solidFill>
              </a:rPr>
              <a:t>PARAMETRIC INSURANCE</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57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transition>
    <p:fade/>
  </p:transition>
  <p:hf hdr="0" dt="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7"/>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47324"/>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smtClean="0">
                <a:solidFill>
                  <a:srgbClr val="004563"/>
                </a:solidFill>
              </a:rPr>
              <a:t>ASSURANCE PARAMETRIQUE</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CONFIDENTIALITY LEVEL</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3034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Lst>
  <p:transition>
    <p:fade/>
  </p:transition>
  <p:hf hdr="0" dt="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6352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7"/>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9670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7"/>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1027" name="Picture 3" descr="C:\Users\S598493\Pictures\Logo\Logo AXA\AXA CS\axa_corp_rvb.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29856" y="6423404"/>
            <a:ext cx="750440" cy="2628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spTree>
    <p:extLst>
      <p:ext uri="{BB962C8B-B14F-4D97-AF65-F5344CB8AC3E}">
        <p14:creationId xmlns:p14="http://schemas.microsoft.com/office/powerpoint/2010/main" val="2370852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transition>
    <p:fade/>
  </p:transition>
  <p:timing>
    <p:tnLst>
      <p:par>
        <p:cTn id="1" dur="indefinite" restart="never" nodeType="tmRoot"/>
      </p:par>
    </p:tnLst>
  </p:timing>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8635191" y="6471460"/>
            <a:ext cx="262800" cy="2628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121998483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ransition>
    <p:fade/>
  </p:transition>
  <p:hf hdr="0" ft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9"/>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1431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8041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1296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8635191" y="6471460"/>
            <a:ext cx="262800" cy="2628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latin typeface="Century Gothic" pitchFamily="34" charset="0"/>
              </a:endParaRPr>
            </a:p>
          </p:txBody>
        </p:sp>
      </p:grp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es-ES" smtClean="0">
                <a:solidFill>
                  <a:srgbClr val="E40A38"/>
                </a:solidFill>
              </a:rPr>
              <a:t>CONFIDENTIAL</a:t>
            </a:r>
            <a:endParaRPr lang="fr-FR" dirty="0">
              <a:solidFill>
                <a:srgbClr val="E40A38"/>
              </a:solidFill>
            </a:endParaRPr>
          </a:p>
        </p:txBody>
      </p:sp>
    </p:spTree>
    <p:extLst>
      <p:ext uri="{BB962C8B-B14F-4D97-AF65-F5344CB8AC3E}">
        <p14:creationId xmlns:p14="http://schemas.microsoft.com/office/powerpoint/2010/main" val="419044345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transition>
    <p:fade/>
  </p:transition>
  <p:hf hdr="0" ft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9"/>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3096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27695" y="331681"/>
            <a:ext cx="7681293" cy="338137"/>
          </a:xfrm>
          <a:prstGeom prst="rect">
            <a:avLst/>
          </a:prstGeom>
        </p:spPr>
        <p:txBody>
          <a:bodyPr vert="horz" lIns="0" tIns="0" rIns="0" bIns="0" rtlCol="0" anchor="b" anchorCtr="0">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41868" y="1562999"/>
            <a:ext cx="7667119" cy="4477439"/>
          </a:xfrm>
          <a:prstGeom prst="rect">
            <a:avLst/>
          </a:prstGeom>
        </p:spPr>
        <p:txBody>
          <a:bodyPr vert="horz" lIns="0" tIns="0" rIns="0" bIns="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24390" y="6511776"/>
            <a:ext cx="2858550" cy="214797"/>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66700" y="6478376"/>
            <a:ext cx="7992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889" y="-15349"/>
            <a:ext cx="694268"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16" name="Connecteur droit 15"/>
          <p:cNvCxnSpPr/>
          <p:nvPr/>
        </p:nvCxnSpPr>
        <p:spPr>
          <a:xfrm>
            <a:off x="727695" y="735475"/>
            <a:ext cx="76812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4421" y="6508750"/>
            <a:ext cx="487090"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dirty="0" smtClean="0">
                <a:solidFill>
                  <a:srgbClr val="004563"/>
                </a:solidFill>
              </a:rPr>
              <a:t>   |  </a:t>
            </a:r>
            <a:endParaRPr lang="fr-FR" dirty="0">
              <a:solidFill>
                <a:srgbClr val="004563"/>
              </a:solidFill>
            </a:endParaRPr>
          </a:p>
        </p:txBody>
      </p:sp>
      <p:sp>
        <p:nvSpPr>
          <p:cNvPr id="21" name="Espace réservé de la date 3"/>
          <p:cNvSpPr>
            <a:spLocks noGrp="1"/>
          </p:cNvSpPr>
          <p:nvPr>
            <p:ph type="dt" sz="half" idx="2"/>
          </p:nvPr>
        </p:nvSpPr>
        <p:spPr>
          <a:xfrm>
            <a:off x="3505200" y="6508750"/>
            <a:ext cx="2133600" cy="217823"/>
          </a:xfrm>
          <a:prstGeom prst="rect">
            <a:avLst/>
          </a:prstGeom>
        </p:spPr>
        <p:txBody>
          <a:bodyPr lIns="0" tIns="0" rIns="0" bIns="0" anchor="b" anchorCtr="0"/>
          <a:lstStyle>
            <a:lvl1pPr algn="ctr">
              <a:defRPr sz="800" b="1">
                <a:solidFill>
                  <a:schemeClr val="accent4"/>
                </a:solidFill>
                <a:latin typeface="+mj-lt"/>
              </a:defRPr>
            </a:lvl1pPr>
          </a:lstStyle>
          <a:p>
            <a:r>
              <a:rPr lang="fr-FR" dirty="0" smtClean="0">
                <a:solidFill>
                  <a:srgbClr val="E40A38"/>
                </a:solidFill>
              </a:rPr>
              <a:t>MENTION DE CONFIDENTIALITÉ</a:t>
            </a:r>
            <a:endParaRPr lang="fr-FR" dirty="0">
              <a:solidFill>
                <a:srgbClr val="E40A38"/>
              </a:solidFill>
            </a:endParaRPr>
          </a:p>
        </p:txBody>
      </p:sp>
      <p:pic>
        <p:nvPicPr>
          <p:cNvPr id="17" name="Picture 2" descr="C:\Users\S598493\Desktop\Virgile templates\Logo\Logo AXA\AXA CS\logo_AXACS_HD.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33106" y="6421454"/>
            <a:ext cx="757545" cy="2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8179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Lst>
  <p:transition>
    <p:fade/>
  </p:transition>
  <p:hf hdr="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18"/>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gif"/><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jpeg"/><Relationship Id="rId7"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bg bwMode="invGray">
      <p:bgPr>
        <a:solidFill>
          <a:schemeClr val="tx2"/>
        </a:soli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bwMode="auto">
          <a:xfrm>
            <a:off x="460375" y="976380"/>
            <a:ext cx="8432800" cy="2038350"/>
          </a:xfrm>
        </p:spPr>
        <p:txBody>
          <a:bodyPr>
            <a:normAutofit/>
          </a:bodyPr>
          <a:lstStyle/>
          <a:p>
            <a:r>
              <a:rPr lang="en-US" dirty="0" smtClean="0"/>
              <a:t/>
            </a:r>
            <a:br>
              <a:rPr lang="en-US" dirty="0" smtClean="0"/>
            </a:br>
            <a:r>
              <a:rPr lang="en-US" sz="3100" dirty="0" smtClean="0"/>
              <a:t>PARAMETRIC INSURANCE: Balance sheet protection come rain or shine </a:t>
            </a:r>
            <a:endParaRPr lang="en-US" sz="3100" b="1" dirty="0"/>
          </a:p>
        </p:txBody>
      </p:sp>
      <p:sp>
        <p:nvSpPr>
          <p:cNvPr id="3" name="Rectangle 2"/>
          <p:cNvSpPr/>
          <p:nvPr/>
        </p:nvSpPr>
        <p:spPr bwMode="auto">
          <a:xfrm>
            <a:off x="1202106" y="4267135"/>
            <a:ext cx="6600824" cy="338554"/>
          </a:xfrm>
          <a:prstGeom prst="rect">
            <a:avLst/>
          </a:prstGeom>
        </p:spPr>
        <p:txBody>
          <a:bodyPr wrap="square" anchor="ctr">
            <a:spAutoFit/>
          </a:bodyPr>
          <a:lstStyle/>
          <a:p>
            <a:pPr algn="ctr"/>
            <a:r>
              <a:rPr lang="en-US" sz="1600" b="1" cap="all" dirty="0" smtClean="0">
                <a:solidFill>
                  <a:prstClr val="white"/>
                </a:solidFill>
                <a:latin typeface="Century Gothic"/>
                <a:ea typeface="+mj-ea"/>
              </a:rPr>
              <a:t>OCTOBER 2015</a:t>
            </a:r>
            <a:endParaRPr lang="en-US" sz="1400" dirty="0"/>
          </a:p>
        </p:txBody>
      </p:sp>
      <p:sp>
        <p:nvSpPr>
          <p:cNvPr id="2" name="Rectangle 1"/>
          <p:cNvSpPr/>
          <p:nvPr/>
        </p:nvSpPr>
        <p:spPr>
          <a:xfrm>
            <a:off x="174934" y="3585315"/>
            <a:ext cx="8655168" cy="646331"/>
          </a:xfrm>
          <a:prstGeom prst="rect">
            <a:avLst/>
          </a:prstGeom>
        </p:spPr>
        <p:txBody>
          <a:bodyPr wrap="square">
            <a:spAutoFit/>
          </a:bodyPr>
          <a:lstStyle/>
          <a:p>
            <a:pPr algn="ctr"/>
            <a:r>
              <a:rPr lang="en-US" b="1" dirty="0">
                <a:solidFill>
                  <a:schemeClr val="bg1"/>
                </a:solidFill>
                <a:latin typeface="+mj-lt"/>
              </a:rPr>
              <a:t>XI </a:t>
            </a:r>
            <a:r>
              <a:rPr lang="en-US" b="1" dirty="0" smtClean="0">
                <a:solidFill>
                  <a:schemeClr val="bg1"/>
                </a:solidFill>
                <a:latin typeface="+mj-lt"/>
              </a:rPr>
              <a:t>INTERNATIONAL RISK </a:t>
            </a:r>
            <a:r>
              <a:rPr lang="en-US" b="1" dirty="0">
                <a:solidFill>
                  <a:schemeClr val="bg1"/>
                </a:solidFill>
                <a:latin typeface="+mj-lt"/>
              </a:rPr>
              <a:t>MANAGEMENT </a:t>
            </a:r>
            <a:br>
              <a:rPr lang="en-US" b="1" dirty="0">
                <a:solidFill>
                  <a:schemeClr val="bg1"/>
                </a:solidFill>
                <a:latin typeface="+mj-lt"/>
              </a:rPr>
            </a:br>
            <a:r>
              <a:rPr lang="en-US" b="1" dirty="0">
                <a:solidFill>
                  <a:schemeClr val="bg1"/>
                </a:solidFill>
                <a:latin typeface="+mj-lt"/>
              </a:rPr>
              <a:t>&amp; INSURANCE SEMINAR </a:t>
            </a:r>
            <a:endParaRPr lang="fr-FR" b="1" dirty="0">
              <a:solidFill>
                <a:schemeClr val="bg1"/>
              </a:solidFill>
              <a:latin typeface="+mj-lt"/>
            </a:endParaRPr>
          </a:p>
        </p:txBody>
      </p:sp>
    </p:spTree>
    <p:extLst>
      <p:ext uri="{BB962C8B-B14F-4D97-AF65-F5344CB8AC3E}">
        <p14:creationId xmlns:p14="http://schemas.microsoft.com/office/powerpoint/2010/main" val="38966332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752475" y="1101226"/>
            <a:ext cx="3656013" cy="4860827"/>
          </a:xfrm>
        </p:spPr>
        <p:txBody>
          <a:bodyPr tIns="252000" anchor="b"/>
          <a:lstStyle/>
          <a:p>
            <a:r>
              <a:rPr lang="en-US" sz="1800" dirty="0" smtClean="0">
                <a:solidFill>
                  <a:srgbClr val="004563"/>
                </a:solidFill>
              </a:rPr>
              <a:t>In FEBRUARY 2015, AXA CS Signed a partnership with the Global index insurance facility (GIIF) of the world bank group </a:t>
            </a:r>
          </a:p>
          <a:p>
            <a:endParaRPr lang="en-US" dirty="0"/>
          </a:p>
          <a:p>
            <a:endParaRPr lang="en-US" dirty="0"/>
          </a:p>
        </p:txBody>
      </p:sp>
      <p:sp>
        <p:nvSpPr>
          <p:cNvPr id="8" name="Titre 7"/>
          <p:cNvSpPr>
            <a:spLocks noGrp="1"/>
          </p:cNvSpPr>
          <p:nvPr>
            <p:ph type="title"/>
          </p:nvPr>
        </p:nvSpPr>
        <p:spPr>
          <a:xfrm>
            <a:off x="842719" y="331681"/>
            <a:ext cx="7681293" cy="338137"/>
          </a:xfrm>
        </p:spPr>
        <p:txBody>
          <a:bodyPr>
            <a:normAutofit fontScale="90000"/>
          </a:bodyPr>
          <a:lstStyle/>
          <a:p>
            <a:r>
              <a:rPr lang="en-US" dirty="0" smtClean="0"/>
              <a:t>PPP: AXA CS is working with the World Bank and the ARC to develop innovative parametric insurance solutions in emerging markets </a:t>
            </a:r>
            <a:endParaRPr lang="en-US" dirty="0"/>
          </a:p>
        </p:txBody>
      </p:sp>
      <p:sp>
        <p:nvSpPr>
          <p:cNvPr id="9" name="Espace réservé du numéro de diapositive 8"/>
          <p:cNvSpPr>
            <a:spLocks noGrp="1"/>
          </p:cNvSpPr>
          <p:nvPr>
            <p:ph type="sldNum" sz="quarter" idx="16"/>
          </p:nvPr>
        </p:nvSpPr>
        <p:spPr/>
        <p:txBody>
          <a:bodyPr/>
          <a:lstStyle/>
          <a:p>
            <a:fld id="{3801209A-EBCB-4229-9A21-B7869465F47A}" type="slidenum">
              <a:rPr lang="en-US" smtClean="0">
                <a:solidFill>
                  <a:srgbClr val="004563"/>
                </a:solidFill>
              </a:rPr>
              <a:pPr/>
              <a:t>10</a:t>
            </a:fld>
            <a:r>
              <a:rPr lang="en-US" dirty="0" smtClean="0">
                <a:solidFill>
                  <a:srgbClr val="004563"/>
                </a:solidFill>
              </a:rPr>
              <a:t>   |  </a:t>
            </a:r>
            <a:endParaRPr lang="en-US" dirty="0">
              <a:solidFill>
                <a:srgbClr val="004563"/>
              </a:solidFill>
            </a:endParaRPr>
          </a:p>
        </p:txBody>
      </p:sp>
      <p:pic>
        <p:nvPicPr>
          <p:cNvPr id="1028" name="Picture 4"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2916357"/>
            <a:ext cx="1504950" cy="7524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2319109" y="2428547"/>
            <a:ext cx="667207" cy="369332"/>
          </a:xfrm>
          <a:prstGeom prst="rect">
            <a:avLst/>
          </a:prstGeom>
          <a:noFill/>
        </p:spPr>
        <p:txBody>
          <a:bodyPr wrap="square" lIns="0" tIns="0" rIns="0" bIns="0" rtlCol="0">
            <a:spAutoFit/>
          </a:bodyPr>
          <a:lstStyle/>
          <a:p>
            <a:pPr algn="ctr"/>
            <a:r>
              <a:rPr lang="fr-FR" sz="2400" b="1" dirty="0" smtClean="0">
                <a:solidFill>
                  <a:srgbClr val="004563"/>
                </a:solidFill>
                <a:cs typeface="Arial" pitchFamily="34" charset="0"/>
              </a:rPr>
              <a:t>+ </a:t>
            </a:r>
            <a:endParaRPr lang="fr-FR" sz="1400" b="1" dirty="0" smtClean="0">
              <a:solidFill>
                <a:srgbClr val="004563"/>
              </a:solidFill>
              <a:cs typeface="Arial" pitchFamily="34" charset="0"/>
            </a:endParaRPr>
          </a:p>
        </p:txBody>
      </p:sp>
      <p:pic>
        <p:nvPicPr>
          <p:cNvPr id="17" name="Picture 4"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6353173"/>
            <a:ext cx="793751" cy="396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485" y="1348018"/>
            <a:ext cx="2082455" cy="111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texte 3"/>
          <p:cNvSpPr>
            <a:spLocks noGrp="1"/>
          </p:cNvSpPr>
          <p:nvPr>
            <p:ph type="body" sz="quarter" idx="12"/>
          </p:nvPr>
        </p:nvSpPr>
        <p:spPr>
          <a:xfrm>
            <a:off x="4706937" y="1082999"/>
            <a:ext cx="3656013" cy="4883149"/>
          </a:xfrm>
        </p:spPr>
        <p:txBody>
          <a:bodyPr tIns="252000" anchor="ctr"/>
          <a:lstStyle/>
          <a:p>
            <a:endParaRPr lang="en-US" sz="1800" dirty="0" smtClean="0">
              <a:solidFill>
                <a:srgbClr val="004563"/>
              </a:solidFill>
            </a:endParaRPr>
          </a:p>
          <a:p>
            <a:endParaRPr lang="en-US" sz="1800" dirty="0">
              <a:solidFill>
                <a:srgbClr val="004563"/>
              </a:solidFill>
            </a:endParaRPr>
          </a:p>
          <a:p>
            <a:endParaRPr lang="en-US" sz="1800" dirty="0" smtClean="0">
              <a:solidFill>
                <a:srgbClr val="004563"/>
              </a:solidFill>
            </a:endParaRPr>
          </a:p>
          <a:p>
            <a:endParaRPr lang="en-US" sz="1800" dirty="0">
              <a:solidFill>
                <a:srgbClr val="004563"/>
              </a:solidFill>
            </a:endParaRPr>
          </a:p>
          <a:p>
            <a:endParaRPr lang="en-US" sz="1800" dirty="0" smtClean="0">
              <a:solidFill>
                <a:srgbClr val="004563"/>
              </a:solidFill>
            </a:endParaRPr>
          </a:p>
          <a:p>
            <a:endParaRPr lang="en-US" sz="1800" dirty="0">
              <a:solidFill>
                <a:srgbClr val="004563"/>
              </a:solidFill>
            </a:endParaRPr>
          </a:p>
          <a:p>
            <a:endParaRPr lang="en-US" sz="1800" dirty="0" smtClean="0">
              <a:solidFill>
                <a:srgbClr val="004563"/>
              </a:solidFill>
            </a:endParaRPr>
          </a:p>
          <a:p>
            <a:r>
              <a:rPr lang="en-US" sz="1800" dirty="0" smtClean="0">
                <a:solidFill>
                  <a:srgbClr val="004563"/>
                </a:solidFill>
              </a:rPr>
              <a:t>In MAY 2015, AXA CS joined THE AFRICAN RISK CAPACITY</a:t>
            </a:r>
          </a:p>
          <a:p>
            <a:endParaRPr lang="en-US" dirty="0"/>
          </a:p>
          <a:p>
            <a:endParaRPr lang="en-US" dirty="0"/>
          </a:p>
        </p:txBody>
      </p:sp>
      <p:pic>
        <p:nvPicPr>
          <p:cNvPr id="15" name="Picture 4"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2951486"/>
            <a:ext cx="1504950" cy="75247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273571" y="2528178"/>
            <a:ext cx="667207" cy="369332"/>
          </a:xfrm>
          <a:prstGeom prst="rect">
            <a:avLst/>
          </a:prstGeom>
          <a:noFill/>
        </p:spPr>
        <p:txBody>
          <a:bodyPr wrap="square" lIns="0" tIns="0" rIns="0" bIns="0" rtlCol="0">
            <a:spAutoFit/>
          </a:bodyPr>
          <a:lstStyle/>
          <a:p>
            <a:pPr algn="ctr"/>
            <a:r>
              <a:rPr lang="fr-FR" sz="2400" b="1" dirty="0" smtClean="0">
                <a:solidFill>
                  <a:srgbClr val="004563"/>
                </a:solidFill>
                <a:cs typeface="Arial" pitchFamily="34" charset="0"/>
              </a:rPr>
              <a:t>+ </a:t>
            </a:r>
            <a:endParaRPr lang="fr-FR" sz="1400" b="1" dirty="0" smtClean="0">
              <a:solidFill>
                <a:srgbClr val="004563"/>
              </a:solidFill>
              <a:cs typeface="Arial" pitchFamily="34" charset="0"/>
            </a:endParaRPr>
          </a:p>
        </p:txBody>
      </p:sp>
      <p:pic>
        <p:nvPicPr>
          <p:cNvPr id="18" name="Picture 2" descr="http://jobs.economist.com/getasset/2cb97666-2c50-4fb7-a0c4-d0dfade57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796" y="1512627"/>
            <a:ext cx="1890755" cy="79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055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795436" y="995916"/>
            <a:ext cx="3104707" cy="1731135"/>
          </a:xfrm>
          <a:prstGeom prst="rect">
            <a:avLst/>
          </a:prstGeom>
          <a:noFill/>
          <a:ln w="28575">
            <a:solidFill>
              <a:srgbClr val="0045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660576" y="850605"/>
            <a:ext cx="3337959" cy="1222744"/>
          </a:xfrm>
          <a:prstGeom prst="rect">
            <a:avLst/>
          </a:prstGeom>
          <a:noFill/>
          <a:ln w="28575">
            <a:solidFill>
              <a:srgbClr val="0045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766195" y="331681"/>
            <a:ext cx="7681293" cy="338137"/>
          </a:xfrm>
        </p:spPr>
        <p:txBody>
          <a:bodyPr>
            <a:normAutofit/>
          </a:bodyPr>
          <a:lstStyle/>
          <a:p>
            <a:r>
              <a:rPr lang="en-US" dirty="0" smtClean="0"/>
              <a:t>Large corporate segment: </a:t>
            </a:r>
            <a:r>
              <a:rPr lang="en-US" dirty="0" smtClean="0"/>
              <a:t>many industries are impacted</a:t>
            </a:r>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1"/>
          <a:stretch/>
        </p:blipFill>
        <p:spPr bwMode="auto">
          <a:xfrm>
            <a:off x="1854838" y="1388172"/>
            <a:ext cx="4987236" cy="467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78"/>
          <p:cNvSpPr txBox="1">
            <a:spLocks noChangeArrowheads="1"/>
          </p:cNvSpPr>
          <p:nvPr/>
        </p:nvSpPr>
        <p:spPr bwMode="gray">
          <a:xfrm>
            <a:off x="3468888" y="2652286"/>
            <a:ext cx="1584176" cy="1600438"/>
          </a:xfrm>
          <a:prstGeom prst="rect">
            <a:avLst/>
          </a:prstGeom>
          <a:solidFill>
            <a:srgbClr val="FFFFFF"/>
          </a:solidFill>
          <a:ln>
            <a:noFill/>
          </a:ln>
          <a:effectLs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1400" b="1" kern="0" dirty="0" smtClean="0">
                <a:solidFill>
                  <a:srgbClr val="004563"/>
                </a:solidFill>
              </a:rPr>
              <a:t>Agriculture</a:t>
            </a:r>
          </a:p>
          <a:p>
            <a:pPr algn="ctr">
              <a:defRPr/>
            </a:pPr>
            <a:r>
              <a:rPr lang="en-US" sz="1400" b="1" kern="0" dirty="0" smtClean="0">
                <a:solidFill>
                  <a:srgbClr val="004563"/>
                </a:solidFill>
              </a:rPr>
              <a:t>Food &amp; Drink</a:t>
            </a:r>
          </a:p>
          <a:p>
            <a:pPr algn="ctr">
              <a:defRPr/>
            </a:pPr>
            <a:r>
              <a:rPr lang="en-US" sz="1400" b="1" kern="0" dirty="0" smtClean="0">
                <a:solidFill>
                  <a:srgbClr val="004563"/>
                </a:solidFill>
              </a:rPr>
              <a:t>Construction</a:t>
            </a:r>
          </a:p>
          <a:p>
            <a:pPr algn="ctr">
              <a:defRPr/>
            </a:pPr>
            <a:r>
              <a:rPr lang="en-US" sz="1400" b="1" kern="0" dirty="0" smtClean="0">
                <a:solidFill>
                  <a:srgbClr val="004563"/>
                </a:solidFill>
              </a:rPr>
              <a:t>Retail</a:t>
            </a:r>
          </a:p>
          <a:p>
            <a:pPr algn="ctr">
              <a:defRPr/>
            </a:pPr>
            <a:r>
              <a:rPr lang="en-US" sz="1400" b="1" kern="0" dirty="0" smtClean="0">
                <a:solidFill>
                  <a:srgbClr val="004563"/>
                </a:solidFill>
              </a:rPr>
              <a:t>Energy</a:t>
            </a:r>
          </a:p>
          <a:p>
            <a:pPr algn="ctr">
              <a:defRPr/>
            </a:pPr>
            <a:r>
              <a:rPr lang="en-US" sz="1400" b="1" kern="0" dirty="0" smtClean="0">
                <a:solidFill>
                  <a:srgbClr val="004563"/>
                </a:solidFill>
              </a:rPr>
              <a:t>Tourism</a:t>
            </a:r>
          </a:p>
          <a:p>
            <a:pPr algn="ctr">
              <a:defRPr/>
            </a:pPr>
            <a:r>
              <a:rPr lang="en-US" sz="1400" b="1" kern="0" dirty="0" smtClean="0">
                <a:solidFill>
                  <a:srgbClr val="004563"/>
                </a:solidFill>
              </a:rPr>
              <a:t>Transport</a:t>
            </a:r>
          </a:p>
        </p:txBody>
      </p:sp>
      <p:sp>
        <p:nvSpPr>
          <p:cNvPr id="9" name="ZoneTexte 8"/>
          <p:cNvSpPr txBox="1"/>
          <p:nvPr/>
        </p:nvSpPr>
        <p:spPr>
          <a:xfrm>
            <a:off x="732584" y="4668510"/>
            <a:ext cx="1944216" cy="1600438"/>
          </a:xfrm>
          <a:prstGeom prst="rect">
            <a:avLst/>
          </a:prstGeom>
          <a:noFill/>
        </p:spPr>
        <p:txBody>
          <a:bodyPr wrap="square" rtlCol="0">
            <a:spAutoFit/>
          </a:bodyPr>
          <a:lstStyle/>
          <a:p>
            <a:pPr algn="r">
              <a:defRPr/>
            </a:pPr>
            <a:r>
              <a:rPr lang="en-US" sz="1600" b="1" kern="0" dirty="0" smtClean="0">
                <a:solidFill>
                  <a:srgbClr val="000000">
                    <a:lumMod val="75000"/>
                    <a:lumOff val="25000"/>
                  </a:srgbClr>
                </a:solidFill>
              </a:rPr>
              <a:t>COLD AND SNOWY:</a:t>
            </a:r>
            <a:r>
              <a:rPr lang="en-US" sz="1100" b="1" kern="0" dirty="0" smtClean="0">
                <a:solidFill>
                  <a:srgbClr val="000084"/>
                </a:solidFill>
              </a:rPr>
              <a:t/>
            </a:r>
            <a:br>
              <a:rPr lang="en-US" sz="1100" b="1" kern="0" dirty="0" smtClean="0">
                <a:solidFill>
                  <a:srgbClr val="000084"/>
                </a:solidFill>
              </a:rPr>
            </a:br>
            <a:r>
              <a:rPr lang="en-US" sz="1100" b="1" kern="0" dirty="0" smtClean="0">
                <a:solidFill>
                  <a:srgbClr val="000084"/>
                </a:solidFill>
              </a:rPr>
              <a:t> </a:t>
            </a:r>
            <a:r>
              <a:rPr lang="en-US" sz="1100" b="1" kern="0" dirty="0" smtClean="0">
                <a:solidFill>
                  <a:srgbClr val="004563"/>
                </a:solidFill>
              </a:rPr>
              <a:t>IN THE AIRLINE INDUSTRY, CAUSES FLIGHT DELAYS AND CANCELLATIONS, AND REQUIRES DE-ICING PRODUCTS </a:t>
            </a:r>
            <a:endParaRPr lang="en-US" sz="1100" b="1" kern="0" dirty="0">
              <a:solidFill>
                <a:srgbClr val="004563"/>
              </a:solidFill>
            </a:endParaRPr>
          </a:p>
        </p:txBody>
      </p:sp>
      <p:sp>
        <p:nvSpPr>
          <p:cNvPr id="10" name="ZoneTexte 9"/>
          <p:cNvSpPr txBox="1"/>
          <p:nvPr/>
        </p:nvSpPr>
        <p:spPr>
          <a:xfrm>
            <a:off x="228528" y="3271460"/>
            <a:ext cx="2016224" cy="1015663"/>
          </a:xfrm>
          <a:prstGeom prst="rect">
            <a:avLst/>
          </a:prstGeom>
          <a:noFill/>
        </p:spPr>
        <p:txBody>
          <a:bodyPr wrap="square" rtlCol="0">
            <a:spAutoFit/>
          </a:bodyPr>
          <a:lstStyle/>
          <a:p>
            <a:pPr algn="r">
              <a:defRPr/>
            </a:pPr>
            <a:r>
              <a:rPr lang="en-US" sz="1600" b="1" kern="0" dirty="0" smtClean="0">
                <a:solidFill>
                  <a:srgbClr val="000000">
                    <a:lumMod val="75000"/>
                    <a:lumOff val="25000"/>
                  </a:srgbClr>
                </a:solidFill>
              </a:rPr>
              <a:t>WARM SPRING: </a:t>
            </a:r>
            <a:r>
              <a:rPr lang="en-US" sz="1200" b="1" kern="0" dirty="0" smtClean="0">
                <a:solidFill>
                  <a:srgbClr val="000084"/>
                </a:solidFill>
              </a:rPr>
              <a:t/>
            </a:r>
            <a:br>
              <a:rPr lang="en-US" sz="1200" b="1" kern="0" dirty="0" smtClean="0">
                <a:solidFill>
                  <a:srgbClr val="000084"/>
                </a:solidFill>
              </a:rPr>
            </a:br>
            <a:r>
              <a:rPr lang="en-US" sz="1100" b="1" kern="0" dirty="0" smtClean="0">
                <a:solidFill>
                  <a:srgbClr val="004563"/>
                </a:solidFill>
              </a:rPr>
              <a:t>DECREASE IN BOOKING VACATIONS ABROAD AS PEOPLE WOULD RATHER STAY HOME </a:t>
            </a:r>
            <a:endParaRPr lang="en-US" sz="1200" b="1" kern="0" dirty="0">
              <a:solidFill>
                <a:srgbClr val="004563"/>
              </a:solidFill>
            </a:endParaRPr>
          </a:p>
        </p:txBody>
      </p:sp>
      <p:sp>
        <p:nvSpPr>
          <p:cNvPr id="11" name="ZoneTexte 10"/>
          <p:cNvSpPr txBox="1"/>
          <p:nvPr/>
        </p:nvSpPr>
        <p:spPr>
          <a:xfrm>
            <a:off x="6133184" y="1068110"/>
            <a:ext cx="1800200" cy="1508105"/>
          </a:xfrm>
          <a:prstGeom prst="rect">
            <a:avLst/>
          </a:prstGeom>
          <a:noFill/>
        </p:spPr>
        <p:txBody>
          <a:bodyPr wrap="square" rtlCol="0">
            <a:spAutoFit/>
          </a:bodyPr>
          <a:lstStyle/>
          <a:p>
            <a:pPr>
              <a:defRPr/>
            </a:pPr>
            <a:r>
              <a:rPr lang="en-US" sz="1600" b="1" kern="0" dirty="0" smtClean="0">
                <a:solidFill>
                  <a:srgbClr val="000000">
                    <a:lumMod val="75000"/>
                    <a:lumOff val="25000"/>
                  </a:srgbClr>
                </a:solidFill>
              </a:rPr>
              <a:t>EXCESS RAIN AND DROUGHTS</a:t>
            </a:r>
            <a:r>
              <a:rPr lang="en-US" sz="1200" b="1" kern="0" dirty="0" smtClean="0">
                <a:solidFill>
                  <a:srgbClr val="000000">
                    <a:lumMod val="75000"/>
                    <a:lumOff val="25000"/>
                  </a:srgbClr>
                </a:solidFill>
              </a:rPr>
              <a:t>: </a:t>
            </a:r>
            <a:r>
              <a:rPr lang="en-US" sz="1100" b="1" kern="0" dirty="0" smtClean="0">
                <a:solidFill>
                  <a:srgbClr val="000084"/>
                </a:solidFill>
              </a:rPr>
              <a:t/>
            </a:r>
            <a:br>
              <a:rPr lang="en-US" sz="1100" b="1" kern="0" dirty="0" smtClean="0">
                <a:solidFill>
                  <a:srgbClr val="000084"/>
                </a:solidFill>
              </a:rPr>
            </a:br>
            <a:r>
              <a:rPr lang="en-US" sz="1100" b="1" kern="0" dirty="0" smtClean="0">
                <a:solidFill>
                  <a:srgbClr val="004563"/>
                </a:solidFill>
              </a:rPr>
              <a:t>DIRECT IMPACT ON AGRICULTURAL YIELDS, RESULTING IN SEVERE FAMINES</a:t>
            </a:r>
            <a:endParaRPr lang="en-US" sz="1100" b="1" kern="0" dirty="0">
              <a:solidFill>
                <a:srgbClr val="004563"/>
              </a:solidFill>
            </a:endParaRPr>
          </a:p>
        </p:txBody>
      </p:sp>
      <p:sp>
        <p:nvSpPr>
          <p:cNvPr id="12" name="ZoneTexte 11"/>
          <p:cNvSpPr txBox="1"/>
          <p:nvPr/>
        </p:nvSpPr>
        <p:spPr>
          <a:xfrm>
            <a:off x="1436088" y="1054397"/>
            <a:ext cx="2176816" cy="923330"/>
          </a:xfrm>
          <a:prstGeom prst="rect">
            <a:avLst/>
          </a:prstGeom>
          <a:noFill/>
        </p:spPr>
        <p:txBody>
          <a:bodyPr wrap="square" rtlCol="0">
            <a:spAutoFit/>
          </a:bodyPr>
          <a:lstStyle/>
          <a:p>
            <a:pPr algn="r">
              <a:defRPr/>
            </a:pPr>
            <a:r>
              <a:rPr lang="en-US" sz="1600" b="1" kern="0" dirty="0" smtClean="0">
                <a:solidFill>
                  <a:srgbClr val="000000">
                    <a:lumMod val="75000"/>
                    <a:lumOff val="25000"/>
                  </a:srgbClr>
                </a:solidFill>
              </a:rPr>
              <a:t>LACK OF WIND/SUN: </a:t>
            </a:r>
          </a:p>
          <a:p>
            <a:pPr algn="r">
              <a:defRPr/>
            </a:pPr>
            <a:r>
              <a:rPr lang="en-US" sz="1100" b="1" kern="0" dirty="0" smtClean="0">
                <a:solidFill>
                  <a:srgbClr val="004563"/>
                </a:solidFill>
              </a:rPr>
              <a:t>DECREASED PRODUCTION OF RENEWABLE ENERGY </a:t>
            </a:r>
            <a:endParaRPr lang="en-US" sz="800" b="1" kern="0" dirty="0">
              <a:solidFill>
                <a:srgbClr val="004563"/>
              </a:solidFill>
            </a:endParaRPr>
          </a:p>
        </p:txBody>
      </p:sp>
      <p:sp>
        <p:nvSpPr>
          <p:cNvPr id="13" name="ZoneTexte 12"/>
          <p:cNvSpPr txBox="1"/>
          <p:nvPr/>
        </p:nvSpPr>
        <p:spPr>
          <a:xfrm>
            <a:off x="6565232" y="3155493"/>
            <a:ext cx="2483768" cy="1015663"/>
          </a:xfrm>
          <a:prstGeom prst="rect">
            <a:avLst/>
          </a:prstGeom>
          <a:noFill/>
        </p:spPr>
        <p:txBody>
          <a:bodyPr wrap="square" rtlCol="0">
            <a:spAutoFit/>
          </a:bodyPr>
          <a:lstStyle/>
          <a:p>
            <a:pPr>
              <a:defRPr/>
            </a:pPr>
            <a:r>
              <a:rPr lang="en-US" sz="1600" b="1" kern="0" dirty="0" smtClean="0">
                <a:solidFill>
                  <a:srgbClr val="000000">
                    <a:lumMod val="75000"/>
                    <a:lumOff val="25000"/>
                  </a:srgbClr>
                </a:solidFill>
              </a:rPr>
              <a:t>CHILLY SUMMER:</a:t>
            </a:r>
            <a:r>
              <a:rPr lang="en-US" sz="1200" b="1" kern="0" dirty="0" smtClean="0">
                <a:solidFill>
                  <a:srgbClr val="000084"/>
                </a:solidFill>
              </a:rPr>
              <a:t/>
            </a:r>
            <a:br>
              <a:rPr lang="en-US" sz="1200" b="1" kern="0" dirty="0" smtClean="0">
                <a:solidFill>
                  <a:srgbClr val="000084"/>
                </a:solidFill>
              </a:rPr>
            </a:br>
            <a:r>
              <a:rPr lang="en-US" sz="1100" b="1" kern="0" dirty="0" smtClean="0">
                <a:solidFill>
                  <a:srgbClr val="004563"/>
                </a:solidFill>
              </a:rPr>
              <a:t>CAN CAUSE SALES OF SOFT DRINKS TO PLUMMET DUE TO LESS STORE/RESTAURANT VISITS</a:t>
            </a:r>
            <a:endParaRPr lang="en-US" sz="1100" b="1" kern="0" dirty="0">
              <a:solidFill>
                <a:srgbClr val="004563"/>
              </a:solidFill>
            </a:endParaRPr>
          </a:p>
        </p:txBody>
      </p:sp>
      <p:sp>
        <p:nvSpPr>
          <p:cNvPr id="14" name="ZoneTexte 13"/>
          <p:cNvSpPr txBox="1"/>
          <p:nvPr/>
        </p:nvSpPr>
        <p:spPr>
          <a:xfrm>
            <a:off x="5989168" y="4596502"/>
            <a:ext cx="1845401" cy="1015663"/>
          </a:xfrm>
          <a:prstGeom prst="rect">
            <a:avLst/>
          </a:prstGeom>
          <a:noFill/>
        </p:spPr>
        <p:txBody>
          <a:bodyPr wrap="square" rtlCol="0">
            <a:spAutoFit/>
          </a:bodyPr>
          <a:lstStyle/>
          <a:p>
            <a:pPr>
              <a:defRPr/>
            </a:pPr>
            <a:r>
              <a:rPr lang="en-US" sz="1600" b="1" kern="0" dirty="0" smtClean="0">
                <a:solidFill>
                  <a:srgbClr val="000000">
                    <a:lumMod val="75000"/>
                    <a:lumOff val="25000"/>
                  </a:srgbClr>
                </a:solidFill>
              </a:rPr>
              <a:t>WET/COLD: </a:t>
            </a:r>
            <a:r>
              <a:rPr lang="en-US" sz="1100" b="1" kern="0" dirty="0" smtClean="0">
                <a:solidFill>
                  <a:srgbClr val="000084"/>
                </a:solidFill>
              </a:rPr>
              <a:t/>
            </a:r>
            <a:br>
              <a:rPr lang="en-US" sz="1100" b="1" kern="0" dirty="0" smtClean="0">
                <a:solidFill>
                  <a:srgbClr val="000084"/>
                </a:solidFill>
              </a:rPr>
            </a:br>
            <a:r>
              <a:rPr lang="en-US" sz="1100" b="1" kern="0" dirty="0" smtClean="0">
                <a:solidFill>
                  <a:srgbClr val="004563"/>
                </a:solidFill>
              </a:rPr>
              <a:t>CAN CAUSE WORK INTERRUPTIONS, DELAYS IN POURING CEMENT</a:t>
            </a:r>
            <a:endParaRPr lang="en-US" sz="1100" b="1" kern="0" dirty="0">
              <a:solidFill>
                <a:srgbClr val="004563"/>
              </a:solidFill>
            </a:endParaRPr>
          </a:p>
        </p:txBody>
      </p:sp>
      <p:sp>
        <p:nvSpPr>
          <p:cNvPr id="15" name="ZoneTexte 14"/>
          <p:cNvSpPr txBox="1"/>
          <p:nvPr/>
        </p:nvSpPr>
        <p:spPr>
          <a:xfrm>
            <a:off x="660576" y="2180749"/>
            <a:ext cx="1872208" cy="1092607"/>
          </a:xfrm>
          <a:prstGeom prst="rect">
            <a:avLst/>
          </a:prstGeom>
          <a:noFill/>
        </p:spPr>
        <p:txBody>
          <a:bodyPr wrap="square" rtlCol="0">
            <a:spAutoFit/>
          </a:bodyPr>
          <a:lstStyle/>
          <a:p>
            <a:pPr algn="r">
              <a:defRPr/>
            </a:pPr>
            <a:r>
              <a:rPr lang="en-US" sz="1600" b="1" kern="0" dirty="0" smtClean="0">
                <a:solidFill>
                  <a:srgbClr val="000000">
                    <a:lumMod val="75000"/>
                    <a:lumOff val="25000"/>
                  </a:srgbClr>
                </a:solidFill>
              </a:rPr>
              <a:t>CHILLY SUMMER:</a:t>
            </a:r>
            <a:br>
              <a:rPr lang="en-US" sz="1600" b="1" kern="0" dirty="0" smtClean="0">
                <a:solidFill>
                  <a:srgbClr val="000000">
                    <a:lumMod val="75000"/>
                    <a:lumOff val="25000"/>
                  </a:srgbClr>
                </a:solidFill>
              </a:rPr>
            </a:br>
            <a:r>
              <a:rPr lang="en-US" sz="1100" b="1" kern="0" dirty="0" smtClean="0">
                <a:solidFill>
                  <a:srgbClr val="004563"/>
                </a:solidFill>
              </a:rPr>
              <a:t>CAN CAUSE DECREASE IN SUMMER CLOTHING SALES</a:t>
            </a:r>
            <a:endParaRPr lang="en-US" sz="1200" b="1" kern="0" dirty="0">
              <a:solidFill>
                <a:srgbClr val="004563"/>
              </a:solidFill>
            </a:endParaRPr>
          </a:p>
        </p:txBody>
      </p:sp>
      <p:sp>
        <p:nvSpPr>
          <p:cNvPr id="16" name="Espace réservé du numéro de diapositive 2"/>
          <p:cNvSpPr>
            <a:spLocks noGrp="1"/>
          </p:cNvSpPr>
          <p:nvPr>
            <p:ph type="sldNum" sz="quarter" idx="10"/>
          </p:nvPr>
        </p:nvSpPr>
        <p:spPr>
          <a:xfrm>
            <a:off x="54421" y="6508750"/>
            <a:ext cx="487090" cy="214797"/>
          </a:xfrm>
        </p:spPr>
        <p:txBody>
          <a:bodyPr/>
          <a:lstStyle/>
          <a:p>
            <a:fld id="{3801209A-EBCB-4229-9A21-B7869465F47A}" type="slidenum">
              <a:rPr lang="en-US" smtClean="0">
                <a:solidFill>
                  <a:srgbClr val="004563"/>
                </a:solidFill>
              </a:rPr>
              <a:pPr/>
              <a:t>11</a:t>
            </a:fld>
            <a:r>
              <a:rPr lang="en-US" dirty="0" smtClean="0">
                <a:solidFill>
                  <a:srgbClr val="004563"/>
                </a:solidFill>
              </a:rPr>
              <a:t>   |  </a:t>
            </a:r>
            <a:endParaRPr lang="en-US" dirty="0">
              <a:solidFill>
                <a:srgbClr val="004563"/>
              </a:solidFill>
            </a:endParaRPr>
          </a:p>
        </p:txBody>
      </p:sp>
      <p:sp>
        <p:nvSpPr>
          <p:cNvPr id="4" name="ZoneTexte 3"/>
          <p:cNvSpPr txBox="1"/>
          <p:nvPr/>
        </p:nvSpPr>
        <p:spPr>
          <a:xfrm>
            <a:off x="752012" y="957285"/>
            <a:ext cx="1368152" cy="430887"/>
          </a:xfrm>
          <a:prstGeom prst="rect">
            <a:avLst/>
          </a:prstGeom>
          <a:solidFill>
            <a:schemeClr val="bg1"/>
          </a:solidFill>
        </p:spPr>
        <p:txBody>
          <a:bodyPr wrap="square" lIns="0" tIns="0" rIns="0" bIns="0" rtlCol="0">
            <a:spAutoFit/>
          </a:bodyPr>
          <a:lstStyle/>
          <a:p>
            <a:r>
              <a:rPr lang="en-US" sz="1400" b="1" dirty="0" smtClean="0">
                <a:solidFill>
                  <a:srgbClr val="004563"/>
                </a:solidFill>
                <a:latin typeface="Arial" pitchFamily="34" charset="0"/>
                <a:cs typeface="Arial" pitchFamily="34" charset="0"/>
              </a:rPr>
              <a:t>Allianz’ focus today</a:t>
            </a:r>
            <a:endParaRPr lang="en-US" sz="1400" b="1" dirty="0" smtClean="0">
              <a:solidFill>
                <a:srgbClr val="004563"/>
              </a:solidFill>
              <a:latin typeface="Arial" pitchFamily="34" charset="0"/>
              <a:cs typeface="Arial" pitchFamily="34" charset="0"/>
            </a:endParaRPr>
          </a:p>
        </p:txBody>
      </p:sp>
      <p:sp>
        <p:nvSpPr>
          <p:cNvPr id="19" name="ZoneTexte 18"/>
          <p:cNvSpPr txBox="1"/>
          <p:nvPr/>
        </p:nvSpPr>
        <p:spPr>
          <a:xfrm>
            <a:off x="7834569" y="1388172"/>
            <a:ext cx="939663" cy="646331"/>
          </a:xfrm>
          <a:prstGeom prst="rect">
            <a:avLst/>
          </a:prstGeom>
          <a:solidFill>
            <a:schemeClr val="bg1"/>
          </a:solidFill>
        </p:spPr>
        <p:txBody>
          <a:bodyPr wrap="square" lIns="0" tIns="0" rIns="0" bIns="0" rtlCol="0">
            <a:spAutoFit/>
          </a:bodyPr>
          <a:lstStyle/>
          <a:p>
            <a:pPr algn="r"/>
            <a:r>
              <a:rPr lang="en-US" sz="1400" b="1" dirty="0" smtClean="0">
                <a:solidFill>
                  <a:srgbClr val="004563"/>
                </a:solidFill>
                <a:latin typeface="Arial" pitchFamily="34" charset="0"/>
                <a:cs typeface="Arial" pitchFamily="34" charset="0"/>
              </a:rPr>
              <a:t>AXA’s  focus </a:t>
            </a:r>
          </a:p>
          <a:p>
            <a:pPr algn="r"/>
            <a:r>
              <a:rPr lang="en-US" sz="1400" b="1" dirty="0" smtClean="0">
                <a:solidFill>
                  <a:srgbClr val="004563"/>
                </a:solidFill>
                <a:latin typeface="Arial" pitchFamily="34" charset="0"/>
                <a:cs typeface="Arial" pitchFamily="34" charset="0"/>
              </a:rPr>
              <a:t>today </a:t>
            </a:r>
          </a:p>
        </p:txBody>
      </p:sp>
    </p:spTree>
    <p:extLst>
      <p:ext uri="{BB962C8B-B14F-4D97-AF65-F5344CB8AC3E}">
        <p14:creationId xmlns:p14="http://schemas.microsoft.com/office/powerpoint/2010/main" val="4316342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58"/>
          <p:cNvSpPr/>
          <p:nvPr/>
        </p:nvSpPr>
        <p:spPr bwMode="gray">
          <a:xfrm>
            <a:off x="5541264" y="4403364"/>
            <a:ext cx="2527843" cy="794850"/>
          </a:xfrm>
          <a:prstGeom prst="roundRect">
            <a:avLst/>
          </a:prstGeom>
          <a:solidFill>
            <a:srgbClr val="103184"/>
          </a:solidFill>
          <a:ln w="25400" cap="flat" cmpd="sng" algn="ctr">
            <a:noFill/>
            <a:prstDash val="solid"/>
          </a:ln>
          <a:effectLst/>
        </p:spPr>
        <p:txBody>
          <a:bodyPr rtlCol="0" anchor="ctr"/>
          <a:lstStyle/>
          <a:p>
            <a:pPr algn="ctr" defTabSz="457200">
              <a:defRPr/>
            </a:pPr>
            <a:endParaRPr lang="en-US" kern="0" dirty="0" smtClean="0">
              <a:solidFill>
                <a:prstClr val="white"/>
              </a:solidFill>
              <a:cs typeface="Arial"/>
            </a:endParaRPr>
          </a:p>
        </p:txBody>
      </p:sp>
      <p:sp>
        <p:nvSpPr>
          <p:cNvPr id="45" name="Content Placeholder 2"/>
          <p:cNvSpPr txBox="1">
            <a:spLocks/>
          </p:cNvSpPr>
          <p:nvPr/>
        </p:nvSpPr>
        <p:spPr bwMode="gray">
          <a:xfrm>
            <a:off x="6121567" y="4624738"/>
            <a:ext cx="2246666" cy="478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800" b="1" dirty="0" smtClean="0">
                <a:solidFill>
                  <a:prstClr val="white"/>
                </a:solidFill>
                <a:cs typeface="Arial"/>
              </a:rPr>
              <a:t>PAYMENT</a:t>
            </a:r>
            <a:endParaRPr lang="en-US" sz="1800" dirty="0">
              <a:solidFill>
                <a:prstClr val="white"/>
              </a:solidFill>
              <a:cs typeface="Arial"/>
            </a:endParaRPr>
          </a:p>
        </p:txBody>
      </p:sp>
      <p:sp>
        <p:nvSpPr>
          <p:cNvPr id="51" name="Isosceles Triangle 2"/>
          <p:cNvSpPr/>
          <p:nvPr/>
        </p:nvSpPr>
        <p:spPr bwMode="gray">
          <a:xfrm rot="16200000" flipV="1">
            <a:off x="7912159" y="4525862"/>
            <a:ext cx="507131" cy="545409"/>
          </a:xfrm>
          <a:prstGeom prst="triangle">
            <a:avLst/>
          </a:prstGeom>
          <a:solidFill>
            <a:srgbClr val="103184"/>
          </a:solidFill>
          <a:ln w="25400" cap="flat" cmpd="sng" algn="ctr">
            <a:noFill/>
            <a:prstDash val="solid"/>
          </a:ln>
          <a:effectLst/>
        </p:spPr>
        <p:txBody>
          <a:bodyPr rtlCol="0" anchor="ctr"/>
          <a:lstStyle/>
          <a:p>
            <a:pPr algn="ctr" defTabSz="457200">
              <a:defRPr/>
            </a:pPr>
            <a:endParaRPr lang="en-US" kern="0" dirty="0" smtClean="0">
              <a:solidFill>
                <a:srgbClr val="004563"/>
              </a:solidFill>
              <a:cs typeface="Arial"/>
            </a:endParaRPr>
          </a:p>
        </p:txBody>
      </p:sp>
      <p:sp>
        <p:nvSpPr>
          <p:cNvPr id="39" name="Rounded Rectangle 57"/>
          <p:cNvSpPr/>
          <p:nvPr/>
        </p:nvSpPr>
        <p:spPr bwMode="gray">
          <a:xfrm>
            <a:off x="3206589" y="4404897"/>
            <a:ext cx="2527844" cy="794850"/>
          </a:xfrm>
          <a:prstGeom prst="roundRect">
            <a:avLst/>
          </a:prstGeom>
          <a:solidFill>
            <a:srgbClr val="004563"/>
          </a:solidFill>
          <a:ln w="25400" cap="flat" cmpd="sng" algn="ctr">
            <a:noFill/>
            <a:prstDash val="solid"/>
          </a:ln>
          <a:effectLst/>
        </p:spPr>
        <p:txBody>
          <a:bodyPr rtlCol="0" anchor="ctr"/>
          <a:lstStyle/>
          <a:p>
            <a:pPr algn="ctr" defTabSz="457200">
              <a:defRPr/>
            </a:pPr>
            <a:endParaRPr lang="en-US" sz="1600" kern="0" dirty="0" smtClean="0">
              <a:solidFill>
                <a:prstClr val="white"/>
              </a:solidFill>
              <a:cs typeface="Arial"/>
            </a:endParaRPr>
          </a:p>
        </p:txBody>
      </p:sp>
      <p:sp>
        <p:nvSpPr>
          <p:cNvPr id="40" name="Content Placeholder 2"/>
          <p:cNvSpPr txBox="1">
            <a:spLocks/>
          </p:cNvSpPr>
          <p:nvPr/>
        </p:nvSpPr>
        <p:spPr bwMode="gray">
          <a:xfrm>
            <a:off x="3852654" y="4563765"/>
            <a:ext cx="2561396" cy="47898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800" b="1" dirty="0" smtClean="0">
                <a:solidFill>
                  <a:prstClr val="white"/>
                </a:solidFill>
                <a:cs typeface="Arial"/>
              </a:rPr>
              <a:t>COVER</a:t>
            </a:r>
            <a:endParaRPr lang="en-US" sz="1800" dirty="0">
              <a:solidFill>
                <a:prstClr val="white"/>
              </a:solidFill>
              <a:cs typeface="Arial"/>
            </a:endParaRPr>
          </a:p>
        </p:txBody>
      </p:sp>
      <p:sp>
        <p:nvSpPr>
          <p:cNvPr id="48" name="Freeform 23"/>
          <p:cNvSpPr>
            <a:spLocks/>
          </p:cNvSpPr>
          <p:nvPr/>
        </p:nvSpPr>
        <p:spPr bwMode="gray">
          <a:xfrm>
            <a:off x="5168546" y="4702435"/>
            <a:ext cx="187123" cy="225538"/>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457200">
              <a:defRPr/>
            </a:pPr>
            <a:endParaRPr lang="en-US" kern="0" dirty="0" smtClean="0">
              <a:solidFill>
                <a:srgbClr val="121B45"/>
              </a:solidFill>
              <a:cs typeface="Arial"/>
            </a:endParaRPr>
          </a:p>
        </p:txBody>
      </p:sp>
      <p:sp>
        <p:nvSpPr>
          <p:cNvPr id="50" name="Isosceles Triangle 2"/>
          <p:cNvSpPr/>
          <p:nvPr/>
        </p:nvSpPr>
        <p:spPr bwMode="gray">
          <a:xfrm rot="16200000" flipV="1">
            <a:off x="5613109" y="4532752"/>
            <a:ext cx="507131" cy="545409"/>
          </a:xfrm>
          <a:prstGeom prst="triangle">
            <a:avLst/>
          </a:prstGeom>
          <a:solidFill>
            <a:srgbClr val="004563"/>
          </a:solidFill>
          <a:ln w="25400" cap="flat" cmpd="sng" algn="ctr">
            <a:noFill/>
            <a:prstDash val="solid"/>
          </a:ln>
          <a:effectLst/>
        </p:spPr>
        <p:txBody>
          <a:bodyPr rtlCol="0" anchor="ctr"/>
          <a:lstStyle/>
          <a:p>
            <a:pPr algn="ctr" defTabSz="457200">
              <a:defRPr/>
            </a:pPr>
            <a:endParaRPr lang="en-US" kern="0" dirty="0" smtClean="0">
              <a:solidFill>
                <a:srgbClr val="004563"/>
              </a:solidFill>
              <a:cs typeface="Arial"/>
            </a:endParaRPr>
          </a:p>
        </p:txBody>
      </p:sp>
      <p:sp>
        <p:nvSpPr>
          <p:cNvPr id="2" name="Titre 1"/>
          <p:cNvSpPr>
            <a:spLocks noGrp="1"/>
          </p:cNvSpPr>
          <p:nvPr>
            <p:ph type="title"/>
          </p:nvPr>
        </p:nvSpPr>
        <p:spPr bwMode="gray"/>
        <p:txBody>
          <a:bodyPr>
            <a:normAutofit/>
          </a:bodyPr>
          <a:lstStyle/>
          <a:p>
            <a:r>
              <a:rPr lang="en-US" dirty="0" smtClean="0"/>
              <a:t>How does Parametric Insurance work?</a:t>
            </a:r>
            <a:endParaRPr lang="en-US" dirty="0"/>
          </a:p>
        </p:txBody>
      </p:sp>
      <p:sp>
        <p:nvSpPr>
          <p:cNvPr id="12" name="Espace réservé du titre 1"/>
          <p:cNvSpPr txBox="1">
            <a:spLocks/>
          </p:cNvSpPr>
          <p:nvPr/>
        </p:nvSpPr>
        <p:spPr bwMode="gray">
          <a:xfrm>
            <a:off x="-147501" y="2218691"/>
            <a:ext cx="5856559" cy="813953"/>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2000" dirty="0">
              <a:solidFill>
                <a:srgbClr val="0F1335"/>
              </a:solidFill>
              <a:latin typeface="Arial"/>
              <a:cs typeface="Arial"/>
            </a:endParaRPr>
          </a:p>
        </p:txBody>
      </p:sp>
      <p:sp>
        <p:nvSpPr>
          <p:cNvPr id="32" name="Espace réservé du numéro de diapositive 2"/>
          <p:cNvSpPr>
            <a:spLocks noGrp="1"/>
          </p:cNvSpPr>
          <p:nvPr>
            <p:ph type="sldNum" sz="quarter" idx="10"/>
          </p:nvPr>
        </p:nvSpPr>
        <p:spPr bwMode="gray">
          <a:xfrm>
            <a:off x="54421" y="6508750"/>
            <a:ext cx="487090" cy="214797"/>
          </a:xfrm>
        </p:spPr>
        <p:txBody>
          <a:bodyPr/>
          <a:lstStyle/>
          <a:p>
            <a:fld id="{3801209A-EBCB-4229-9A21-B7869465F47A}" type="slidenum">
              <a:rPr lang="fr-FR" smtClean="0">
                <a:solidFill>
                  <a:srgbClr val="004563"/>
                </a:solidFill>
              </a:rPr>
              <a:pPr/>
              <a:t>12</a:t>
            </a:fld>
            <a:r>
              <a:rPr lang="fr-FR" dirty="0" smtClean="0">
                <a:solidFill>
                  <a:srgbClr val="004563"/>
                </a:solidFill>
              </a:rPr>
              <a:t>   |  </a:t>
            </a:r>
            <a:endParaRPr lang="fr-FR" dirty="0">
              <a:solidFill>
                <a:srgbClr val="004563"/>
              </a:solidFill>
            </a:endParaRPr>
          </a:p>
        </p:txBody>
      </p:sp>
      <p:sp>
        <p:nvSpPr>
          <p:cNvPr id="34" name="Rectangle 180"/>
          <p:cNvSpPr>
            <a:spLocks noChangeArrowheads="1"/>
          </p:cNvSpPr>
          <p:nvPr/>
        </p:nvSpPr>
        <p:spPr bwMode="gray">
          <a:xfrm>
            <a:off x="299283" y="981074"/>
            <a:ext cx="8647113" cy="2154012"/>
          </a:xfrm>
          <a:prstGeom prst="rect">
            <a:avLst/>
          </a:prstGeom>
          <a:noFill/>
          <a:ln w="9525" algn="ctr">
            <a:solidFill>
              <a:schemeClr val="bg2">
                <a:lumMod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6213" indent="-176213">
              <a:lnSpc>
                <a:spcPct val="80000"/>
              </a:lnSpc>
              <a:buClr>
                <a:srgbClr val="00279F"/>
              </a:buClr>
              <a:buSzPct val="80000"/>
              <a:buFont typeface="Wingdings" pitchFamily="2" charset="2"/>
              <a:buChar char="n"/>
              <a:defRPr/>
            </a:pPr>
            <a:endParaRPr lang="en-US" kern="0" dirty="0" smtClean="0">
              <a:solidFill>
                <a:srgbClr val="103184"/>
              </a:solidFill>
            </a:endParaRPr>
          </a:p>
          <a:p>
            <a:pPr marL="176213" indent="-176213">
              <a:lnSpc>
                <a:spcPct val="80000"/>
              </a:lnSpc>
              <a:buClr>
                <a:srgbClr val="00279F"/>
              </a:buClr>
              <a:buSzPct val="80000"/>
              <a:buFont typeface="Wingdings" pitchFamily="2" charset="2"/>
              <a:buChar char="n"/>
              <a:defRPr/>
            </a:pPr>
            <a:endParaRPr lang="en-US" kern="0" dirty="0" smtClean="0">
              <a:solidFill>
                <a:srgbClr val="103184"/>
              </a:solidFill>
            </a:endParaRPr>
          </a:p>
          <a:p>
            <a:pPr marL="176213" indent="-176213">
              <a:lnSpc>
                <a:spcPct val="80000"/>
              </a:lnSpc>
              <a:buClr>
                <a:srgbClr val="00279F"/>
              </a:buClr>
              <a:buSzPct val="80000"/>
              <a:buFont typeface="Wingdings" pitchFamily="2" charset="2"/>
              <a:buChar char="n"/>
              <a:defRPr/>
            </a:pPr>
            <a:endParaRPr lang="en-US" kern="0" dirty="0" smtClean="0">
              <a:solidFill>
                <a:srgbClr val="103184"/>
              </a:solidFill>
            </a:endParaRPr>
          </a:p>
          <a:p>
            <a:pPr marL="176213" indent="-176213">
              <a:lnSpc>
                <a:spcPct val="80000"/>
              </a:lnSpc>
              <a:buClr>
                <a:srgbClr val="00279F"/>
              </a:buClr>
              <a:buSzPct val="80000"/>
              <a:buFont typeface="Wingdings" pitchFamily="2" charset="2"/>
              <a:buChar char="n"/>
              <a:defRPr/>
            </a:pPr>
            <a:endParaRPr lang="en-US" kern="0" dirty="0" smtClean="0">
              <a:solidFill>
                <a:srgbClr val="103184"/>
              </a:solidFill>
            </a:endParaRPr>
          </a:p>
          <a:p>
            <a:pPr marL="176213" indent="-176213">
              <a:lnSpc>
                <a:spcPct val="80000"/>
              </a:lnSpc>
              <a:buClr>
                <a:srgbClr val="00279F"/>
              </a:buClr>
              <a:buSzPct val="80000"/>
              <a:buFont typeface="Wingdings" pitchFamily="2" charset="2"/>
              <a:buChar char="n"/>
              <a:defRPr/>
            </a:pPr>
            <a:endParaRPr lang="en-US" kern="0" dirty="0" smtClean="0">
              <a:solidFill>
                <a:srgbClr val="103184"/>
              </a:solidFill>
            </a:endParaRPr>
          </a:p>
          <a:p>
            <a:pPr marL="176213" indent="-176213">
              <a:lnSpc>
                <a:spcPct val="80000"/>
              </a:lnSpc>
              <a:buClr>
                <a:srgbClr val="00279F"/>
              </a:buClr>
              <a:buSzPct val="80000"/>
              <a:buFont typeface="Wingdings" pitchFamily="2" charset="2"/>
              <a:buNone/>
              <a:defRPr/>
            </a:pPr>
            <a:endParaRPr lang="en-US" sz="1200" kern="0" dirty="0">
              <a:solidFill>
                <a:srgbClr val="103184"/>
              </a:solidFill>
            </a:endParaRPr>
          </a:p>
        </p:txBody>
      </p:sp>
      <p:sp>
        <p:nvSpPr>
          <p:cNvPr id="35" name="Text Box 178"/>
          <p:cNvSpPr txBox="1">
            <a:spLocks noChangeArrowheads="1"/>
          </p:cNvSpPr>
          <p:nvPr/>
        </p:nvSpPr>
        <p:spPr bwMode="gray">
          <a:xfrm>
            <a:off x="1567543" y="876878"/>
            <a:ext cx="6005268" cy="369332"/>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1800" b="1" kern="0" dirty="0" smtClean="0">
                <a:solidFill>
                  <a:srgbClr val="00565C"/>
                </a:solidFill>
                <a:latin typeface="Century Gothic"/>
              </a:rPr>
              <a:t>Parametric insurance fundamentals</a:t>
            </a:r>
            <a:endParaRPr lang="en-US" sz="1800" b="1" kern="0" dirty="0">
              <a:solidFill>
                <a:srgbClr val="00565C"/>
              </a:solidFill>
              <a:latin typeface="Century Gothic"/>
            </a:endParaRPr>
          </a:p>
        </p:txBody>
      </p:sp>
      <p:sp>
        <p:nvSpPr>
          <p:cNvPr id="36" name="Text Box 4"/>
          <p:cNvSpPr txBox="1">
            <a:spLocks noChangeArrowheads="1"/>
          </p:cNvSpPr>
          <p:nvPr/>
        </p:nvSpPr>
        <p:spPr bwMode="gray">
          <a:xfrm>
            <a:off x="417769" y="1354379"/>
            <a:ext cx="8258687" cy="135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defRPr sz="1200">
                <a:solidFill>
                  <a:schemeClr val="tx1"/>
                </a:solidFill>
                <a:latin typeface="Arial" pitchFamily="34" charset="0"/>
                <a:ea typeface="Arial Unicode MS" pitchFamily="34" charset="-128"/>
                <a:cs typeface="Arial Unicode MS" pitchFamily="34" charset="-128"/>
              </a:defRPr>
            </a:lvl1pPr>
            <a:lvl2pPr marL="539750" indent="-177800">
              <a:defRPr sz="1200">
                <a:solidFill>
                  <a:schemeClr val="tx1"/>
                </a:solidFill>
                <a:latin typeface="Arial" pitchFamily="34" charset="0"/>
                <a:ea typeface="Arial Unicode MS" pitchFamily="34" charset="-128"/>
                <a:cs typeface="Arial Unicode MS" pitchFamily="34" charset="-128"/>
              </a:defRPr>
            </a:lvl2pPr>
            <a:lvl3pPr marL="1143000" indent="-228600">
              <a:defRPr sz="1200">
                <a:solidFill>
                  <a:schemeClr val="tx1"/>
                </a:solidFill>
                <a:latin typeface="Arial" pitchFamily="34" charset="0"/>
                <a:ea typeface="Arial Unicode MS" pitchFamily="34" charset="-128"/>
                <a:cs typeface="Arial Unicode MS" pitchFamily="34" charset="-128"/>
              </a:defRPr>
            </a:lvl3pPr>
            <a:lvl4pPr marL="1600200" indent="-228600">
              <a:defRPr sz="1200">
                <a:solidFill>
                  <a:schemeClr val="tx1"/>
                </a:solidFill>
                <a:latin typeface="Arial" pitchFamily="34" charset="0"/>
                <a:ea typeface="Arial Unicode MS" pitchFamily="34" charset="-128"/>
                <a:cs typeface="Arial Unicode MS" pitchFamily="34" charset="-128"/>
              </a:defRPr>
            </a:lvl4pPr>
            <a:lvl5pPr marL="2057400" indent="-228600">
              <a:defRPr sz="12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marL="285750" lvl="1" indent="-285750" defTabSz="457200" fontAlgn="base">
              <a:lnSpc>
                <a:spcPct val="80000"/>
              </a:lnSpc>
              <a:spcBef>
                <a:spcPct val="20000"/>
              </a:spcBef>
              <a:spcAft>
                <a:spcPct val="0"/>
              </a:spcAft>
              <a:buClr>
                <a:srgbClr val="FF0000"/>
              </a:buClr>
              <a:buSzPct val="120000"/>
              <a:buFontTx/>
              <a:buBlip>
                <a:blip r:embed="rId3"/>
              </a:buBlip>
              <a:defRPr/>
            </a:pPr>
            <a:r>
              <a:rPr lang="en-US" sz="1600" dirty="0">
                <a:solidFill>
                  <a:schemeClr val="bg2">
                    <a:lumMod val="50000"/>
                  </a:schemeClr>
                </a:solidFill>
                <a:latin typeface="Arial"/>
                <a:cs typeface="Arial"/>
              </a:rPr>
              <a:t>B</a:t>
            </a:r>
            <a:r>
              <a:rPr lang="en-US" sz="1600" dirty="0" smtClean="0">
                <a:solidFill>
                  <a:schemeClr val="bg2">
                    <a:lumMod val="50000"/>
                  </a:schemeClr>
                </a:solidFill>
                <a:latin typeface="Arial"/>
                <a:cs typeface="Arial"/>
              </a:rPr>
              <a:t>ased on the use of a </a:t>
            </a:r>
            <a:r>
              <a:rPr lang="en-US" sz="1600" b="1" dirty="0" smtClean="0">
                <a:solidFill>
                  <a:schemeClr val="bg2">
                    <a:lumMod val="50000"/>
                  </a:schemeClr>
                </a:solidFill>
                <a:latin typeface="Arial"/>
                <a:cs typeface="Arial"/>
              </a:rPr>
              <a:t>parameter </a:t>
            </a:r>
            <a:r>
              <a:rPr lang="en-US" sz="1600" dirty="0" smtClean="0">
                <a:solidFill>
                  <a:schemeClr val="bg2">
                    <a:lumMod val="50000"/>
                  </a:schemeClr>
                </a:solidFill>
                <a:latin typeface="Arial"/>
                <a:cs typeface="Arial"/>
              </a:rPr>
              <a:t>(typically rainfall or temperature) that is correlated to the client’s loss (e.g. decrease in revenues or profitability)</a:t>
            </a:r>
          </a:p>
          <a:p>
            <a:pPr marL="0" lvl="1" indent="0" defTabSz="457200" fontAlgn="base">
              <a:lnSpc>
                <a:spcPct val="80000"/>
              </a:lnSpc>
              <a:spcBef>
                <a:spcPct val="20000"/>
              </a:spcBef>
              <a:spcAft>
                <a:spcPct val="0"/>
              </a:spcAft>
              <a:buClr>
                <a:srgbClr val="FF0000"/>
              </a:buClr>
              <a:buSzPct val="120000"/>
              <a:defRPr/>
            </a:pPr>
            <a:r>
              <a:rPr lang="en-US" sz="1600" dirty="0" smtClean="0">
                <a:solidFill>
                  <a:srgbClr val="004563"/>
                </a:solidFill>
                <a:latin typeface="Arial"/>
                <a:cs typeface="Arial"/>
              </a:rPr>
              <a:t> </a:t>
            </a:r>
          </a:p>
          <a:p>
            <a:pPr marL="0" lvl="1" indent="0" defTabSz="457200" fontAlgn="base">
              <a:lnSpc>
                <a:spcPct val="80000"/>
              </a:lnSpc>
              <a:spcBef>
                <a:spcPct val="20000"/>
              </a:spcBef>
              <a:spcAft>
                <a:spcPct val="0"/>
              </a:spcAft>
              <a:buClr>
                <a:srgbClr val="FF0000"/>
              </a:buClr>
              <a:buSzPct val="120000"/>
              <a:defRPr/>
            </a:pPr>
            <a:endParaRPr lang="en-US" sz="1600" dirty="0" smtClean="0">
              <a:solidFill>
                <a:srgbClr val="004563"/>
              </a:solidFill>
              <a:latin typeface="Arial"/>
              <a:cs typeface="Arial"/>
            </a:endParaRPr>
          </a:p>
          <a:p>
            <a:pPr marL="0" lvl="1" indent="0" defTabSz="457200" fontAlgn="base">
              <a:lnSpc>
                <a:spcPct val="80000"/>
              </a:lnSpc>
              <a:spcBef>
                <a:spcPct val="20000"/>
              </a:spcBef>
              <a:spcAft>
                <a:spcPct val="0"/>
              </a:spcAft>
              <a:buClr>
                <a:srgbClr val="FF0000"/>
              </a:buClr>
              <a:buSzPct val="120000"/>
              <a:defRPr/>
            </a:pPr>
            <a:endParaRPr lang="en-US" sz="1600" dirty="0" smtClean="0">
              <a:solidFill>
                <a:srgbClr val="004563"/>
              </a:solidFill>
              <a:latin typeface="Arial"/>
              <a:cs typeface="Arial"/>
            </a:endParaRPr>
          </a:p>
          <a:p>
            <a:pPr marL="0" lvl="1" indent="0" defTabSz="457200" fontAlgn="base">
              <a:lnSpc>
                <a:spcPct val="80000"/>
              </a:lnSpc>
              <a:spcBef>
                <a:spcPct val="20000"/>
              </a:spcBef>
              <a:spcAft>
                <a:spcPct val="0"/>
              </a:spcAft>
              <a:buClr>
                <a:srgbClr val="FF0000"/>
              </a:buClr>
              <a:buSzPct val="120000"/>
              <a:defRPr/>
            </a:pPr>
            <a:endParaRPr lang="en-US" dirty="0" smtClean="0">
              <a:solidFill>
                <a:srgbClr val="004563"/>
              </a:solidFill>
              <a:latin typeface="Arial"/>
              <a:cs typeface="Arial"/>
            </a:endParaRPr>
          </a:p>
          <a:p>
            <a:pPr marL="285750" lvl="1" indent="-285750" defTabSz="457200" fontAlgn="base">
              <a:lnSpc>
                <a:spcPct val="80000"/>
              </a:lnSpc>
              <a:spcBef>
                <a:spcPct val="20000"/>
              </a:spcBef>
              <a:spcAft>
                <a:spcPct val="0"/>
              </a:spcAft>
              <a:buClr>
                <a:srgbClr val="FF0000"/>
              </a:buClr>
              <a:buSzPct val="120000"/>
              <a:buFontTx/>
              <a:buBlip>
                <a:blip r:embed="rId3"/>
              </a:buBlip>
              <a:defRPr/>
            </a:pPr>
            <a:r>
              <a:rPr lang="en-US" sz="1600" dirty="0">
                <a:solidFill>
                  <a:schemeClr val="bg2">
                    <a:lumMod val="50000"/>
                  </a:schemeClr>
                </a:solidFill>
                <a:latin typeface="Arial"/>
                <a:cs typeface="Arial"/>
              </a:rPr>
              <a:t>P</a:t>
            </a:r>
            <a:r>
              <a:rPr lang="en-US" sz="1600" dirty="0" smtClean="0">
                <a:solidFill>
                  <a:schemeClr val="bg2">
                    <a:lumMod val="50000"/>
                  </a:schemeClr>
                </a:solidFill>
                <a:latin typeface="Arial"/>
                <a:cs typeface="Arial"/>
              </a:rPr>
              <a:t>ayment amount is fixed in advance in the insurance contract</a:t>
            </a:r>
          </a:p>
          <a:p>
            <a:pPr marL="603250" lvl="2" indent="0">
              <a:spcBef>
                <a:spcPct val="30000"/>
              </a:spcBef>
              <a:buClr>
                <a:srgbClr val="4B91CD">
                  <a:lumMod val="60000"/>
                  <a:lumOff val="40000"/>
                </a:srgbClr>
              </a:buClr>
              <a:buSzPct val="120000"/>
              <a:defRPr/>
            </a:pPr>
            <a:endParaRPr lang="fr-FR" sz="1400" b="1" dirty="0" smtClean="0">
              <a:solidFill>
                <a:srgbClr val="004563"/>
              </a:solidFill>
              <a:ea typeface="ＭＳ Ｐゴシック" pitchFamily="34" charset="-128"/>
            </a:endParaRPr>
          </a:p>
          <a:p>
            <a:pPr marL="0" lvl="1" indent="0">
              <a:spcBef>
                <a:spcPct val="30000"/>
              </a:spcBef>
              <a:buClr>
                <a:srgbClr val="FF0000"/>
              </a:buClr>
              <a:buSzPct val="120000"/>
              <a:defRPr/>
            </a:pPr>
            <a:endParaRPr lang="en-US" b="1" dirty="0">
              <a:solidFill>
                <a:srgbClr val="004563"/>
              </a:solidFill>
              <a:ea typeface="ＭＳ Ｐゴシック" pitchFamily="34" charset="-128"/>
            </a:endParaRPr>
          </a:p>
          <a:p>
            <a:pPr marL="182563" lvl="1" indent="-182563">
              <a:spcBef>
                <a:spcPct val="30000"/>
              </a:spcBef>
              <a:buClr>
                <a:srgbClr val="FF0000"/>
              </a:buClr>
              <a:buSzPct val="120000"/>
              <a:buFont typeface="Wingdings" pitchFamily="2" charset="2"/>
              <a:buChar char="§"/>
              <a:defRPr/>
            </a:pPr>
            <a:endParaRPr lang="en-US" b="1" dirty="0">
              <a:solidFill>
                <a:srgbClr val="004563"/>
              </a:solidFill>
              <a:ea typeface="ＭＳ Ｐゴシック" pitchFamily="34" charset="-128"/>
            </a:endParaRPr>
          </a:p>
        </p:txBody>
      </p:sp>
      <p:sp>
        <p:nvSpPr>
          <p:cNvPr id="37" name="Rounded Rectangle 1"/>
          <p:cNvSpPr/>
          <p:nvPr/>
        </p:nvSpPr>
        <p:spPr bwMode="gray">
          <a:xfrm>
            <a:off x="879014" y="4404897"/>
            <a:ext cx="2527844" cy="794850"/>
          </a:xfrm>
          <a:prstGeom prst="roundRect">
            <a:avLst/>
          </a:prstGeom>
          <a:solidFill>
            <a:srgbClr val="FF1821"/>
          </a:solidFill>
          <a:ln w="25400" cap="flat" cmpd="sng" algn="ctr">
            <a:noFill/>
            <a:prstDash val="solid"/>
          </a:ln>
          <a:effectLst/>
        </p:spPr>
        <p:txBody>
          <a:bodyPr rtlCol="0" anchor="ctr"/>
          <a:lstStyle/>
          <a:p>
            <a:pPr algn="ctr" defTabSz="457200">
              <a:defRPr/>
            </a:pPr>
            <a:endParaRPr lang="en-US" sz="1600" kern="0" dirty="0" smtClean="0">
              <a:solidFill>
                <a:prstClr val="white"/>
              </a:solidFill>
              <a:cs typeface="Arial"/>
            </a:endParaRPr>
          </a:p>
        </p:txBody>
      </p:sp>
      <p:sp>
        <p:nvSpPr>
          <p:cNvPr id="38" name="Isosceles Triangle 2"/>
          <p:cNvSpPr/>
          <p:nvPr/>
        </p:nvSpPr>
        <p:spPr bwMode="gray">
          <a:xfrm rot="16200000" flipV="1">
            <a:off x="3229249" y="4542500"/>
            <a:ext cx="507131" cy="545409"/>
          </a:xfrm>
          <a:prstGeom prst="triangle">
            <a:avLst/>
          </a:prstGeom>
          <a:solidFill>
            <a:srgbClr val="FF1821"/>
          </a:solidFill>
          <a:ln w="25400" cap="flat" cmpd="sng" algn="ctr">
            <a:noFill/>
            <a:prstDash val="solid"/>
          </a:ln>
          <a:effectLst/>
        </p:spPr>
        <p:txBody>
          <a:bodyPr rtlCol="0" anchor="ctr"/>
          <a:lstStyle/>
          <a:p>
            <a:pPr algn="ctr" defTabSz="457200">
              <a:defRPr/>
            </a:pPr>
            <a:endParaRPr lang="en-US" kern="0" dirty="0" smtClean="0">
              <a:solidFill>
                <a:srgbClr val="004563"/>
              </a:solidFill>
              <a:cs typeface="Arial"/>
            </a:endParaRPr>
          </a:p>
        </p:txBody>
      </p:sp>
      <p:sp>
        <p:nvSpPr>
          <p:cNvPr id="41" name="Content Placeholder 2"/>
          <p:cNvSpPr txBox="1">
            <a:spLocks/>
          </p:cNvSpPr>
          <p:nvPr/>
        </p:nvSpPr>
        <p:spPr bwMode="gray">
          <a:xfrm>
            <a:off x="920640" y="5317039"/>
            <a:ext cx="2444593" cy="11986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buFont typeface="Arial" pitchFamily="34" charset="0"/>
              <a:buNone/>
              <a:defRPr/>
            </a:pPr>
            <a:r>
              <a:rPr lang="en-US" b="1" dirty="0" smtClean="0">
                <a:solidFill>
                  <a:srgbClr val="004563"/>
                </a:solidFill>
                <a:latin typeface="Century Gothic"/>
                <a:cs typeface="Arial"/>
              </a:rPr>
              <a:t>Analysis</a:t>
            </a:r>
            <a:r>
              <a:rPr lang="en-US" b="1" dirty="0" smtClean="0">
                <a:solidFill>
                  <a:srgbClr val="004563"/>
                </a:solidFill>
                <a:cs typeface="Arial"/>
              </a:rPr>
              <a:t> </a:t>
            </a:r>
            <a:r>
              <a:rPr lang="en-US" dirty="0" smtClean="0">
                <a:solidFill>
                  <a:schemeClr val="bg2">
                    <a:lumMod val="50000"/>
                  </a:schemeClr>
                </a:solidFill>
                <a:cs typeface="Arial"/>
              </a:rPr>
              <a:t>of the company’s weather vulnerability</a:t>
            </a:r>
          </a:p>
          <a:p>
            <a:pPr marL="0" indent="0">
              <a:lnSpc>
                <a:spcPct val="120000"/>
              </a:lnSpc>
              <a:spcBef>
                <a:spcPts val="600"/>
              </a:spcBef>
              <a:buFont typeface="Arial" pitchFamily="34" charset="0"/>
              <a:buNone/>
              <a:defRPr/>
            </a:pPr>
            <a:r>
              <a:rPr lang="en-US" sz="1400" b="1" dirty="0" smtClean="0">
                <a:solidFill>
                  <a:srgbClr val="004563"/>
                </a:solidFill>
                <a:cs typeface="Arial"/>
              </a:rPr>
              <a:t> </a:t>
            </a:r>
            <a:r>
              <a:rPr lang="en-US" dirty="0" smtClean="0">
                <a:solidFill>
                  <a:srgbClr val="004563"/>
                </a:solidFill>
                <a:cs typeface="Arial"/>
              </a:rPr>
              <a:t/>
            </a:r>
            <a:br>
              <a:rPr lang="en-US" dirty="0" smtClean="0">
                <a:solidFill>
                  <a:srgbClr val="004563"/>
                </a:solidFill>
                <a:cs typeface="Arial"/>
              </a:rPr>
            </a:br>
            <a:endParaRPr lang="en-US" sz="1400" dirty="0">
              <a:solidFill>
                <a:srgbClr val="004563"/>
              </a:solidFill>
              <a:cs typeface="Arial"/>
            </a:endParaRPr>
          </a:p>
        </p:txBody>
      </p:sp>
      <p:sp>
        <p:nvSpPr>
          <p:cNvPr id="42" name="Content Placeholder 2"/>
          <p:cNvSpPr txBox="1">
            <a:spLocks/>
          </p:cNvSpPr>
          <p:nvPr/>
        </p:nvSpPr>
        <p:spPr bwMode="gray">
          <a:xfrm>
            <a:off x="3365232" y="3255049"/>
            <a:ext cx="2444593" cy="9906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buFont typeface="Arial" pitchFamily="34" charset="0"/>
              <a:buNone/>
              <a:defRPr/>
            </a:pPr>
            <a:r>
              <a:rPr lang="en-US" b="1" dirty="0" smtClean="0">
                <a:solidFill>
                  <a:srgbClr val="004563"/>
                </a:solidFill>
                <a:latin typeface="Century Gothic"/>
                <a:cs typeface="Arial"/>
              </a:rPr>
              <a:t>Cover</a:t>
            </a:r>
            <a:r>
              <a:rPr lang="en-US" b="1" dirty="0" smtClean="0">
                <a:solidFill>
                  <a:srgbClr val="004563"/>
                </a:solidFill>
                <a:cs typeface="Arial"/>
              </a:rPr>
              <a:t>: </a:t>
            </a:r>
            <a:r>
              <a:rPr lang="en-US" dirty="0" smtClean="0">
                <a:solidFill>
                  <a:schemeClr val="bg2">
                    <a:lumMod val="50000"/>
                  </a:schemeClr>
                </a:solidFill>
                <a:cs typeface="Arial"/>
              </a:rPr>
              <a:t>design of an insurance adapted to the needs of the company </a:t>
            </a:r>
            <a:endParaRPr lang="en-US" dirty="0">
              <a:solidFill>
                <a:schemeClr val="bg2">
                  <a:lumMod val="50000"/>
                </a:schemeClr>
              </a:solidFill>
              <a:cs typeface="Arial"/>
            </a:endParaRPr>
          </a:p>
        </p:txBody>
      </p:sp>
      <p:sp>
        <p:nvSpPr>
          <p:cNvPr id="43" name="Content Placeholder 2"/>
          <p:cNvSpPr txBox="1">
            <a:spLocks/>
          </p:cNvSpPr>
          <p:nvPr/>
        </p:nvSpPr>
        <p:spPr bwMode="gray">
          <a:xfrm>
            <a:off x="5809825" y="5199747"/>
            <a:ext cx="2870151" cy="11986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buFont typeface="Arial" pitchFamily="34" charset="0"/>
              <a:buNone/>
              <a:defRPr/>
            </a:pPr>
            <a:r>
              <a:rPr lang="en-US" b="1" dirty="0" smtClean="0">
                <a:solidFill>
                  <a:srgbClr val="004563"/>
                </a:solidFill>
                <a:latin typeface="Century Gothic"/>
                <a:cs typeface="Arial"/>
              </a:rPr>
              <a:t>Payment</a:t>
            </a:r>
            <a:r>
              <a:rPr lang="en-US" b="1" dirty="0" smtClean="0">
                <a:solidFill>
                  <a:srgbClr val="004563"/>
                </a:solidFill>
                <a:cs typeface="Arial"/>
              </a:rPr>
              <a:t>: </a:t>
            </a:r>
            <a:r>
              <a:rPr lang="en-US" dirty="0" smtClean="0">
                <a:solidFill>
                  <a:schemeClr val="bg2">
                    <a:lumMod val="50000"/>
                  </a:schemeClr>
                </a:solidFill>
                <a:cs typeface="Arial"/>
              </a:rPr>
              <a:t>payment triggered  within a few days and based on certified weather data (a proof of loss may be required in some cases)</a:t>
            </a:r>
            <a:endParaRPr lang="en-US" sz="1800" b="1" dirty="0">
              <a:solidFill>
                <a:schemeClr val="bg2">
                  <a:lumMod val="50000"/>
                </a:schemeClr>
              </a:solidFill>
              <a:cs typeface="Arial"/>
            </a:endParaRPr>
          </a:p>
        </p:txBody>
      </p:sp>
      <p:sp>
        <p:nvSpPr>
          <p:cNvPr id="46" name="Freeform 11"/>
          <p:cNvSpPr>
            <a:spLocks noEditPoints="1"/>
          </p:cNvSpPr>
          <p:nvPr/>
        </p:nvSpPr>
        <p:spPr bwMode="gray">
          <a:xfrm>
            <a:off x="2679358" y="4649418"/>
            <a:ext cx="248360" cy="246000"/>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457200">
              <a:defRPr/>
            </a:pPr>
            <a:endParaRPr lang="en-US" kern="0" dirty="0" smtClean="0">
              <a:solidFill>
                <a:srgbClr val="121B45"/>
              </a:solidFill>
              <a:cs typeface="Arial"/>
            </a:endParaRPr>
          </a:p>
        </p:txBody>
      </p:sp>
      <p:sp>
        <p:nvSpPr>
          <p:cNvPr id="47" name="Content Placeholder 2"/>
          <p:cNvSpPr txBox="1">
            <a:spLocks/>
          </p:cNvSpPr>
          <p:nvPr/>
        </p:nvSpPr>
        <p:spPr bwMode="gray">
          <a:xfrm>
            <a:off x="1240860" y="4532926"/>
            <a:ext cx="2561396" cy="47898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800" b="1" dirty="0" smtClean="0">
                <a:solidFill>
                  <a:prstClr val="white"/>
                </a:solidFill>
                <a:cs typeface="Arial"/>
              </a:rPr>
              <a:t>ANALYSIS</a:t>
            </a:r>
            <a:endParaRPr lang="en-US" sz="1800" dirty="0">
              <a:solidFill>
                <a:prstClr val="white"/>
              </a:solidFill>
              <a:cs typeface="Arial"/>
            </a:endParaRPr>
          </a:p>
        </p:txBody>
      </p:sp>
      <p:pic>
        <p:nvPicPr>
          <p:cNvPr id="9218" name="Picture 2" descr="C:\Users\S621330\AppData\Local\Temp\wza60c\05 - PNG\Line\Iconsmind - PNG Line style black\Weather\PNG 96 Px\Celsius_96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910" y="1978603"/>
            <a:ext cx="441219" cy="5515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621330\AppData\Local\Temp\wzc86b\05 - PNG\Line\Iconsmind - PNG Line style black\Weather\PNG 96 Px\Cloud-Rain_96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264" y="1975634"/>
            <a:ext cx="554493" cy="5544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S621330\AppData\Local\Temp\wzd93d\05 - PNG\Line\Iconsmind - PNG Line style black\Nature\PNG 96 Px\Environmental_96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831" y="1979279"/>
            <a:ext cx="675987" cy="478824"/>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11"/>
          <p:cNvSpPr>
            <a:spLocks noEditPoints="1"/>
          </p:cNvSpPr>
          <p:nvPr/>
        </p:nvSpPr>
        <p:spPr bwMode="gray">
          <a:xfrm>
            <a:off x="7572811" y="4667403"/>
            <a:ext cx="238354" cy="210030"/>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457200">
              <a:defRPr/>
            </a:pPr>
            <a:endParaRPr lang="en-US" kern="0" dirty="0" smtClean="0">
              <a:solidFill>
                <a:srgbClr val="121B45"/>
              </a:solidFill>
              <a:cs typeface="Arial"/>
            </a:endParaRPr>
          </a:p>
        </p:txBody>
      </p:sp>
    </p:spTree>
    <p:extLst>
      <p:ext uri="{BB962C8B-B14F-4D97-AF65-F5344CB8AC3E}">
        <p14:creationId xmlns:p14="http://schemas.microsoft.com/office/powerpoint/2010/main" val="9627638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8" name="Espace réservé du texte 17"/>
          <p:cNvSpPr>
            <a:spLocks noGrp="1"/>
          </p:cNvSpPr>
          <p:nvPr>
            <p:ph type="body" sz="quarter" idx="13"/>
          </p:nvPr>
        </p:nvSpPr>
        <p:spPr>
          <a:xfrm>
            <a:off x="355600" y="1548166"/>
            <a:ext cx="8432799" cy="1814159"/>
          </a:xfrm>
        </p:spPr>
        <p:txBody>
          <a:bodyPr>
            <a:normAutofit fontScale="85000" lnSpcReduction="20000"/>
          </a:bodyPr>
          <a:lstStyle/>
          <a:p>
            <a:r>
              <a:rPr lang="fr-FR" dirty="0"/>
              <a:t>3</a:t>
            </a:r>
            <a:endParaRPr lang="fr-FR" dirty="0" smtClean="0"/>
          </a:p>
          <a:p>
            <a:pPr lvl="1"/>
            <a:r>
              <a:rPr lang="en-US" sz="3600" dirty="0" smtClean="0"/>
              <a:t>Parametric Insurance:</a:t>
            </a:r>
          </a:p>
          <a:p>
            <a:pPr lvl="1"/>
            <a:r>
              <a:rPr lang="en-US" sz="3300" dirty="0" smtClean="0"/>
              <a:t>Where are we coming from and </a:t>
            </a:r>
          </a:p>
          <a:p>
            <a:pPr lvl="1"/>
            <a:r>
              <a:rPr lang="en-US" sz="3300" dirty="0" smtClean="0"/>
              <a:t>where are we headed? </a:t>
            </a:r>
            <a:endParaRPr lang="en-US" sz="3300" dirty="0"/>
          </a:p>
        </p:txBody>
      </p:sp>
      <p:pic>
        <p:nvPicPr>
          <p:cNvPr id="1026" name="Picture 2"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734" y="6239619"/>
            <a:ext cx="1236762" cy="6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111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880" y="407330"/>
            <a:ext cx="7681293" cy="338137"/>
          </a:xfrm>
        </p:spPr>
        <p:txBody>
          <a:bodyPr>
            <a:normAutofit fontScale="90000"/>
          </a:bodyPr>
          <a:lstStyle/>
          <a:p>
            <a:r>
              <a:rPr lang="en-US" dirty="0"/>
              <a:t>I</a:t>
            </a:r>
            <a:r>
              <a:rPr lang="en-US" dirty="0" smtClean="0"/>
              <a:t>mprovements in technology have </a:t>
            </a:r>
            <a:br>
              <a:rPr lang="en-US" dirty="0" smtClean="0"/>
            </a:br>
            <a:r>
              <a:rPr lang="en-US" dirty="0" smtClean="0"/>
              <a:t>pushed the development of parametric insurance </a:t>
            </a:r>
            <a:endParaRPr lang="en-US" dirty="0"/>
          </a:p>
        </p:txBody>
      </p:sp>
      <p:sp>
        <p:nvSpPr>
          <p:cNvPr id="25" name="Espace réservé du numéro de diapositive 2"/>
          <p:cNvSpPr>
            <a:spLocks noGrp="1"/>
          </p:cNvSpPr>
          <p:nvPr>
            <p:ph type="sldNum" sz="quarter" idx="10"/>
          </p:nvPr>
        </p:nvSpPr>
        <p:spPr>
          <a:xfrm>
            <a:off x="54421" y="6508750"/>
            <a:ext cx="487090" cy="214797"/>
          </a:xfrm>
        </p:spPr>
        <p:txBody>
          <a:bodyPr/>
          <a:lstStyle/>
          <a:p>
            <a:fld id="{3801209A-EBCB-4229-9A21-B7869465F47A}" type="slidenum">
              <a:rPr lang="fr-FR" smtClean="0">
                <a:solidFill>
                  <a:srgbClr val="004563"/>
                </a:solidFill>
              </a:rPr>
              <a:pPr/>
              <a:t>14</a:t>
            </a:fld>
            <a:r>
              <a:rPr lang="fr-FR" dirty="0" smtClean="0">
                <a:solidFill>
                  <a:srgbClr val="004563"/>
                </a:solidFill>
              </a:rPr>
              <a:t>   |  </a:t>
            </a:r>
            <a:endParaRPr lang="fr-FR" dirty="0">
              <a:solidFill>
                <a:srgbClr val="004563"/>
              </a:solidFill>
            </a:endParaRPr>
          </a:p>
        </p:txBody>
      </p:sp>
      <p:sp>
        <p:nvSpPr>
          <p:cNvPr id="7" name="Text Box 4"/>
          <p:cNvSpPr txBox="1">
            <a:spLocks noChangeArrowheads="1"/>
          </p:cNvSpPr>
          <p:nvPr/>
        </p:nvSpPr>
        <p:spPr bwMode="gray">
          <a:xfrm>
            <a:off x="1021593" y="2642908"/>
            <a:ext cx="1710772" cy="40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defRPr sz="1200">
                <a:solidFill>
                  <a:schemeClr val="tx1"/>
                </a:solidFill>
                <a:latin typeface="Arial" pitchFamily="34" charset="0"/>
                <a:ea typeface="Arial Unicode MS" pitchFamily="34" charset="-128"/>
                <a:cs typeface="Arial Unicode MS" pitchFamily="34" charset="-128"/>
              </a:defRPr>
            </a:lvl1pPr>
            <a:lvl2pPr marL="539750" indent="-177800">
              <a:defRPr sz="1200">
                <a:solidFill>
                  <a:schemeClr val="tx1"/>
                </a:solidFill>
                <a:latin typeface="Arial" pitchFamily="34" charset="0"/>
                <a:ea typeface="Arial Unicode MS" pitchFamily="34" charset="-128"/>
                <a:cs typeface="Arial Unicode MS" pitchFamily="34" charset="-128"/>
              </a:defRPr>
            </a:lvl2pPr>
            <a:lvl3pPr marL="1143000" indent="-228600">
              <a:defRPr sz="1200">
                <a:solidFill>
                  <a:schemeClr val="tx1"/>
                </a:solidFill>
                <a:latin typeface="Arial" pitchFamily="34" charset="0"/>
                <a:ea typeface="Arial Unicode MS" pitchFamily="34" charset="-128"/>
                <a:cs typeface="Arial Unicode MS" pitchFamily="34" charset="-128"/>
              </a:defRPr>
            </a:lvl3pPr>
            <a:lvl4pPr marL="1600200" indent="-228600">
              <a:defRPr sz="1200">
                <a:solidFill>
                  <a:schemeClr val="tx1"/>
                </a:solidFill>
                <a:latin typeface="Arial" pitchFamily="34" charset="0"/>
                <a:ea typeface="Arial Unicode MS" pitchFamily="34" charset="-128"/>
                <a:cs typeface="Arial Unicode MS" pitchFamily="34" charset="-128"/>
              </a:defRPr>
            </a:lvl4pPr>
            <a:lvl5pPr marL="2057400" indent="-228600">
              <a:defRPr sz="12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marL="0" lvl="1" indent="0" algn="ctr">
              <a:spcBef>
                <a:spcPct val="30000"/>
              </a:spcBef>
              <a:buClr>
                <a:srgbClr val="FF0000"/>
              </a:buClr>
              <a:buSzPct val="120000"/>
              <a:defRPr/>
            </a:pPr>
            <a:r>
              <a:rPr lang="en-US" sz="1400" b="1" dirty="0" smtClean="0">
                <a:solidFill>
                  <a:srgbClr val="004563"/>
                </a:solidFill>
                <a:latin typeface="Century Gothic"/>
                <a:ea typeface="ＭＳ Ｐゴシック" pitchFamily="34" charset="-128"/>
              </a:rPr>
              <a:t>First pilots with weather stations </a:t>
            </a:r>
            <a:endParaRPr lang="en-US" sz="1400" b="1" dirty="0">
              <a:solidFill>
                <a:srgbClr val="004563"/>
              </a:solidFill>
              <a:latin typeface="Century Gothic"/>
              <a:ea typeface="ＭＳ Ｐゴシック" pitchFamily="34" charset="-128"/>
            </a:endParaRPr>
          </a:p>
          <a:p>
            <a:pPr marL="0" lvl="1" indent="0" algn="ctr">
              <a:spcBef>
                <a:spcPct val="30000"/>
              </a:spcBef>
              <a:buClr>
                <a:srgbClr val="FF0000"/>
              </a:buClr>
              <a:buSzPct val="120000"/>
              <a:defRPr/>
            </a:pPr>
            <a:endParaRPr lang="en-US" sz="100" dirty="0" smtClean="0">
              <a:solidFill>
                <a:prstClr val="black">
                  <a:lumMod val="95000"/>
                  <a:lumOff val="5000"/>
                </a:prstClr>
              </a:solidFill>
              <a:ea typeface="ＭＳ Ｐゴシック" pitchFamily="34" charset="-128"/>
            </a:endParaRPr>
          </a:p>
          <a:p>
            <a:pPr marL="0" lvl="1" indent="0" algn="ctr">
              <a:spcBef>
                <a:spcPct val="30000"/>
              </a:spcBef>
              <a:buClr>
                <a:srgbClr val="FF0000"/>
              </a:buClr>
              <a:buSzPct val="120000"/>
              <a:defRPr/>
            </a:pPr>
            <a:r>
              <a:rPr lang="en-US" sz="1400" dirty="0" smtClean="0">
                <a:solidFill>
                  <a:prstClr val="black">
                    <a:lumMod val="95000"/>
                    <a:lumOff val="5000"/>
                  </a:prstClr>
                </a:solidFill>
                <a:ea typeface="ＭＳ Ｐゴシック" pitchFamily="34" charset="-128"/>
              </a:rPr>
              <a:t>Data that allows for construction of indices but with a high basis risk </a:t>
            </a:r>
            <a:endParaRPr lang="en-US" sz="1400" dirty="0">
              <a:solidFill>
                <a:prstClr val="black">
                  <a:lumMod val="95000"/>
                  <a:lumOff val="5000"/>
                </a:prstClr>
              </a:solidFill>
              <a:ea typeface="ＭＳ Ｐゴシック" pitchFamily="34" charset="-128"/>
            </a:endParaRPr>
          </a:p>
        </p:txBody>
      </p:sp>
      <p:sp>
        <p:nvSpPr>
          <p:cNvPr id="8" name="Flèche droite 1"/>
          <p:cNvSpPr/>
          <p:nvPr/>
        </p:nvSpPr>
        <p:spPr bwMode="gray">
          <a:xfrm rot="202564">
            <a:off x="589298" y="1052220"/>
            <a:ext cx="8293396" cy="1193578"/>
          </a:xfrm>
          <a:custGeom>
            <a:avLst/>
            <a:gdLst>
              <a:gd name="connsiteX0" fmla="*/ 0 w 8013963"/>
              <a:gd name="connsiteY0" fmla="*/ 684192 h 2736766"/>
              <a:gd name="connsiteX1" fmla="*/ 6645580 w 8013963"/>
              <a:gd name="connsiteY1" fmla="*/ 684192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5580 w 8013963"/>
              <a:gd name="connsiteY5" fmla="*/ 2052575 h 2736766"/>
              <a:gd name="connsiteX6" fmla="*/ 0 w 8013963"/>
              <a:gd name="connsiteY6" fmla="*/ 2052575 h 2736766"/>
              <a:gd name="connsiteX7" fmla="*/ 0 w 8013963"/>
              <a:gd name="connsiteY7" fmla="*/ 684192 h 2736766"/>
              <a:gd name="connsiteX0" fmla="*/ 23750 w 8013963"/>
              <a:gd name="connsiteY0" fmla="*/ 1764846 h 2736766"/>
              <a:gd name="connsiteX1" fmla="*/ 6645580 w 8013963"/>
              <a:gd name="connsiteY1" fmla="*/ 684192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5580 w 8013963"/>
              <a:gd name="connsiteY5" fmla="*/ 2052575 h 2736766"/>
              <a:gd name="connsiteX6" fmla="*/ 0 w 8013963"/>
              <a:gd name="connsiteY6" fmla="*/ 2052575 h 2736766"/>
              <a:gd name="connsiteX7" fmla="*/ 23750 w 8013963"/>
              <a:gd name="connsiteY7" fmla="*/ 1764846 h 2736766"/>
              <a:gd name="connsiteX0" fmla="*/ 11875 w 8013963"/>
              <a:gd name="connsiteY0" fmla="*/ 2014228 h 2736766"/>
              <a:gd name="connsiteX1" fmla="*/ 6645580 w 8013963"/>
              <a:gd name="connsiteY1" fmla="*/ 684192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5580 w 8013963"/>
              <a:gd name="connsiteY5" fmla="*/ 2052575 h 2736766"/>
              <a:gd name="connsiteX6" fmla="*/ 0 w 8013963"/>
              <a:gd name="connsiteY6" fmla="*/ 2052575 h 2736766"/>
              <a:gd name="connsiteX7" fmla="*/ 11875 w 8013963"/>
              <a:gd name="connsiteY7" fmla="*/ 2014228 h 2736766"/>
              <a:gd name="connsiteX0" fmla="*/ 11875 w 8013963"/>
              <a:gd name="connsiteY0" fmla="*/ 2014228 h 2736766"/>
              <a:gd name="connsiteX1" fmla="*/ 6671871 w 8013963"/>
              <a:gd name="connsiteY1" fmla="*/ 975458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5580 w 8013963"/>
              <a:gd name="connsiteY5" fmla="*/ 2052575 h 2736766"/>
              <a:gd name="connsiteX6" fmla="*/ 0 w 8013963"/>
              <a:gd name="connsiteY6" fmla="*/ 2052575 h 2736766"/>
              <a:gd name="connsiteX7" fmla="*/ 11875 w 8013963"/>
              <a:gd name="connsiteY7" fmla="*/ 2014228 h 2736766"/>
              <a:gd name="connsiteX0" fmla="*/ 11875 w 8013963"/>
              <a:gd name="connsiteY0" fmla="*/ 2014228 h 2736766"/>
              <a:gd name="connsiteX1" fmla="*/ 6653112 w 8013963"/>
              <a:gd name="connsiteY1" fmla="*/ 874479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5580 w 8013963"/>
              <a:gd name="connsiteY5" fmla="*/ 2052575 h 2736766"/>
              <a:gd name="connsiteX6" fmla="*/ 0 w 8013963"/>
              <a:gd name="connsiteY6" fmla="*/ 2052575 h 2736766"/>
              <a:gd name="connsiteX7" fmla="*/ 11875 w 8013963"/>
              <a:gd name="connsiteY7" fmla="*/ 2014228 h 2736766"/>
              <a:gd name="connsiteX0" fmla="*/ 11875 w 8013963"/>
              <a:gd name="connsiteY0" fmla="*/ 2014228 h 2736766"/>
              <a:gd name="connsiteX1" fmla="*/ 6653112 w 8013963"/>
              <a:gd name="connsiteY1" fmla="*/ 874479 h 2736766"/>
              <a:gd name="connsiteX2" fmla="*/ 6645580 w 8013963"/>
              <a:gd name="connsiteY2" fmla="*/ 0 h 2736766"/>
              <a:gd name="connsiteX3" fmla="*/ 8013963 w 8013963"/>
              <a:gd name="connsiteY3" fmla="*/ 1368383 h 2736766"/>
              <a:gd name="connsiteX4" fmla="*/ 6645580 w 8013963"/>
              <a:gd name="connsiteY4" fmla="*/ 2736766 h 2736766"/>
              <a:gd name="connsiteX5" fmla="*/ 6642554 w 8013963"/>
              <a:gd name="connsiteY5" fmla="*/ 1901513 h 2736766"/>
              <a:gd name="connsiteX6" fmla="*/ 0 w 8013963"/>
              <a:gd name="connsiteY6" fmla="*/ 2052575 h 2736766"/>
              <a:gd name="connsiteX7" fmla="*/ 11875 w 8013963"/>
              <a:gd name="connsiteY7" fmla="*/ 2014228 h 27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3963" h="2736766">
                <a:moveTo>
                  <a:pt x="11875" y="2014228"/>
                </a:moveTo>
                <a:lnTo>
                  <a:pt x="6653112" y="874479"/>
                </a:lnTo>
                <a:cubicBezTo>
                  <a:pt x="6650601" y="582986"/>
                  <a:pt x="6648091" y="291493"/>
                  <a:pt x="6645580" y="0"/>
                </a:cubicBezTo>
                <a:lnTo>
                  <a:pt x="8013963" y="1368383"/>
                </a:lnTo>
                <a:lnTo>
                  <a:pt x="6645580" y="2736766"/>
                </a:lnTo>
                <a:cubicBezTo>
                  <a:pt x="6644571" y="2458348"/>
                  <a:pt x="6643563" y="2179931"/>
                  <a:pt x="6642554" y="1901513"/>
                </a:cubicBezTo>
                <a:lnTo>
                  <a:pt x="0" y="2052575"/>
                </a:lnTo>
                <a:lnTo>
                  <a:pt x="11875" y="2014228"/>
                </a:lnTo>
                <a:close/>
              </a:path>
            </a:pathLst>
          </a:custGeom>
          <a:solidFill>
            <a:srgbClr val="D9D9D9"/>
          </a:solidFill>
          <a:ln w="25400" cap="flat" cmpd="sng" algn="ctr">
            <a:noFill/>
            <a:prstDash val="solid"/>
          </a:ln>
          <a:effectLst/>
        </p:spPr>
        <p:txBody>
          <a:bodyPr rtlCol="0" anchor="ctr"/>
          <a:lstStyle/>
          <a:p>
            <a:pPr algn="ctr">
              <a:defRPr/>
            </a:pPr>
            <a:endParaRPr lang="fr-FR" kern="0">
              <a:solidFill>
                <a:srgbClr val="FFFFFF"/>
              </a:solidFill>
            </a:endParaRPr>
          </a:p>
        </p:txBody>
      </p:sp>
      <p:sp>
        <p:nvSpPr>
          <p:cNvPr id="9" name="Ellipse 8"/>
          <p:cNvSpPr/>
          <p:nvPr/>
        </p:nvSpPr>
        <p:spPr bwMode="gray">
          <a:xfrm>
            <a:off x="1689316" y="1555379"/>
            <a:ext cx="375327" cy="365989"/>
          </a:xfrm>
          <a:prstGeom prst="ellipse">
            <a:avLst/>
          </a:prstGeom>
          <a:solidFill>
            <a:srgbClr val="004563"/>
          </a:solidFill>
          <a:ln w="19050" cap="flat" cmpd="sng" algn="ctr">
            <a:solidFill>
              <a:srgbClr val="FFFFFF"/>
            </a:solidFill>
            <a:prstDash val="solid"/>
          </a:ln>
          <a:effectLst/>
        </p:spPr>
        <p:txBody>
          <a:bodyPr rtlCol="0" anchor="ctr"/>
          <a:lstStyle/>
          <a:p>
            <a:pPr algn="ctr">
              <a:defRPr/>
            </a:pPr>
            <a:endParaRPr lang="fr-FR" kern="0">
              <a:solidFill>
                <a:srgbClr val="FFFFFF"/>
              </a:solidFill>
            </a:endParaRPr>
          </a:p>
        </p:txBody>
      </p:sp>
      <p:sp>
        <p:nvSpPr>
          <p:cNvPr id="12" name="Ellipse 11"/>
          <p:cNvSpPr/>
          <p:nvPr/>
        </p:nvSpPr>
        <p:spPr bwMode="gray">
          <a:xfrm>
            <a:off x="3832763" y="1459746"/>
            <a:ext cx="561556" cy="584975"/>
          </a:xfrm>
          <a:prstGeom prst="ellipse">
            <a:avLst/>
          </a:prstGeom>
          <a:solidFill>
            <a:srgbClr val="004563"/>
          </a:solidFill>
          <a:ln w="19050" cap="flat" cmpd="sng" algn="ctr">
            <a:solidFill>
              <a:srgbClr val="FFFFFF"/>
            </a:solidFill>
            <a:prstDash val="solid"/>
          </a:ln>
          <a:effectLst/>
        </p:spPr>
        <p:txBody>
          <a:bodyPr rtlCol="0" anchor="ctr"/>
          <a:lstStyle/>
          <a:p>
            <a:pPr algn="ctr">
              <a:defRPr/>
            </a:pPr>
            <a:endParaRPr lang="fr-FR" kern="0">
              <a:solidFill>
                <a:srgbClr val="FFFFFF"/>
              </a:solidFill>
            </a:endParaRPr>
          </a:p>
        </p:txBody>
      </p:sp>
      <p:sp>
        <p:nvSpPr>
          <p:cNvPr id="13" name="Ellipse 12"/>
          <p:cNvSpPr/>
          <p:nvPr/>
        </p:nvSpPr>
        <p:spPr bwMode="gray">
          <a:xfrm>
            <a:off x="5992707" y="1400735"/>
            <a:ext cx="805977" cy="785923"/>
          </a:xfrm>
          <a:prstGeom prst="ellipse">
            <a:avLst/>
          </a:prstGeom>
          <a:solidFill>
            <a:srgbClr val="004563"/>
          </a:solidFill>
          <a:ln w="19050" cap="flat" cmpd="sng" algn="ctr">
            <a:solidFill>
              <a:srgbClr val="FFFFFF"/>
            </a:solidFill>
            <a:prstDash val="solid"/>
          </a:ln>
          <a:effectLst/>
        </p:spPr>
        <p:txBody>
          <a:bodyPr rtlCol="0" anchor="ctr"/>
          <a:lstStyle/>
          <a:p>
            <a:pPr algn="ctr">
              <a:defRPr/>
            </a:pPr>
            <a:endParaRPr lang="fr-FR" kern="0">
              <a:solidFill>
                <a:srgbClr val="FFFFFF"/>
              </a:solidFill>
            </a:endParaRPr>
          </a:p>
        </p:txBody>
      </p:sp>
      <p:sp>
        <p:nvSpPr>
          <p:cNvPr id="5" name="Rectangle 4"/>
          <p:cNvSpPr/>
          <p:nvPr/>
        </p:nvSpPr>
        <p:spPr>
          <a:xfrm>
            <a:off x="1294179" y="1024713"/>
            <a:ext cx="1284326" cy="338554"/>
          </a:xfrm>
          <a:prstGeom prst="rect">
            <a:avLst/>
          </a:prstGeom>
        </p:spPr>
        <p:txBody>
          <a:bodyPr wrap="none">
            <a:spAutoFit/>
          </a:bodyPr>
          <a:lstStyle/>
          <a:p>
            <a:r>
              <a:rPr lang="en-US" sz="1600" b="1" dirty="0" smtClean="0">
                <a:solidFill>
                  <a:srgbClr val="004563"/>
                </a:solidFill>
                <a:latin typeface="Century Gothic"/>
                <a:ea typeface="ＭＳ Ｐゴシック" pitchFamily="34" charset="-128"/>
              </a:rPr>
              <a:t>MID-2000S </a:t>
            </a:r>
            <a:endParaRPr lang="fr-FR" sz="1600" dirty="0">
              <a:solidFill>
                <a:prstClr val="black"/>
              </a:solidFill>
              <a:latin typeface="Century Gothic"/>
            </a:endParaRPr>
          </a:p>
        </p:txBody>
      </p:sp>
      <p:sp>
        <p:nvSpPr>
          <p:cNvPr id="17" name="Rectangle 16"/>
          <p:cNvSpPr/>
          <p:nvPr/>
        </p:nvSpPr>
        <p:spPr>
          <a:xfrm>
            <a:off x="3510653" y="1014080"/>
            <a:ext cx="1215397" cy="338554"/>
          </a:xfrm>
          <a:prstGeom prst="rect">
            <a:avLst/>
          </a:prstGeom>
        </p:spPr>
        <p:txBody>
          <a:bodyPr wrap="none">
            <a:spAutoFit/>
          </a:bodyPr>
          <a:lstStyle/>
          <a:p>
            <a:r>
              <a:rPr lang="en-US" sz="1600" b="1" dirty="0" smtClean="0">
                <a:solidFill>
                  <a:srgbClr val="004563"/>
                </a:solidFill>
                <a:latin typeface="Century Gothic"/>
                <a:ea typeface="ＭＳ Ｐゴシック" pitchFamily="34" charset="-128"/>
              </a:rPr>
              <a:t>END 2000S</a:t>
            </a:r>
            <a:endParaRPr lang="fr-FR" sz="1600" dirty="0">
              <a:solidFill>
                <a:prstClr val="black"/>
              </a:solidFill>
              <a:latin typeface="Century Gothic"/>
            </a:endParaRPr>
          </a:p>
        </p:txBody>
      </p:sp>
      <p:sp>
        <p:nvSpPr>
          <p:cNvPr id="18" name="Rectangle 17"/>
          <p:cNvSpPr/>
          <p:nvPr/>
        </p:nvSpPr>
        <p:spPr>
          <a:xfrm>
            <a:off x="5801759" y="1014080"/>
            <a:ext cx="1454244" cy="338554"/>
          </a:xfrm>
          <a:prstGeom prst="rect">
            <a:avLst/>
          </a:prstGeom>
        </p:spPr>
        <p:txBody>
          <a:bodyPr wrap="none">
            <a:spAutoFit/>
          </a:bodyPr>
          <a:lstStyle/>
          <a:p>
            <a:r>
              <a:rPr lang="en-US" sz="1600" b="1" dirty="0" smtClean="0">
                <a:solidFill>
                  <a:srgbClr val="004563"/>
                </a:solidFill>
                <a:latin typeface="Century Gothic"/>
                <a:ea typeface="ＭＳ Ｐゴシック" pitchFamily="34" charset="-128"/>
              </a:rPr>
              <a:t>SINCE 2010S </a:t>
            </a:r>
            <a:endParaRPr lang="fr-FR" sz="1600" dirty="0">
              <a:solidFill>
                <a:prstClr val="black"/>
              </a:solidFill>
              <a:latin typeface="Century Gothic"/>
            </a:endParaRPr>
          </a:p>
        </p:txBody>
      </p:sp>
      <p:sp>
        <p:nvSpPr>
          <p:cNvPr id="19" name="Text Box 4"/>
          <p:cNvSpPr txBox="1">
            <a:spLocks noChangeArrowheads="1"/>
          </p:cNvSpPr>
          <p:nvPr/>
        </p:nvSpPr>
        <p:spPr bwMode="gray">
          <a:xfrm>
            <a:off x="3258155" y="2632428"/>
            <a:ext cx="1710772" cy="40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defRPr sz="1200">
                <a:solidFill>
                  <a:schemeClr val="tx1"/>
                </a:solidFill>
                <a:latin typeface="Arial" pitchFamily="34" charset="0"/>
                <a:ea typeface="Arial Unicode MS" pitchFamily="34" charset="-128"/>
                <a:cs typeface="Arial Unicode MS" pitchFamily="34" charset="-128"/>
              </a:defRPr>
            </a:lvl1pPr>
            <a:lvl2pPr marL="539750" indent="-177800">
              <a:defRPr sz="1200">
                <a:solidFill>
                  <a:schemeClr val="tx1"/>
                </a:solidFill>
                <a:latin typeface="Arial" pitchFamily="34" charset="0"/>
                <a:ea typeface="Arial Unicode MS" pitchFamily="34" charset="-128"/>
                <a:cs typeface="Arial Unicode MS" pitchFamily="34" charset="-128"/>
              </a:defRPr>
            </a:lvl2pPr>
            <a:lvl3pPr marL="1143000" indent="-228600">
              <a:defRPr sz="1200">
                <a:solidFill>
                  <a:schemeClr val="tx1"/>
                </a:solidFill>
                <a:latin typeface="Arial" pitchFamily="34" charset="0"/>
                <a:ea typeface="Arial Unicode MS" pitchFamily="34" charset="-128"/>
                <a:cs typeface="Arial Unicode MS" pitchFamily="34" charset="-128"/>
              </a:defRPr>
            </a:lvl3pPr>
            <a:lvl4pPr marL="1600200" indent="-228600">
              <a:defRPr sz="1200">
                <a:solidFill>
                  <a:schemeClr val="tx1"/>
                </a:solidFill>
                <a:latin typeface="Arial" pitchFamily="34" charset="0"/>
                <a:ea typeface="Arial Unicode MS" pitchFamily="34" charset="-128"/>
                <a:cs typeface="Arial Unicode MS" pitchFamily="34" charset="-128"/>
              </a:defRPr>
            </a:lvl4pPr>
            <a:lvl5pPr marL="2057400" indent="-228600">
              <a:defRPr sz="12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marL="0" lvl="1" indent="0" algn="ctr">
              <a:spcBef>
                <a:spcPct val="30000"/>
              </a:spcBef>
              <a:buClr>
                <a:srgbClr val="FF0000"/>
              </a:buClr>
              <a:buSzPct val="120000"/>
              <a:defRPr/>
            </a:pPr>
            <a:r>
              <a:rPr lang="en-US" sz="1400" b="1" dirty="0" smtClean="0">
                <a:solidFill>
                  <a:srgbClr val="004563"/>
                </a:solidFill>
                <a:latin typeface="Century Gothic"/>
                <a:ea typeface="ＭＳ Ｐゴシック" pitchFamily="34" charset="-128"/>
              </a:rPr>
              <a:t>Use of satellite imagery</a:t>
            </a:r>
            <a:endParaRPr lang="en-US" sz="1400" b="1" dirty="0">
              <a:solidFill>
                <a:srgbClr val="004563"/>
              </a:solidFill>
              <a:latin typeface="Century Gothic"/>
              <a:ea typeface="ＭＳ Ｐゴシック" pitchFamily="34" charset="-128"/>
            </a:endParaRPr>
          </a:p>
          <a:p>
            <a:pPr marL="0" lvl="1" indent="0" algn="ctr">
              <a:spcBef>
                <a:spcPct val="30000"/>
              </a:spcBef>
              <a:buClr>
                <a:srgbClr val="FF0000"/>
              </a:buClr>
              <a:buSzPct val="120000"/>
              <a:defRPr/>
            </a:pPr>
            <a:endParaRPr lang="en-US" sz="100" dirty="0" smtClean="0">
              <a:solidFill>
                <a:prstClr val="black">
                  <a:lumMod val="95000"/>
                  <a:lumOff val="5000"/>
                </a:prstClr>
              </a:solidFill>
              <a:ea typeface="ＭＳ Ｐゴシック" pitchFamily="34" charset="-128"/>
            </a:endParaRPr>
          </a:p>
          <a:p>
            <a:pPr marL="0" lvl="1" indent="0" algn="ctr">
              <a:spcBef>
                <a:spcPct val="30000"/>
              </a:spcBef>
              <a:buClr>
                <a:srgbClr val="FF0000"/>
              </a:buClr>
              <a:buSzPct val="120000"/>
              <a:defRPr/>
            </a:pPr>
            <a:r>
              <a:rPr lang="en-US" sz="1400" dirty="0" smtClean="0">
                <a:solidFill>
                  <a:prstClr val="black">
                    <a:lumMod val="95000"/>
                    <a:lumOff val="5000"/>
                  </a:prstClr>
                </a:solidFill>
                <a:ea typeface="ＭＳ Ｐゴシック" pitchFamily="34" charset="-128"/>
              </a:rPr>
              <a:t>New data available through satellite imagery and allowing to compensate for lack of granularity </a:t>
            </a:r>
            <a:endParaRPr lang="en-US" sz="1400" dirty="0">
              <a:solidFill>
                <a:prstClr val="black">
                  <a:lumMod val="95000"/>
                  <a:lumOff val="5000"/>
                </a:prstClr>
              </a:solidFill>
              <a:ea typeface="ＭＳ Ｐゴシック" pitchFamily="34" charset="-128"/>
            </a:endParaRPr>
          </a:p>
        </p:txBody>
      </p:sp>
      <p:sp>
        <p:nvSpPr>
          <p:cNvPr id="20" name="Text Box 4"/>
          <p:cNvSpPr txBox="1">
            <a:spLocks noChangeArrowheads="1"/>
          </p:cNvSpPr>
          <p:nvPr/>
        </p:nvSpPr>
        <p:spPr bwMode="gray">
          <a:xfrm>
            <a:off x="5540309" y="2642908"/>
            <a:ext cx="1710772" cy="40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a:defRPr sz="1200">
                <a:solidFill>
                  <a:schemeClr val="tx1"/>
                </a:solidFill>
                <a:latin typeface="Arial" pitchFamily="34" charset="0"/>
                <a:ea typeface="Arial Unicode MS" pitchFamily="34" charset="-128"/>
                <a:cs typeface="Arial Unicode MS" pitchFamily="34" charset="-128"/>
              </a:defRPr>
            </a:lvl1pPr>
            <a:lvl2pPr marL="539750" indent="-177800">
              <a:defRPr sz="1200">
                <a:solidFill>
                  <a:schemeClr val="tx1"/>
                </a:solidFill>
                <a:latin typeface="Arial" pitchFamily="34" charset="0"/>
                <a:ea typeface="Arial Unicode MS" pitchFamily="34" charset="-128"/>
                <a:cs typeface="Arial Unicode MS" pitchFamily="34" charset="-128"/>
              </a:defRPr>
            </a:lvl2pPr>
            <a:lvl3pPr marL="1143000" indent="-228600">
              <a:defRPr sz="1200">
                <a:solidFill>
                  <a:schemeClr val="tx1"/>
                </a:solidFill>
                <a:latin typeface="Arial" pitchFamily="34" charset="0"/>
                <a:ea typeface="Arial Unicode MS" pitchFamily="34" charset="-128"/>
                <a:cs typeface="Arial Unicode MS" pitchFamily="34" charset="-128"/>
              </a:defRPr>
            </a:lvl3pPr>
            <a:lvl4pPr marL="1600200" indent="-228600">
              <a:defRPr sz="1200">
                <a:solidFill>
                  <a:schemeClr val="tx1"/>
                </a:solidFill>
                <a:latin typeface="Arial" pitchFamily="34" charset="0"/>
                <a:ea typeface="Arial Unicode MS" pitchFamily="34" charset="-128"/>
                <a:cs typeface="Arial Unicode MS" pitchFamily="34" charset="-128"/>
              </a:defRPr>
            </a:lvl4pPr>
            <a:lvl5pPr marL="2057400" indent="-228600">
              <a:defRPr sz="12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marL="0" lvl="1" indent="0" algn="ctr">
              <a:spcBef>
                <a:spcPct val="30000"/>
              </a:spcBef>
              <a:buClr>
                <a:srgbClr val="FF0000"/>
              </a:buClr>
              <a:buSzPct val="120000"/>
              <a:defRPr/>
            </a:pPr>
            <a:r>
              <a:rPr lang="en-US" sz="1400" b="1" dirty="0" smtClean="0">
                <a:solidFill>
                  <a:srgbClr val="004563"/>
                </a:solidFill>
                <a:latin typeface="Century Gothic"/>
                <a:ea typeface="ＭＳ Ｐゴシック" pitchFamily="34" charset="-128"/>
              </a:rPr>
              <a:t>Data science</a:t>
            </a:r>
            <a:endParaRPr lang="en-US" sz="1400" b="1" dirty="0">
              <a:solidFill>
                <a:srgbClr val="004563"/>
              </a:solidFill>
              <a:latin typeface="Century Gothic"/>
              <a:ea typeface="ＭＳ Ｐゴシック" pitchFamily="34" charset="-128"/>
            </a:endParaRPr>
          </a:p>
          <a:p>
            <a:pPr marL="0" lvl="1" indent="0" algn="ctr">
              <a:spcBef>
                <a:spcPct val="30000"/>
              </a:spcBef>
              <a:buClr>
                <a:srgbClr val="FF0000"/>
              </a:buClr>
              <a:buSzPct val="120000"/>
              <a:defRPr/>
            </a:pPr>
            <a:endParaRPr lang="en-US" sz="100" dirty="0" smtClean="0">
              <a:solidFill>
                <a:prstClr val="black">
                  <a:lumMod val="95000"/>
                  <a:lumOff val="5000"/>
                </a:prstClr>
              </a:solidFill>
              <a:ea typeface="ＭＳ Ｐゴシック" pitchFamily="34" charset="-128"/>
            </a:endParaRPr>
          </a:p>
          <a:p>
            <a:pPr marL="0" lvl="1" indent="0" algn="ctr">
              <a:spcBef>
                <a:spcPct val="30000"/>
              </a:spcBef>
              <a:buClr>
                <a:srgbClr val="FF0000"/>
              </a:buClr>
              <a:buSzPct val="120000"/>
              <a:defRPr/>
            </a:pPr>
            <a:r>
              <a:rPr lang="en-US" sz="1400" dirty="0" smtClean="0">
                <a:solidFill>
                  <a:prstClr val="black">
                    <a:lumMod val="95000"/>
                    <a:lumOff val="5000"/>
                  </a:prstClr>
                </a:solidFill>
                <a:ea typeface="ＭＳ Ｐゴシック" pitchFamily="34" charset="-128"/>
              </a:rPr>
              <a:t>Big Data revolution helps us design the most appropriate insurance products </a:t>
            </a:r>
            <a:endParaRPr lang="en-US" sz="1400" dirty="0">
              <a:solidFill>
                <a:prstClr val="black">
                  <a:lumMod val="95000"/>
                  <a:lumOff val="5000"/>
                </a:prstClr>
              </a:solidFill>
              <a:ea typeface="ＭＳ Ｐゴシック" pitchFamily="34" charset="-128"/>
            </a:endParaRPr>
          </a:p>
        </p:txBody>
      </p:sp>
      <p:cxnSp>
        <p:nvCxnSpPr>
          <p:cNvPr id="4" name="Connecteur droit 3"/>
          <p:cNvCxnSpPr>
            <a:endCxn id="7" idx="0"/>
          </p:cNvCxnSpPr>
          <p:nvPr/>
        </p:nvCxnSpPr>
        <p:spPr>
          <a:xfrm>
            <a:off x="1876979" y="1927477"/>
            <a:ext cx="0" cy="715431"/>
          </a:xfrm>
          <a:prstGeom prst="line">
            <a:avLst/>
          </a:prstGeom>
          <a:ln w="22225">
            <a:prstDash val="sysDot"/>
          </a:ln>
        </p:spPr>
        <p:style>
          <a:lnRef idx="1">
            <a:schemeClr val="accent6"/>
          </a:lnRef>
          <a:fillRef idx="0">
            <a:schemeClr val="accent6"/>
          </a:fillRef>
          <a:effectRef idx="0">
            <a:schemeClr val="accent6"/>
          </a:effectRef>
          <a:fontRef idx="minor">
            <a:schemeClr val="tx1"/>
          </a:fontRef>
        </p:style>
      </p:cxnSp>
      <p:sp>
        <p:nvSpPr>
          <p:cNvPr id="10" name="Ellipse 9"/>
          <p:cNvSpPr/>
          <p:nvPr/>
        </p:nvSpPr>
        <p:spPr>
          <a:xfrm>
            <a:off x="1844653" y="1714743"/>
            <a:ext cx="64651" cy="646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23" name="Connecteur droit 22"/>
          <p:cNvCxnSpPr/>
          <p:nvPr/>
        </p:nvCxnSpPr>
        <p:spPr>
          <a:xfrm>
            <a:off x="1876979" y="1738373"/>
            <a:ext cx="0" cy="189104"/>
          </a:xfrm>
          <a:prstGeom prst="line">
            <a:avLst/>
          </a:prstGeom>
          <a:ln w="22225">
            <a:solidFill>
              <a:schemeClr val="bg1"/>
            </a:solidFill>
            <a:prstDash val="sysDot"/>
          </a:ln>
        </p:spPr>
        <p:style>
          <a:lnRef idx="1">
            <a:schemeClr val="accent6"/>
          </a:lnRef>
          <a:fillRef idx="0">
            <a:schemeClr val="accent6"/>
          </a:fillRef>
          <a:effectRef idx="0">
            <a:schemeClr val="accent6"/>
          </a:effectRef>
          <a:fontRef idx="minor">
            <a:schemeClr val="tx1"/>
          </a:fontRef>
        </p:style>
      </p:cxnSp>
      <p:cxnSp>
        <p:nvCxnSpPr>
          <p:cNvPr id="26" name="Connecteur droit 25"/>
          <p:cNvCxnSpPr/>
          <p:nvPr/>
        </p:nvCxnSpPr>
        <p:spPr>
          <a:xfrm>
            <a:off x="4113541" y="1944622"/>
            <a:ext cx="0" cy="715431"/>
          </a:xfrm>
          <a:prstGeom prst="line">
            <a:avLst/>
          </a:prstGeom>
          <a:ln w="22225">
            <a:prstDash val="sysDot"/>
          </a:ln>
        </p:spPr>
        <p:style>
          <a:lnRef idx="1">
            <a:schemeClr val="accent6"/>
          </a:lnRef>
          <a:fillRef idx="0">
            <a:schemeClr val="accent6"/>
          </a:fillRef>
          <a:effectRef idx="0">
            <a:schemeClr val="accent6"/>
          </a:effectRef>
          <a:fontRef idx="minor">
            <a:schemeClr val="tx1"/>
          </a:fontRef>
        </p:style>
      </p:cxnSp>
      <p:sp>
        <p:nvSpPr>
          <p:cNvPr id="27" name="Ellipse 26"/>
          <p:cNvSpPr/>
          <p:nvPr/>
        </p:nvSpPr>
        <p:spPr>
          <a:xfrm>
            <a:off x="4083121" y="1729045"/>
            <a:ext cx="64651" cy="646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28" name="Connecteur droit 27"/>
          <p:cNvCxnSpPr>
            <a:endCxn id="12" idx="4"/>
          </p:cNvCxnSpPr>
          <p:nvPr/>
        </p:nvCxnSpPr>
        <p:spPr>
          <a:xfrm flipH="1">
            <a:off x="4113541" y="1806979"/>
            <a:ext cx="1905" cy="237742"/>
          </a:xfrm>
          <a:prstGeom prst="line">
            <a:avLst/>
          </a:prstGeom>
          <a:ln w="22225">
            <a:solidFill>
              <a:schemeClr val="bg1"/>
            </a:solidFill>
            <a:prstDash val="sysDot"/>
          </a:ln>
        </p:spPr>
        <p:style>
          <a:lnRef idx="1">
            <a:schemeClr val="accent6"/>
          </a:lnRef>
          <a:fillRef idx="0">
            <a:schemeClr val="accent6"/>
          </a:fillRef>
          <a:effectRef idx="0">
            <a:schemeClr val="accent6"/>
          </a:effectRef>
          <a:fontRef idx="minor">
            <a:schemeClr val="tx1"/>
          </a:fontRef>
        </p:style>
      </p:cxnSp>
      <p:cxnSp>
        <p:nvCxnSpPr>
          <p:cNvPr id="29" name="Connecteur droit 28"/>
          <p:cNvCxnSpPr/>
          <p:nvPr/>
        </p:nvCxnSpPr>
        <p:spPr>
          <a:xfrm>
            <a:off x="6395695" y="1994971"/>
            <a:ext cx="0" cy="715431"/>
          </a:xfrm>
          <a:prstGeom prst="line">
            <a:avLst/>
          </a:prstGeom>
          <a:ln w="22225">
            <a:prstDash val="sysDot"/>
          </a:ln>
        </p:spPr>
        <p:style>
          <a:lnRef idx="1">
            <a:schemeClr val="accent6"/>
          </a:lnRef>
          <a:fillRef idx="0">
            <a:schemeClr val="accent6"/>
          </a:fillRef>
          <a:effectRef idx="0">
            <a:schemeClr val="accent6"/>
          </a:effectRef>
          <a:fontRef idx="minor">
            <a:schemeClr val="tx1"/>
          </a:fontRef>
        </p:style>
      </p:cxnSp>
      <p:sp>
        <p:nvSpPr>
          <p:cNvPr id="30" name="Ellipse 29"/>
          <p:cNvSpPr/>
          <p:nvPr/>
        </p:nvSpPr>
        <p:spPr>
          <a:xfrm>
            <a:off x="6365275" y="1779394"/>
            <a:ext cx="64651" cy="646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cxnSp>
        <p:nvCxnSpPr>
          <p:cNvPr id="31" name="Connecteur droit 30"/>
          <p:cNvCxnSpPr/>
          <p:nvPr/>
        </p:nvCxnSpPr>
        <p:spPr>
          <a:xfrm flipH="1">
            <a:off x="6395696" y="1864471"/>
            <a:ext cx="1906" cy="329330"/>
          </a:xfrm>
          <a:prstGeom prst="line">
            <a:avLst/>
          </a:prstGeom>
          <a:ln w="22225">
            <a:solidFill>
              <a:schemeClr val="bg1"/>
            </a:solidFill>
            <a:prstDash val="sysDot"/>
          </a:ln>
        </p:spPr>
        <p:style>
          <a:lnRef idx="1">
            <a:schemeClr val="accent6"/>
          </a:lnRef>
          <a:fillRef idx="0">
            <a:schemeClr val="accent6"/>
          </a:fillRef>
          <a:effectRef idx="0">
            <a:schemeClr val="accent6"/>
          </a:effectRef>
          <a:fontRef idx="minor">
            <a:schemeClr val="tx1"/>
          </a:fontRef>
        </p:style>
      </p:cxnSp>
      <p:cxnSp>
        <p:nvCxnSpPr>
          <p:cNvPr id="36" name="Connecteur droit 35"/>
          <p:cNvCxnSpPr/>
          <p:nvPr/>
        </p:nvCxnSpPr>
        <p:spPr>
          <a:xfrm>
            <a:off x="0" y="895927"/>
            <a:ext cx="9144000" cy="0"/>
          </a:xfrm>
          <a:prstGeom prst="line">
            <a:avLst/>
          </a:prstGeom>
          <a:ln w="28575">
            <a:solidFill>
              <a:schemeClr val="bg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37" name="Connecteur droit 36"/>
          <p:cNvCxnSpPr/>
          <p:nvPr/>
        </p:nvCxnSpPr>
        <p:spPr>
          <a:xfrm>
            <a:off x="0" y="4715238"/>
            <a:ext cx="9144000" cy="0"/>
          </a:xfrm>
          <a:prstGeom prst="line">
            <a:avLst/>
          </a:prstGeom>
          <a:ln w="28575">
            <a:solidFill>
              <a:schemeClr val="bg2">
                <a:lumMod val="50000"/>
              </a:schemeClr>
            </a:solidFill>
            <a:prstDash val="sysDot"/>
          </a:ln>
        </p:spPr>
        <p:style>
          <a:lnRef idx="1">
            <a:schemeClr val="accent6"/>
          </a:lnRef>
          <a:fillRef idx="0">
            <a:schemeClr val="accent6"/>
          </a:fillRef>
          <a:effectRef idx="0">
            <a:schemeClr val="accent6"/>
          </a:effectRef>
          <a:fontRef idx="minor">
            <a:schemeClr val="tx1"/>
          </a:fontRef>
        </p:style>
      </p:cxnSp>
      <p:pic>
        <p:nvPicPr>
          <p:cNvPr id="33" name="Picture 2" descr="Sentinel 1-IMG 5874-white.jpg"/>
          <p:cNvPicPr>
            <a:picLocks noChangeAspect="1" noChangeArrowheads="1"/>
          </p:cNvPicPr>
          <p:nvPr/>
        </p:nvPicPr>
        <p:blipFill rotWithShape="1">
          <a:blip r:embed="rId3">
            <a:extLst>
              <a:ext uri="{28A0092B-C50C-407E-A947-70E740481C1C}">
                <a14:useLocalDpi xmlns:a14="http://schemas.microsoft.com/office/drawing/2010/main" val="0"/>
              </a:ext>
            </a:extLst>
          </a:blip>
          <a:srcRect t="7455" b="11269"/>
          <a:stretch/>
        </p:blipFill>
        <p:spPr bwMode="auto">
          <a:xfrm>
            <a:off x="2979265" y="4865915"/>
            <a:ext cx="1107804" cy="90038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entinel 2-IMG 5873-white (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167" y="5381300"/>
            <a:ext cx="1078340" cy="7700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Sentinel-3 vector.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45140">
            <a:off x="4147064" y="5121589"/>
            <a:ext cx="745564" cy="3372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rainwise.com/products/images/products/6735/200608140945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6877" y="4865915"/>
            <a:ext cx="772254" cy="13215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gartner.com/doug-laney/files/2015/01/big-data-word-cloud.jpg"/>
          <p:cNvPicPr>
            <a:picLocks noChangeAspect="1" noChangeArrowheads="1"/>
          </p:cNvPicPr>
          <p:nvPr/>
        </p:nvPicPr>
        <p:blipFill rotWithShape="1">
          <a:blip r:embed="rId7">
            <a:extLst>
              <a:ext uri="{28A0092B-C50C-407E-A947-70E740481C1C}">
                <a14:useLocalDpi xmlns:a14="http://schemas.microsoft.com/office/drawing/2010/main" val="0"/>
              </a:ext>
            </a:extLst>
          </a:blip>
          <a:srcRect l="8784" r="9230"/>
          <a:stretch/>
        </p:blipFill>
        <p:spPr bwMode="auto">
          <a:xfrm>
            <a:off x="5528626" y="4942936"/>
            <a:ext cx="2377670" cy="12083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73829" y="4865916"/>
            <a:ext cx="2339440" cy="1515914"/>
          </a:xfrm>
          <a:prstGeom prst="rect">
            <a:avLst/>
          </a:prstGeom>
          <a:noFill/>
          <a:ln w="19050">
            <a:solidFill>
              <a:srgbClr val="0045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3048718" y="6203698"/>
            <a:ext cx="1989662" cy="322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latin typeface="+mj-lt"/>
              </a:rPr>
              <a:t>Focus of </a:t>
            </a:r>
            <a:r>
              <a:rPr lang="fr-FR" sz="1400" b="1" dirty="0" err="1" smtClean="0">
                <a:solidFill>
                  <a:srgbClr val="004563"/>
                </a:solidFill>
                <a:latin typeface="+mj-lt"/>
              </a:rPr>
              <a:t>next</a:t>
            </a:r>
            <a:r>
              <a:rPr lang="fr-FR" sz="1400" b="1" dirty="0" smtClean="0">
                <a:solidFill>
                  <a:srgbClr val="004563"/>
                </a:solidFill>
                <a:latin typeface="+mj-lt"/>
              </a:rPr>
              <a:t> </a:t>
            </a:r>
            <a:r>
              <a:rPr lang="fr-FR" sz="1400" b="1" dirty="0" err="1" smtClean="0">
                <a:solidFill>
                  <a:srgbClr val="004563"/>
                </a:solidFill>
                <a:latin typeface="+mj-lt"/>
              </a:rPr>
              <a:t>slides</a:t>
            </a:r>
            <a:r>
              <a:rPr lang="fr-FR" sz="1400" b="1" dirty="0" smtClean="0">
                <a:solidFill>
                  <a:srgbClr val="004563"/>
                </a:solidFill>
                <a:latin typeface="+mj-lt"/>
              </a:rPr>
              <a:t> </a:t>
            </a:r>
            <a:endParaRPr lang="fr-FR" sz="1400" b="1" dirty="0">
              <a:solidFill>
                <a:srgbClr val="004563"/>
              </a:solidFill>
              <a:latin typeface="+mj-lt"/>
            </a:endParaRPr>
          </a:p>
        </p:txBody>
      </p:sp>
    </p:spTree>
    <p:extLst>
      <p:ext uri="{BB962C8B-B14F-4D97-AF65-F5344CB8AC3E}">
        <p14:creationId xmlns:p14="http://schemas.microsoft.com/office/powerpoint/2010/main" val="18081137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Some</a:t>
            </a:r>
            <a:r>
              <a:rPr lang="fr-FR" dirty="0"/>
              <a:t> </a:t>
            </a:r>
            <a:r>
              <a:rPr lang="fr-FR" dirty="0" smtClean="0"/>
              <a:t>images </a:t>
            </a:r>
            <a:r>
              <a:rPr lang="fr-FR" dirty="0" err="1" smtClean="0"/>
              <a:t>from</a:t>
            </a:r>
            <a:r>
              <a:rPr lang="fr-FR" dirty="0" smtClean="0"/>
              <a:t> satellites </a:t>
            </a:r>
            <a:r>
              <a:rPr lang="fr-FR" dirty="0" err="1" smtClean="0"/>
              <a:t>launched</a:t>
            </a:r>
            <a:r>
              <a:rPr lang="fr-FR" dirty="0" smtClean="0"/>
              <a:t> in the 70s are </a:t>
            </a:r>
            <a:r>
              <a:rPr lang="fr-FR" dirty="0" err="1" smtClean="0"/>
              <a:t>still</a:t>
            </a:r>
            <a:r>
              <a:rPr lang="fr-FR" dirty="0" smtClean="0"/>
              <a:t> </a:t>
            </a:r>
            <a:r>
              <a:rPr lang="fr-FR" dirty="0" err="1" smtClean="0"/>
              <a:t>used</a:t>
            </a:r>
            <a:r>
              <a:rPr lang="fr-FR" dirty="0" smtClean="0"/>
              <a:t> </a:t>
            </a:r>
            <a:r>
              <a:rPr lang="fr-FR" dirty="0" err="1" smtClean="0"/>
              <a:t>today</a:t>
            </a:r>
            <a:r>
              <a:rPr lang="fr-FR" dirty="0" smtClean="0"/>
              <a:t>… </a:t>
            </a:r>
            <a:endParaRPr lang="fr-FR" dirty="0"/>
          </a:p>
        </p:txBody>
      </p:sp>
      <p:sp>
        <p:nvSpPr>
          <p:cNvPr id="3" name="Espace réservé du numéro de diapositive 2"/>
          <p:cNvSpPr>
            <a:spLocks noGrp="1"/>
          </p:cNvSpPr>
          <p:nvPr>
            <p:ph type="sldNum" sz="quarter" idx="10"/>
          </p:nvPr>
        </p:nvSpPr>
        <p:spPr/>
        <p:txBody>
          <a:bodyPr/>
          <a:lstStyle/>
          <a:p>
            <a:fld id="{3801209A-EBCB-4229-9A21-B7869465F47A}" type="slidenum">
              <a:rPr lang="fr-FR" smtClean="0"/>
              <a:pPr/>
              <a:t>15</a:t>
            </a:fld>
            <a:r>
              <a:rPr lang="fr-FR" smtClean="0"/>
              <a:t>   |  </a:t>
            </a:r>
            <a:endParaRPr lang="fr-FR" dirty="0"/>
          </a:p>
        </p:txBody>
      </p:sp>
      <p:sp>
        <p:nvSpPr>
          <p:cNvPr id="5" name="Espace réservé du texte 4"/>
          <p:cNvSpPr>
            <a:spLocks noGrp="1"/>
          </p:cNvSpPr>
          <p:nvPr>
            <p:ph type="body" sz="quarter" idx="13"/>
          </p:nvPr>
        </p:nvSpPr>
        <p:spPr/>
        <p:txBody>
          <a:bodyPr/>
          <a:lstStyle/>
          <a:p>
            <a:endParaRPr lang="fr-FR"/>
          </a:p>
        </p:txBody>
      </p:sp>
      <p:sp>
        <p:nvSpPr>
          <p:cNvPr id="7" name="Rectangle 12"/>
          <p:cNvSpPr>
            <a:spLocks noChangeArrowheads="1"/>
          </p:cNvSpPr>
          <p:nvPr/>
        </p:nvSpPr>
        <p:spPr bwMode="gray">
          <a:xfrm>
            <a:off x="7895889"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2000s     … </a:t>
            </a:r>
            <a:endParaRPr lang="en-US" altLang="zh-CN" sz="1200" kern="0" dirty="0">
              <a:solidFill>
                <a:srgbClr val="FFFFFF"/>
              </a:solidFill>
            </a:endParaRPr>
          </a:p>
        </p:txBody>
      </p:sp>
      <p:sp>
        <p:nvSpPr>
          <p:cNvPr id="8" name="Line 15"/>
          <p:cNvSpPr>
            <a:spLocks noChangeShapeType="1"/>
          </p:cNvSpPr>
          <p:nvPr/>
        </p:nvSpPr>
        <p:spPr bwMode="gray">
          <a:xfrm flipH="1" flipV="1">
            <a:off x="3245270" y="4089500"/>
            <a:ext cx="696117" cy="0"/>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9" name="Line 15"/>
          <p:cNvSpPr>
            <a:spLocks noChangeShapeType="1"/>
          </p:cNvSpPr>
          <p:nvPr/>
        </p:nvSpPr>
        <p:spPr bwMode="gray">
          <a:xfrm flipH="1" flipV="1">
            <a:off x="3941387" y="3671176"/>
            <a:ext cx="0" cy="418323"/>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10" name="Rectangle 12"/>
          <p:cNvSpPr>
            <a:spLocks noChangeArrowheads="1"/>
          </p:cNvSpPr>
          <p:nvPr/>
        </p:nvSpPr>
        <p:spPr bwMode="gray">
          <a:xfrm>
            <a:off x="6876135"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1990</a:t>
            </a:r>
            <a:endParaRPr lang="en-US" altLang="zh-CN" sz="1200" kern="0" dirty="0">
              <a:solidFill>
                <a:srgbClr val="FFFFFF"/>
              </a:solidFill>
            </a:endParaRPr>
          </a:p>
        </p:txBody>
      </p:sp>
      <p:sp>
        <p:nvSpPr>
          <p:cNvPr id="11" name="Rectangle 12"/>
          <p:cNvSpPr>
            <a:spLocks noChangeArrowheads="1"/>
          </p:cNvSpPr>
          <p:nvPr/>
        </p:nvSpPr>
        <p:spPr bwMode="gray">
          <a:xfrm>
            <a:off x="5855134"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1980</a:t>
            </a:r>
            <a:endParaRPr lang="en-US" altLang="zh-CN" sz="1200" kern="0" dirty="0">
              <a:solidFill>
                <a:srgbClr val="FFFFFF"/>
              </a:solidFill>
            </a:endParaRPr>
          </a:p>
        </p:txBody>
      </p:sp>
      <p:sp>
        <p:nvSpPr>
          <p:cNvPr id="12" name="Rectangle 12"/>
          <p:cNvSpPr>
            <a:spLocks noChangeArrowheads="1"/>
          </p:cNvSpPr>
          <p:nvPr/>
        </p:nvSpPr>
        <p:spPr bwMode="gray">
          <a:xfrm>
            <a:off x="4838156"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1970</a:t>
            </a:r>
            <a:endParaRPr lang="en-US" altLang="zh-CN" sz="1200" kern="0" dirty="0">
              <a:solidFill>
                <a:srgbClr val="FFFFFF"/>
              </a:solidFill>
            </a:endParaRPr>
          </a:p>
        </p:txBody>
      </p:sp>
      <p:sp>
        <p:nvSpPr>
          <p:cNvPr id="13" name="Rectangle 12"/>
          <p:cNvSpPr>
            <a:spLocks noChangeArrowheads="1"/>
          </p:cNvSpPr>
          <p:nvPr/>
        </p:nvSpPr>
        <p:spPr bwMode="gray">
          <a:xfrm>
            <a:off x="3811261"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1960</a:t>
            </a:r>
            <a:endParaRPr lang="en-US" altLang="zh-CN" sz="1200" kern="0" dirty="0">
              <a:solidFill>
                <a:srgbClr val="FFFFFF"/>
              </a:solidFill>
            </a:endParaRPr>
          </a:p>
        </p:txBody>
      </p:sp>
      <p:sp>
        <p:nvSpPr>
          <p:cNvPr id="14" name="Line 15"/>
          <p:cNvSpPr>
            <a:spLocks noChangeShapeType="1"/>
          </p:cNvSpPr>
          <p:nvPr/>
        </p:nvSpPr>
        <p:spPr bwMode="gray">
          <a:xfrm flipV="1">
            <a:off x="7521216" y="2008612"/>
            <a:ext cx="0" cy="1421381"/>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15" name="Rectangle 9"/>
          <p:cNvSpPr>
            <a:spLocks noChangeArrowheads="1"/>
          </p:cNvSpPr>
          <p:nvPr/>
        </p:nvSpPr>
        <p:spPr bwMode="gray">
          <a:xfrm>
            <a:off x="391325" y="3449261"/>
            <a:ext cx="1282933" cy="382526"/>
          </a:xfrm>
          <a:prstGeom prst="rect">
            <a:avLst/>
          </a:prstGeom>
          <a:solidFill>
            <a:srgbClr val="004563"/>
          </a:solidFill>
          <a:ln w="9525">
            <a:solidFill>
              <a:sysClr val="window" lastClr="FFFFFF"/>
            </a:solidFill>
            <a:miter lim="800000"/>
            <a:headEnd/>
            <a:tailEnd/>
          </a:ln>
          <a:effectLst/>
          <a:extLst/>
        </p:spPr>
        <p:txBody>
          <a:bodyPr lIns="73152" tIns="73152" rIns="73152" bIns="73152"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1850</a:t>
            </a:r>
            <a:endParaRPr lang="en-US" altLang="zh-CN" sz="1200" kern="0" dirty="0">
              <a:solidFill>
                <a:srgbClr val="FFFFFF"/>
              </a:solidFill>
            </a:endParaRPr>
          </a:p>
        </p:txBody>
      </p:sp>
      <p:sp>
        <p:nvSpPr>
          <p:cNvPr id="16" name="Rectangle 11"/>
          <p:cNvSpPr>
            <a:spLocks noChangeArrowheads="1"/>
          </p:cNvSpPr>
          <p:nvPr/>
        </p:nvSpPr>
        <p:spPr bwMode="gray">
          <a:xfrm>
            <a:off x="1531541" y="3451874"/>
            <a:ext cx="1191837"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a:solidFill>
                  <a:srgbClr val="FFFFFF"/>
                </a:solidFill>
              </a:rPr>
              <a:t> </a:t>
            </a:r>
            <a:r>
              <a:rPr lang="en-US" altLang="zh-CN" sz="1200" kern="0" dirty="0" smtClean="0">
                <a:solidFill>
                  <a:srgbClr val="FFFFFF"/>
                </a:solidFill>
              </a:rPr>
              <a:t>    1940</a:t>
            </a:r>
            <a:endParaRPr lang="en-US" altLang="zh-CN" sz="1200" kern="0" dirty="0">
              <a:solidFill>
                <a:srgbClr val="FFFFFF"/>
              </a:solidFill>
            </a:endParaRPr>
          </a:p>
        </p:txBody>
      </p:sp>
      <p:sp>
        <p:nvSpPr>
          <p:cNvPr id="17" name="Rectangle 12"/>
          <p:cNvSpPr>
            <a:spLocks noChangeArrowheads="1"/>
          </p:cNvSpPr>
          <p:nvPr/>
        </p:nvSpPr>
        <p:spPr bwMode="gray">
          <a:xfrm>
            <a:off x="2770445" y="3451874"/>
            <a:ext cx="989908" cy="382526"/>
          </a:xfrm>
          <a:prstGeom prst="rect">
            <a:avLst/>
          </a:prstGeom>
          <a:solidFill>
            <a:srgbClr val="004563"/>
          </a:solidFill>
          <a:ln w="9525">
            <a:solidFill>
              <a:sysClr val="window" lastClr="FFFFFF"/>
            </a:solidFill>
            <a:miter lim="800000"/>
            <a:headEnd/>
            <a:tailEnd/>
          </a:ln>
          <a:effectLst/>
          <a:extLst/>
        </p:spPr>
        <p:txBody>
          <a:bodyPr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r>
              <a:rPr lang="en-US" altLang="zh-CN" sz="1200" kern="0" dirty="0" smtClean="0">
                <a:solidFill>
                  <a:srgbClr val="FFFFFF"/>
                </a:solidFill>
              </a:rPr>
              <a:t>1950</a:t>
            </a:r>
            <a:endParaRPr lang="en-US" altLang="zh-CN" sz="1200" kern="0" dirty="0">
              <a:solidFill>
                <a:srgbClr val="FFFFFF"/>
              </a:solidFill>
            </a:endParaRPr>
          </a:p>
        </p:txBody>
      </p:sp>
      <p:sp>
        <p:nvSpPr>
          <p:cNvPr id="18" name="Line 15"/>
          <p:cNvSpPr>
            <a:spLocks noChangeShapeType="1"/>
          </p:cNvSpPr>
          <p:nvPr/>
        </p:nvSpPr>
        <p:spPr bwMode="gray">
          <a:xfrm flipV="1">
            <a:off x="567560" y="2523496"/>
            <a:ext cx="0" cy="910775"/>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19" name="Oval 19"/>
          <p:cNvSpPr>
            <a:spLocks noChangeArrowheads="1"/>
          </p:cNvSpPr>
          <p:nvPr/>
        </p:nvSpPr>
        <p:spPr bwMode="gray">
          <a:xfrm>
            <a:off x="496600" y="3413019"/>
            <a:ext cx="122955"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20" name="Rectangle 29"/>
          <p:cNvSpPr>
            <a:spLocks noChangeArrowheads="1"/>
          </p:cNvSpPr>
          <p:nvPr/>
        </p:nvSpPr>
        <p:spPr bwMode="gray">
          <a:xfrm>
            <a:off x="394325" y="1577454"/>
            <a:ext cx="999479"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050" kern="0" dirty="0" smtClean="0">
                <a:solidFill>
                  <a:srgbClr val="F8F8F8"/>
                </a:solidFill>
              </a:rPr>
              <a:t>1858</a:t>
            </a:r>
            <a:endParaRPr lang="en-US" altLang="zh-CN" sz="1200" kern="0" dirty="0">
              <a:solidFill>
                <a:srgbClr val="F8F8F8"/>
              </a:solidFill>
            </a:endParaRPr>
          </a:p>
        </p:txBody>
      </p:sp>
      <p:sp>
        <p:nvSpPr>
          <p:cNvPr id="21" name="Line 15"/>
          <p:cNvSpPr>
            <a:spLocks noChangeShapeType="1"/>
          </p:cNvSpPr>
          <p:nvPr/>
        </p:nvSpPr>
        <p:spPr bwMode="gray">
          <a:xfrm flipV="1">
            <a:off x="1980799" y="2519219"/>
            <a:ext cx="0" cy="910775"/>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22" name="Oval 19"/>
          <p:cNvSpPr>
            <a:spLocks noChangeArrowheads="1"/>
          </p:cNvSpPr>
          <p:nvPr/>
        </p:nvSpPr>
        <p:spPr bwMode="gray">
          <a:xfrm>
            <a:off x="1917045" y="3408742"/>
            <a:ext cx="122955"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23" name="Rectangle 29"/>
          <p:cNvSpPr>
            <a:spLocks noChangeArrowheads="1"/>
          </p:cNvSpPr>
          <p:nvPr/>
        </p:nvSpPr>
        <p:spPr bwMode="gray">
          <a:xfrm>
            <a:off x="1895761" y="1608780"/>
            <a:ext cx="995411" cy="288841"/>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100" kern="0" dirty="0" smtClean="0">
                <a:solidFill>
                  <a:srgbClr val="F8F8F8"/>
                </a:solidFill>
              </a:rPr>
              <a:t>1946</a:t>
            </a:r>
            <a:endParaRPr lang="en-US" altLang="zh-CN" sz="1100" kern="0" dirty="0">
              <a:solidFill>
                <a:srgbClr val="F8F8F8"/>
              </a:solidFill>
            </a:endParaRPr>
          </a:p>
        </p:txBody>
      </p:sp>
      <p:sp>
        <p:nvSpPr>
          <p:cNvPr id="24" name="Oval 19"/>
          <p:cNvSpPr>
            <a:spLocks noChangeArrowheads="1"/>
          </p:cNvSpPr>
          <p:nvPr/>
        </p:nvSpPr>
        <p:spPr bwMode="gray">
          <a:xfrm>
            <a:off x="3877141" y="3763686"/>
            <a:ext cx="122955"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25" name="Rectangle 29"/>
          <p:cNvSpPr>
            <a:spLocks noChangeArrowheads="1"/>
          </p:cNvSpPr>
          <p:nvPr/>
        </p:nvSpPr>
        <p:spPr bwMode="gray">
          <a:xfrm>
            <a:off x="2313627" y="3962773"/>
            <a:ext cx="1121529"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8F8F8"/>
                </a:solidFill>
              </a:rPr>
              <a:t>1960</a:t>
            </a:r>
            <a:endParaRPr lang="en-US" altLang="zh-CN" sz="1200" kern="0" dirty="0">
              <a:solidFill>
                <a:srgbClr val="F8F8F8"/>
              </a:solidFill>
            </a:endParaRPr>
          </a:p>
        </p:txBody>
      </p:sp>
      <p:sp>
        <p:nvSpPr>
          <p:cNvPr id="26" name="Oval 20"/>
          <p:cNvSpPr>
            <a:spLocks noChangeArrowheads="1"/>
          </p:cNvSpPr>
          <p:nvPr/>
        </p:nvSpPr>
        <p:spPr bwMode="gray">
          <a:xfrm>
            <a:off x="5004805" y="3745765"/>
            <a:ext cx="124473"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27" name="Line 26"/>
          <p:cNvSpPr>
            <a:spLocks noChangeShapeType="1"/>
          </p:cNvSpPr>
          <p:nvPr/>
        </p:nvSpPr>
        <p:spPr bwMode="gray">
          <a:xfrm flipH="1" flipV="1">
            <a:off x="5064006" y="3806482"/>
            <a:ext cx="3035" cy="1464286"/>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28" name="Rectangle 37"/>
          <p:cNvSpPr>
            <a:spLocks noChangeArrowheads="1"/>
          </p:cNvSpPr>
          <p:nvPr/>
        </p:nvSpPr>
        <p:spPr bwMode="gray">
          <a:xfrm>
            <a:off x="3881611" y="4304845"/>
            <a:ext cx="1638858"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FFFFF"/>
                </a:solidFill>
              </a:rPr>
              <a:t>1972</a:t>
            </a:r>
            <a:endParaRPr lang="en-US" altLang="zh-CN" sz="1200" kern="0" dirty="0">
              <a:solidFill>
                <a:srgbClr val="FFFFFF"/>
              </a:solidFill>
            </a:endParaRPr>
          </a:p>
        </p:txBody>
      </p:sp>
      <p:sp>
        <p:nvSpPr>
          <p:cNvPr id="29" name="Line 15"/>
          <p:cNvSpPr>
            <a:spLocks noChangeShapeType="1"/>
          </p:cNvSpPr>
          <p:nvPr/>
        </p:nvSpPr>
        <p:spPr bwMode="gray">
          <a:xfrm flipV="1">
            <a:off x="5111899" y="2502244"/>
            <a:ext cx="0" cy="910775"/>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30" name="Oval 19"/>
          <p:cNvSpPr>
            <a:spLocks noChangeArrowheads="1"/>
          </p:cNvSpPr>
          <p:nvPr/>
        </p:nvSpPr>
        <p:spPr bwMode="gray">
          <a:xfrm>
            <a:off x="5048144" y="3391768"/>
            <a:ext cx="122955"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31" name="Oval 20"/>
          <p:cNvSpPr>
            <a:spLocks noChangeArrowheads="1"/>
          </p:cNvSpPr>
          <p:nvPr/>
        </p:nvSpPr>
        <p:spPr bwMode="gray">
          <a:xfrm>
            <a:off x="5974673" y="3413019"/>
            <a:ext cx="124473"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32" name="Line 26"/>
          <p:cNvSpPr>
            <a:spLocks noChangeShapeType="1"/>
          </p:cNvSpPr>
          <p:nvPr/>
        </p:nvSpPr>
        <p:spPr bwMode="gray">
          <a:xfrm flipV="1">
            <a:off x="6036910" y="2623081"/>
            <a:ext cx="0" cy="862200"/>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33" name="Rectangle 37"/>
          <p:cNvSpPr>
            <a:spLocks noChangeArrowheads="1"/>
          </p:cNvSpPr>
          <p:nvPr/>
        </p:nvSpPr>
        <p:spPr bwMode="gray">
          <a:xfrm>
            <a:off x="5728606" y="1963964"/>
            <a:ext cx="1065065"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8F8F8"/>
                </a:solidFill>
              </a:rPr>
              <a:t>1986</a:t>
            </a:r>
            <a:endParaRPr lang="en-US" altLang="zh-CN" sz="1200" kern="0" dirty="0">
              <a:solidFill>
                <a:srgbClr val="F8F8F8"/>
              </a:solidFill>
            </a:endParaRPr>
          </a:p>
        </p:txBody>
      </p:sp>
      <p:sp>
        <p:nvSpPr>
          <p:cNvPr id="34" name="Oval 20"/>
          <p:cNvSpPr>
            <a:spLocks noChangeArrowheads="1"/>
          </p:cNvSpPr>
          <p:nvPr/>
        </p:nvSpPr>
        <p:spPr bwMode="gray">
          <a:xfrm>
            <a:off x="6716697" y="3745193"/>
            <a:ext cx="124473"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35" name="Line 26"/>
          <p:cNvSpPr>
            <a:spLocks noChangeShapeType="1"/>
          </p:cNvSpPr>
          <p:nvPr/>
        </p:nvSpPr>
        <p:spPr bwMode="gray">
          <a:xfrm flipH="1" flipV="1">
            <a:off x="6775897" y="3805911"/>
            <a:ext cx="0" cy="881088"/>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36" name="Rectangle 37"/>
          <p:cNvSpPr>
            <a:spLocks noChangeArrowheads="1"/>
          </p:cNvSpPr>
          <p:nvPr/>
        </p:nvSpPr>
        <p:spPr bwMode="gray">
          <a:xfrm>
            <a:off x="5876618" y="4404887"/>
            <a:ext cx="1485568"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8F8F8"/>
                </a:solidFill>
              </a:rPr>
              <a:t>1995</a:t>
            </a:r>
            <a:endParaRPr lang="en-US" altLang="zh-CN" sz="1200" kern="0" dirty="0">
              <a:solidFill>
                <a:srgbClr val="F8F8F8"/>
              </a:solidFill>
            </a:endParaRPr>
          </a:p>
        </p:txBody>
      </p:sp>
      <p:sp>
        <p:nvSpPr>
          <p:cNvPr id="37" name="Oval 19"/>
          <p:cNvSpPr>
            <a:spLocks noChangeArrowheads="1"/>
          </p:cNvSpPr>
          <p:nvPr/>
        </p:nvSpPr>
        <p:spPr bwMode="gray">
          <a:xfrm>
            <a:off x="7457461" y="3408742"/>
            <a:ext cx="122955"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38" name="Rectangle 29"/>
          <p:cNvSpPr>
            <a:spLocks noChangeArrowheads="1"/>
          </p:cNvSpPr>
          <p:nvPr/>
        </p:nvSpPr>
        <p:spPr bwMode="gray">
          <a:xfrm>
            <a:off x="7005420" y="1732913"/>
            <a:ext cx="1239672"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8F8F8"/>
                </a:solidFill>
              </a:rPr>
              <a:t>1999</a:t>
            </a:r>
            <a:endParaRPr lang="en-US" altLang="zh-CN" sz="1200" kern="0" dirty="0">
              <a:solidFill>
                <a:srgbClr val="F8F8F8"/>
              </a:solidFill>
            </a:endParaRPr>
          </a:p>
        </p:txBody>
      </p:sp>
      <p:sp>
        <p:nvSpPr>
          <p:cNvPr id="39" name="Oval 20"/>
          <p:cNvSpPr>
            <a:spLocks noChangeArrowheads="1"/>
          </p:cNvSpPr>
          <p:nvPr/>
        </p:nvSpPr>
        <p:spPr bwMode="gray">
          <a:xfrm>
            <a:off x="8003750" y="3742773"/>
            <a:ext cx="124473" cy="124473"/>
          </a:xfrm>
          <a:prstGeom prst="ellipse">
            <a:avLst/>
          </a:prstGeom>
          <a:solidFill>
            <a:srgbClr val="99C5C8"/>
          </a:solidFill>
          <a:ln>
            <a:noFill/>
          </a:ln>
          <a:effectLs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Tx/>
              <a:buSzTx/>
              <a:buFontTx/>
              <a:buNone/>
              <a:defRPr/>
            </a:pPr>
            <a:endParaRPr lang="en-US" altLang="fr-FR" b="0" kern="0" dirty="0">
              <a:solidFill>
                <a:prstClr val="black"/>
              </a:solidFill>
            </a:endParaRPr>
          </a:p>
        </p:txBody>
      </p:sp>
      <p:sp>
        <p:nvSpPr>
          <p:cNvPr id="40" name="Line 26"/>
          <p:cNvSpPr>
            <a:spLocks noChangeShapeType="1"/>
          </p:cNvSpPr>
          <p:nvPr/>
        </p:nvSpPr>
        <p:spPr bwMode="gray">
          <a:xfrm flipV="1">
            <a:off x="8072604" y="3870016"/>
            <a:ext cx="0" cy="862200"/>
          </a:xfrm>
          <a:prstGeom prst="line">
            <a:avLst/>
          </a:prstGeom>
          <a:noFill/>
          <a:ln w="9525">
            <a:solidFill>
              <a:srgbClr val="99C5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SzTx/>
              <a:buFontTx/>
              <a:buNone/>
              <a:defRPr/>
            </a:pPr>
            <a:endParaRPr lang="en-US" sz="1800" kern="0" dirty="0" smtClean="0">
              <a:solidFill>
                <a:prstClr val="black"/>
              </a:solidFill>
              <a:latin typeface="Arial"/>
            </a:endParaRPr>
          </a:p>
        </p:txBody>
      </p:sp>
      <p:sp>
        <p:nvSpPr>
          <p:cNvPr id="41" name="Rectangle 37"/>
          <p:cNvSpPr>
            <a:spLocks noChangeArrowheads="1"/>
          </p:cNvSpPr>
          <p:nvPr/>
        </p:nvSpPr>
        <p:spPr bwMode="gray">
          <a:xfrm>
            <a:off x="7648002" y="3987330"/>
            <a:ext cx="1224803"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8F8F8"/>
                </a:solidFill>
              </a:rPr>
              <a:t>2000</a:t>
            </a:r>
            <a:endParaRPr lang="en-US" altLang="zh-CN" sz="1200" kern="0" dirty="0">
              <a:solidFill>
                <a:srgbClr val="F8F8F8"/>
              </a:solidFill>
            </a:endParaRPr>
          </a:p>
        </p:txBody>
      </p:sp>
      <p:pic>
        <p:nvPicPr>
          <p:cNvPr id="42" name="Picture 2" descr="The first balloon view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5" y="1871938"/>
            <a:ext cx="999479" cy="15022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5" descr="First space-view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43" y="1895607"/>
            <a:ext cx="986129" cy="12078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9" descr="TIRO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3627" y="4252406"/>
            <a:ext cx="1121530" cy="8691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11" descr="LANDS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175" y="4594984"/>
            <a:ext cx="1636295" cy="12936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13" descr="GO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9388" y="1792604"/>
            <a:ext cx="1843722" cy="14404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15" descr="SP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8607" y="2254749"/>
            <a:ext cx="1065065" cy="8487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8" name="Picture 17" descr="RADARSAT"/>
          <p:cNvPicPr>
            <a:picLocks noChangeAspect="1" noChangeArrowheads="1"/>
          </p:cNvPicPr>
          <p:nvPr/>
        </p:nvPicPr>
        <p:blipFill rotWithShape="1">
          <a:blip r:embed="rId8">
            <a:extLst>
              <a:ext uri="{28A0092B-C50C-407E-A947-70E740481C1C}">
                <a14:useLocalDpi xmlns:a14="http://schemas.microsoft.com/office/drawing/2010/main" val="0"/>
              </a:ext>
            </a:extLst>
          </a:blip>
          <a:srcRect t="22476" b="23547"/>
          <a:stretch/>
        </p:blipFill>
        <p:spPr bwMode="auto">
          <a:xfrm>
            <a:off x="5876619" y="4681459"/>
            <a:ext cx="1485567" cy="6339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21" descr="OKON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8002" y="4261989"/>
            <a:ext cx="1224803" cy="9798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Rectangle 49"/>
          <p:cNvSpPr/>
          <p:nvPr/>
        </p:nvSpPr>
        <p:spPr>
          <a:xfrm>
            <a:off x="813794" y="5392409"/>
            <a:ext cx="569134" cy="563581"/>
          </a:xfrm>
          <a:prstGeom prst="rect">
            <a:avLst/>
          </a:prstGeom>
          <a:solidFill>
            <a:schemeClr val="bg1"/>
          </a:solidFill>
          <a:ln w="28575" cap="flat" cmpd="sng" algn="ctr">
            <a:solidFill>
              <a:srgbClr val="004563"/>
            </a:solidFill>
            <a:prstDash val="solid"/>
          </a:ln>
          <a:effectLst/>
        </p:spPr>
        <p:txBody>
          <a:bodyPr rtlCol="0" anchor="ctr"/>
          <a:lstStyle/>
          <a:p>
            <a:pPr algn="ctr" eaLnBrk="1" fontAlgn="auto" hangingPunct="1">
              <a:lnSpc>
                <a:spcPct val="100000"/>
              </a:lnSpc>
              <a:spcBef>
                <a:spcPts val="0"/>
              </a:spcBef>
              <a:spcAft>
                <a:spcPts val="0"/>
              </a:spcAft>
              <a:buClrTx/>
              <a:buSzTx/>
              <a:buFontTx/>
              <a:buNone/>
              <a:defRPr/>
            </a:pPr>
            <a:endParaRPr lang="en-US" sz="1800" kern="0" dirty="0" smtClean="0">
              <a:solidFill>
                <a:prstClr val="white"/>
              </a:solidFill>
              <a:latin typeface="Arial"/>
            </a:endParaRPr>
          </a:p>
        </p:txBody>
      </p:sp>
      <p:sp>
        <p:nvSpPr>
          <p:cNvPr id="51" name="ZoneTexte 50"/>
          <p:cNvSpPr txBox="1"/>
          <p:nvPr/>
        </p:nvSpPr>
        <p:spPr>
          <a:xfrm>
            <a:off x="1475814" y="5401205"/>
            <a:ext cx="1597702" cy="529730"/>
          </a:xfrm>
          <a:prstGeom prst="rect">
            <a:avLst/>
          </a:prstGeom>
          <a:noFill/>
        </p:spPr>
        <p:txBody>
          <a:bodyPr wrap="square" lIns="0" tIns="0" rIns="0" bIns="0" rtlCol="0">
            <a:spAutoFit/>
          </a:bodyPr>
          <a:lstStyle/>
          <a:p>
            <a:pPr eaLnBrk="1" fontAlgn="auto" hangingPunct="1">
              <a:lnSpc>
                <a:spcPct val="100000"/>
              </a:lnSpc>
              <a:spcBef>
                <a:spcPts val="0"/>
              </a:spcBef>
              <a:spcAft>
                <a:spcPts val="0"/>
              </a:spcAft>
              <a:buClrTx/>
              <a:buSzTx/>
              <a:buFontTx/>
              <a:buNone/>
            </a:pPr>
            <a:r>
              <a:rPr lang="en-US" sz="1200" b="1" i="1" dirty="0" smtClean="0">
                <a:solidFill>
                  <a:srgbClr val="071535"/>
                </a:solidFill>
                <a:latin typeface="Arial" pitchFamily="34" charset="0"/>
                <a:cs typeface="Arial" pitchFamily="34" charset="0"/>
              </a:rPr>
              <a:t>Images still used today for monitoring food security </a:t>
            </a:r>
          </a:p>
        </p:txBody>
      </p:sp>
      <p:sp>
        <p:nvSpPr>
          <p:cNvPr id="52" name="Rectangle 29"/>
          <p:cNvSpPr>
            <a:spLocks noChangeArrowheads="1"/>
          </p:cNvSpPr>
          <p:nvPr/>
        </p:nvSpPr>
        <p:spPr bwMode="gray">
          <a:xfrm>
            <a:off x="3489388" y="1512959"/>
            <a:ext cx="1843722" cy="294484"/>
          </a:xfrm>
          <a:prstGeom prst="rect">
            <a:avLst/>
          </a:prstGeom>
          <a:solidFill>
            <a:srgbClr val="004563"/>
          </a:solidFill>
          <a:ln w="9525" algn="ctr">
            <a:no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r>
              <a:rPr lang="en-US" altLang="zh-CN" sz="1200" kern="0" dirty="0" smtClean="0">
                <a:solidFill>
                  <a:srgbClr val="FFFFFF"/>
                </a:solidFill>
              </a:rPr>
              <a:t>1975</a:t>
            </a:r>
            <a:endParaRPr lang="en-US" altLang="zh-CN" sz="1200" kern="0" dirty="0">
              <a:solidFill>
                <a:srgbClr val="FFFFFF"/>
              </a:solidFill>
            </a:endParaRPr>
          </a:p>
        </p:txBody>
      </p:sp>
      <p:sp>
        <p:nvSpPr>
          <p:cNvPr id="53" name="Rectangle 52"/>
          <p:cNvSpPr/>
          <p:nvPr/>
        </p:nvSpPr>
        <p:spPr>
          <a:xfrm>
            <a:off x="2344074" y="1585496"/>
            <a:ext cx="671678" cy="369332"/>
          </a:xfrm>
          <a:prstGeom prst="rect">
            <a:avLst/>
          </a:prstGeom>
        </p:spPr>
        <p:txBody>
          <a:bodyPr wrap="square">
            <a:spAutoFit/>
          </a:bodyPr>
          <a:lstStyle/>
          <a:p>
            <a:pPr eaLnBrk="1" fontAlgn="auto" hangingPunct="1">
              <a:lnSpc>
                <a:spcPct val="100000"/>
              </a:lnSpc>
              <a:spcBef>
                <a:spcPct val="50000"/>
              </a:spcBef>
              <a:spcAft>
                <a:spcPts val="0"/>
              </a:spcAft>
              <a:buClrTx/>
              <a:buSzTx/>
              <a:buFontTx/>
              <a:buNone/>
            </a:pPr>
            <a:r>
              <a:rPr lang="en-US" altLang="zh-CN" sz="900" b="1" dirty="0">
                <a:solidFill>
                  <a:prstClr val="white"/>
                </a:solidFill>
                <a:latin typeface="Arial"/>
              </a:rPr>
              <a:t>S</a:t>
            </a:r>
            <a:r>
              <a:rPr lang="en-US" altLang="zh-CN" sz="900" b="1" dirty="0" smtClean="0">
                <a:solidFill>
                  <a:prstClr val="white"/>
                </a:solidFill>
                <a:latin typeface="Arial"/>
              </a:rPr>
              <a:t>pace-view </a:t>
            </a:r>
            <a:endParaRPr lang="en-US" altLang="zh-CN" sz="900" b="1" dirty="0">
              <a:solidFill>
                <a:prstClr val="white"/>
              </a:solidFill>
              <a:latin typeface="Arial"/>
            </a:endParaRPr>
          </a:p>
        </p:txBody>
      </p:sp>
      <p:sp>
        <p:nvSpPr>
          <p:cNvPr id="54" name="Rectangle 53"/>
          <p:cNvSpPr/>
          <p:nvPr/>
        </p:nvSpPr>
        <p:spPr>
          <a:xfrm>
            <a:off x="2313627" y="4007012"/>
            <a:ext cx="1121529" cy="230832"/>
          </a:xfrm>
          <a:prstGeom prst="rect">
            <a:avLst/>
          </a:prstGeom>
        </p:spPr>
        <p:txBody>
          <a:bodyPr wrap="square">
            <a:spAutoFit/>
          </a:bodyPr>
          <a:lstStyle/>
          <a:p>
            <a:pPr algn="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TIROS-1</a:t>
            </a:r>
            <a:endParaRPr lang="en-US" altLang="zh-CN" sz="900" b="1" dirty="0">
              <a:solidFill>
                <a:prstClr val="white"/>
              </a:solidFill>
              <a:latin typeface="Arial"/>
            </a:endParaRPr>
          </a:p>
        </p:txBody>
      </p:sp>
      <p:sp>
        <p:nvSpPr>
          <p:cNvPr id="55" name="Rectangle 54"/>
          <p:cNvSpPr/>
          <p:nvPr/>
        </p:nvSpPr>
        <p:spPr>
          <a:xfrm>
            <a:off x="6284970" y="2010859"/>
            <a:ext cx="1751834" cy="220720"/>
          </a:xfrm>
          <a:prstGeom prst="rect">
            <a:avLst/>
          </a:prstGeom>
        </p:spPr>
        <p:txBody>
          <a:bodyPr wrap="square">
            <a:spAutoFit/>
          </a:bodyPr>
          <a:lstStyle/>
          <a:p>
            <a:pP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SPOT</a:t>
            </a:r>
            <a:endParaRPr lang="en-US" altLang="zh-CN" sz="800" b="1" dirty="0">
              <a:solidFill>
                <a:prstClr val="white"/>
              </a:solidFill>
              <a:latin typeface="Arial"/>
            </a:endParaRPr>
          </a:p>
        </p:txBody>
      </p:sp>
      <p:sp>
        <p:nvSpPr>
          <p:cNvPr id="56" name="Rectangle 55"/>
          <p:cNvSpPr/>
          <p:nvPr/>
        </p:nvSpPr>
        <p:spPr>
          <a:xfrm>
            <a:off x="7457462" y="1784569"/>
            <a:ext cx="787632" cy="230832"/>
          </a:xfrm>
          <a:prstGeom prst="rect">
            <a:avLst/>
          </a:prstGeom>
        </p:spPr>
        <p:txBody>
          <a:bodyPr wrap="square">
            <a:spAutoFit/>
          </a:bodyPr>
          <a:lstStyle/>
          <a:p>
            <a:pPr algn="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TERRA</a:t>
            </a:r>
            <a:endParaRPr lang="en-US" altLang="zh-CN" sz="900" b="1" dirty="0">
              <a:solidFill>
                <a:prstClr val="white"/>
              </a:solidFill>
              <a:latin typeface="Arial"/>
            </a:endParaRPr>
          </a:p>
        </p:txBody>
      </p:sp>
      <p:pic>
        <p:nvPicPr>
          <p:cNvPr id="57" name="Picture 19" descr="TERRA"/>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568" b="16937"/>
          <a:stretch/>
        </p:blipFill>
        <p:spPr bwMode="auto">
          <a:xfrm>
            <a:off x="7005420" y="2026351"/>
            <a:ext cx="1239674" cy="6527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8" name="Rectangle 57"/>
          <p:cNvSpPr/>
          <p:nvPr/>
        </p:nvSpPr>
        <p:spPr>
          <a:xfrm>
            <a:off x="6375888" y="4444816"/>
            <a:ext cx="995438" cy="230832"/>
          </a:xfrm>
          <a:prstGeom prst="rect">
            <a:avLst/>
          </a:prstGeom>
        </p:spPr>
        <p:txBody>
          <a:bodyPr wrap="square">
            <a:spAutoFit/>
          </a:bodyPr>
          <a:lstStyle/>
          <a:p>
            <a:pPr algn="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RADARSAT </a:t>
            </a:r>
            <a:endParaRPr lang="en-US" altLang="zh-CN" sz="900" b="1" dirty="0">
              <a:solidFill>
                <a:prstClr val="white"/>
              </a:solidFill>
              <a:latin typeface="Arial"/>
            </a:endParaRPr>
          </a:p>
        </p:txBody>
      </p:sp>
      <p:sp>
        <p:nvSpPr>
          <p:cNvPr id="59" name="Rectangle 58"/>
          <p:cNvSpPr/>
          <p:nvPr/>
        </p:nvSpPr>
        <p:spPr>
          <a:xfrm>
            <a:off x="4409489" y="4339997"/>
            <a:ext cx="1110981" cy="220720"/>
          </a:xfrm>
          <a:prstGeom prst="rect">
            <a:avLst/>
          </a:prstGeom>
        </p:spPr>
        <p:txBody>
          <a:bodyPr wrap="square">
            <a:spAutoFit/>
          </a:bodyPr>
          <a:lstStyle/>
          <a:p>
            <a:pPr algn="r" eaLnBrk="1" fontAlgn="auto" hangingPunct="1">
              <a:lnSpc>
                <a:spcPct val="100000"/>
              </a:lnSpc>
              <a:spcBef>
                <a:spcPct val="50000"/>
              </a:spcBef>
              <a:spcAft>
                <a:spcPts val="0"/>
              </a:spcAft>
              <a:buClrTx/>
              <a:buSzTx/>
              <a:buFontTx/>
              <a:buNone/>
            </a:pPr>
            <a:r>
              <a:rPr lang="en-US" altLang="zh-CN" sz="900" b="1" dirty="0" smtClean="0">
                <a:solidFill>
                  <a:srgbClr val="FFFFFF"/>
                </a:solidFill>
                <a:latin typeface="Arial"/>
              </a:rPr>
              <a:t>LANDSAT</a:t>
            </a:r>
            <a:endParaRPr lang="en-US" altLang="zh-CN" sz="900" b="1" dirty="0">
              <a:solidFill>
                <a:srgbClr val="FFFFFF"/>
              </a:solidFill>
              <a:latin typeface="Arial"/>
            </a:endParaRPr>
          </a:p>
        </p:txBody>
      </p:sp>
      <p:sp>
        <p:nvSpPr>
          <p:cNvPr id="60" name="Rectangle 59"/>
          <p:cNvSpPr/>
          <p:nvPr/>
        </p:nvSpPr>
        <p:spPr>
          <a:xfrm>
            <a:off x="4800446" y="1549840"/>
            <a:ext cx="495395" cy="220720"/>
          </a:xfrm>
          <a:prstGeom prst="rect">
            <a:avLst/>
          </a:prstGeom>
        </p:spPr>
        <p:txBody>
          <a:bodyPr wrap="none">
            <a:spAutoFit/>
          </a:bodyPr>
          <a:lstStyle/>
          <a:p>
            <a:pPr eaLnBrk="1" fontAlgn="auto" hangingPunct="1">
              <a:lnSpc>
                <a:spcPct val="100000"/>
              </a:lnSpc>
              <a:spcBef>
                <a:spcPct val="50000"/>
              </a:spcBef>
              <a:spcAft>
                <a:spcPts val="0"/>
              </a:spcAft>
              <a:buClrTx/>
              <a:buSzTx/>
              <a:buFontTx/>
              <a:buNone/>
            </a:pPr>
            <a:r>
              <a:rPr lang="en-US" altLang="zh-CN" sz="900" b="1" dirty="0" smtClean="0">
                <a:solidFill>
                  <a:srgbClr val="FFFFFF"/>
                </a:solidFill>
                <a:latin typeface="Arial"/>
              </a:rPr>
              <a:t>GOES</a:t>
            </a:r>
            <a:endParaRPr lang="en-US" altLang="zh-CN" sz="800" b="1" dirty="0">
              <a:solidFill>
                <a:srgbClr val="FFFFFF"/>
              </a:solidFill>
              <a:latin typeface="Arial"/>
            </a:endParaRPr>
          </a:p>
        </p:txBody>
      </p:sp>
      <p:sp>
        <p:nvSpPr>
          <p:cNvPr id="61" name="Rectangle 60"/>
          <p:cNvSpPr/>
          <p:nvPr/>
        </p:nvSpPr>
        <p:spPr>
          <a:xfrm>
            <a:off x="777619" y="1567929"/>
            <a:ext cx="801517" cy="369332"/>
          </a:xfrm>
          <a:prstGeom prst="rect">
            <a:avLst/>
          </a:prstGeom>
        </p:spPr>
        <p:txBody>
          <a:bodyPr wrap="square">
            <a:spAutoFit/>
          </a:bodyPr>
          <a:lstStyle/>
          <a:p>
            <a:pP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Balloon-view</a:t>
            </a:r>
            <a:endParaRPr lang="en-US" altLang="zh-CN" sz="900" b="1" dirty="0">
              <a:solidFill>
                <a:prstClr val="white"/>
              </a:solidFill>
              <a:latin typeface="Arial"/>
            </a:endParaRPr>
          </a:p>
        </p:txBody>
      </p:sp>
      <p:sp>
        <p:nvSpPr>
          <p:cNvPr id="62" name="Rectangle 61"/>
          <p:cNvSpPr/>
          <p:nvPr/>
        </p:nvSpPr>
        <p:spPr>
          <a:xfrm>
            <a:off x="7877367" y="4024989"/>
            <a:ext cx="995438" cy="230832"/>
          </a:xfrm>
          <a:prstGeom prst="rect">
            <a:avLst/>
          </a:prstGeom>
        </p:spPr>
        <p:txBody>
          <a:bodyPr wrap="square">
            <a:spAutoFit/>
          </a:bodyPr>
          <a:lstStyle/>
          <a:p>
            <a:pPr algn="r" eaLnBrk="1" fontAlgn="auto" hangingPunct="1">
              <a:lnSpc>
                <a:spcPct val="100000"/>
              </a:lnSpc>
              <a:spcBef>
                <a:spcPct val="50000"/>
              </a:spcBef>
              <a:spcAft>
                <a:spcPts val="0"/>
              </a:spcAft>
              <a:buClrTx/>
              <a:buSzTx/>
              <a:buFontTx/>
              <a:buNone/>
            </a:pPr>
            <a:r>
              <a:rPr lang="en-US" altLang="zh-CN" sz="900" b="1" dirty="0" smtClean="0">
                <a:solidFill>
                  <a:prstClr val="white"/>
                </a:solidFill>
                <a:latin typeface="Arial"/>
              </a:rPr>
              <a:t>IKONOS</a:t>
            </a:r>
            <a:endParaRPr lang="en-US" altLang="zh-CN" sz="900" b="1" dirty="0">
              <a:solidFill>
                <a:prstClr val="white"/>
              </a:solidFill>
              <a:latin typeface="Arial"/>
            </a:endParaRPr>
          </a:p>
        </p:txBody>
      </p:sp>
      <p:sp>
        <p:nvSpPr>
          <p:cNvPr id="63" name="Freeform 79"/>
          <p:cNvSpPr>
            <a:spLocks/>
          </p:cNvSpPr>
          <p:nvPr/>
        </p:nvSpPr>
        <p:spPr bwMode="gray">
          <a:xfrm rot="16200000">
            <a:off x="1281555" y="3416320"/>
            <a:ext cx="377188" cy="452589"/>
          </a:xfrm>
          <a:custGeom>
            <a:avLst/>
            <a:gdLst>
              <a:gd name="T0" fmla="*/ 0 w 287"/>
              <a:gd name="T1" fmla="*/ 57150 h 132"/>
              <a:gd name="T2" fmla="*/ 136403 w 287"/>
              <a:gd name="T3" fmla="*/ 57150 h 132"/>
              <a:gd name="T4" fmla="*/ 136403 w 287"/>
              <a:gd name="T5" fmla="*/ 109538 h 132"/>
              <a:gd name="T6" fmla="*/ 254620 w 287"/>
              <a:gd name="T7" fmla="*/ 0 h 132"/>
              <a:gd name="T8" fmla="*/ 254620 w 287"/>
              <a:gd name="T9" fmla="*/ 57150 h 132"/>
              <a:gd name="T10" fmla="*/ 431944 w 287"/>
              <a:gd name="T11" fmla="*/ 57150 h 132"/>
              <a:gd name="T12" fmla="*/ 434975 w 287"/>
              <a:gd name="T13" fmla="*/ 168275 h 132"/>
              <a:gd name="T14" fmla="*/ 257651 w 287"/>
              <a:gd name="T15" fmla="*/ 168275 h 132"/>
              <a:gd name="T16" fmla="*/ 257651 w 287"/>
              <a:gd name="T17" fmla="*/ 128588 h 132"/>
              <a:gd name="T18" fmla="*/ 163684 w 287"/>
              <a:gd name="T19" fmla="*/ 209550 h 132"/>
              <a:gd name="T20" fmla="*/ 163684 w 287"/>
              <a:gd name="T21" fmla="*/ 171450 h 132"/>
              <a:gd name="T22" fmla="*/ 0 w 287"/>
              <a:gd name="T23" fmla="*/ 168275 h 132"/>
              <a:gd name="T24" fmla="*/ 0 w 287"/>
              <a:gd name="T25" fmla="*/ 5715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7" h="132">
                <a:moveTo>
                  <a:pt x="0" y="36"/>
                </a:moveTo>
                <a:lnTo>
                  <a:pt x="90" y="36"/>
                </a:lnTo>
                <a:lnTo>
                  <a:pt x="90" y="69"/>
                </a:lnTo>
                <a:lnTo>
                  <a:pt x="168" y="0"/>
                </a:lnTo>
                <a:lnTo>
                  <a:pt x="168" y="36"/>
                </a:lnTo>
                <a:lnTo>
                  <a:pt x="285" y="36"/>
                </a:lnTo>
                <a:lnTo>
                  <a:pt x="287" y="106"/>
                </a:lnTo>
                <a:lnTo>
                  <a:pt x="170" y="106"/>
                </a:lnTo>
                <a:lnTo>
                  <a:pt x="170" y="81"/>
                </a:lnTo>
                <a:lnTo>
                  <a:pt x="108" y="132"/>
                </a:lnTo>
                <a:lnTo>
                  <a:pt x="108" y="108"/>
                </a:lnTo>
                <a:lnTo>
                  <a:pt x="0" y="106"/>
                </a:lnTo>
                <a:lnTo>
                  <a:pt x="0" y="36"/>
                </a:lnTo>
                <a:close/>
              </a:path>
            </a:pathLst>
          </a:custGeom>
          <a:solidFill>
            <a:srgbClr val="004563"/>
          </a:solidFill>
          <a:ln w="9525">
            <a:solidFill>
              <a:sysClr val="window" lastClr="FFFFFF"/>
            </a:solidFill>
            <a:miter lim="800000"/>
            <a:headEnd/>
            <a:tailEnd/>
          </a:ln>
          <a:effectLst/>
          <a:extLst/>
        </p:spPr>
        <p:txBody>
          <a:bodyPr lIns="73152" tIns="73152" rIns="73152" bIns="73152" anchor="ctr"/>
          <a:lstStyle/>
          <a:p>
            <a:pPr eaLnBrk="1" fontAlgn="auto" hangingPunct="1">
              <a:lnSpc>
                <a:spcPct val="100000"/>
              </a:lnSpc>
              <a:spcBef>
                <a:spcPts val="0"/>
              </a:spcBef>
              <a:spcAft>
                <a:spcPts val="0"/>
              </a:spcAft>
              <a:buClrTx/>
              <a:buSzTx/>
              <a:buFontTx/>
              <a:buNone/>
            </a:pPr>
            <a:endParaRPr lang="fr-FR" sz="1200" b="1" kern="0">
              <a:solidFill>
                <a:srgbClr val="FFFFFF"/>
              </a:solidFill>
            </a:endParaRPr>
          </a:p>
        </p:txBody>
      </p:sp>
      <p:sp>
        <p:nvSpPr>
          <p:cNvPr id="64" name="Rectangle 63"/>
          <p:cNvSpPr/>
          <p:nvPr/>
        </p:nvSpPr>
        <p:spPr>
          <a:xfrm>
            <a:off x="3764684" y="4213018"/>
            <a:ext cx="1859048" cy="1754916"/>
          </a:xfrm>
          <a:prstGeom prst="rect">
            <a:avLst/>
          </a:prstGeom>
          <a:noFill/>
          <a:ln w="38100">
            <a:solidFill>
              <a:srgbClr val="004563"/>
            </a:solidFill>
          </a:ln>
        </p:spPr>
        <p:style>
          <a:lnRef idx="2">
            <a:schemeClr val="dk1"/>
          </a:lnRef>
          <a:fillRef idx="1">
            <a:schemeClr val="lt1"/>
          </a:fillRef>
          <a:effectRef idx="0">
            <a:schemeClr val="dk1"/>
          </a:effectRef>
          <a:fontRef idx="minor">
            <a:schemeClr val="dk1"/>
          </a:fontRef>
        </p:style>
        <p:txBody>
          <a:bodyPr rtlCol="0" anchor="ctr"/>
          <a:lstStyle/>
          <a:p>
            <a:pPr algn="ctr">
              <a:buClr>
                <a:srgbClr val="071535"/>
              </a:buClr>
            </a:pPr>
            <a:endParaRPr lang="fr-FR">
              <a:solidFill>
                <a:srgbClr val="C01B19"/>
              </a:solidFill>
            </a:endParaRPr>
          </a:p>
        </p:txBody>
      </p:sp>
      <p:sp>
        <p:nvSpPr>
          <p:cNvPr id="65" name="Rectangle 64"/>
          <p:cNvSpPr/>
          <p:nvPr/>
        </p:nvSpPr>
        <p:spPr>
          <a:xfrm>
            <a:off x="3417784" y="1413196"/>
            <a:ext cx="1977142" cy="1880273"/>
          </a:xfrm>
          <a:prstGeom prst="rect">
            <a:avLst/>
          </a:prstGeom>
          <a:noFill/>
          <a:ln w="38100">
            <a:solidFill>
              <a:srgbClr val="004563"/>
            </a:solidFill>
          </a:ln>
        </p:spPr>
        <p:style>
          <a:lnRef idx="2">
            <a:schemeClr val="dk1"/>
          </a:lnRef>
          <a:fillRef idx="1">
            <a:schemeClr val="lt1"/>
          </a:fillRef>
          <a:effectRef idx="0">
            <a:schemeClr val="dk1"/>
          </a:effectRef>
          <a:fontRef idx="minor">
            <a:schemeClr val="dk1"/>
          </a:fontRef>
        </p:style>
        <p:txBody>
          <a:bodyPr rtlCol="0" anchor="ctr"/>
          <a:lstStyle/>
          <a:p>
            <a:pPr algn="ctr">
              <a:buClr>
                <a:srgbClr val="071535"/>
              </a:buClr>
            </a:pPr>
            <a:endParaRPr lang="fr-FR">
              <a:solidFill>
                <a:srgbClr val="C01B19"/>
              </a:solidFill>
            </a:endParaRPr>
          </a:p>
        </p:txBody>
      </p:sp>
    </p:spTree>
    <p:extLst>
      <p:ext uri="{BB962C8B-B14F-4D97-AF65-F5344CB8AC3E}">
        <p14:creationId xmlns:p14="http://schemas.microsoft.com/office/powerpoint/2010/main" val="2056127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Even</a:t>
            </a:r>
            <a:r>
              <a:rPr lang="fr-FR" dirty="0" smtClean="0"/>
              <a:t> more </a:t>
            </a:r>
            <a:r>
              <a:rPr lang="fr-FR" dirty="0" err="1" smtClean="0"/>
              <a:t>granular</a:t>
            </a:r>
            <a:r>
              <a:rPr lang="fr-FR" dirty="0" smtClean="0"/>
              <a:t> data </a:t>
            </a:r>
            <a:r>
              <a:rPr lang="fr-FR" dirty="0" err="1" smtClean="0"/>
              <a:t>will</a:t>
            </a:r>
            <a:r>
              <a:rPr lang="fr-FR" dirty="0" smtClean="0"/>
              <a:t> </a:t>
            </a:r>
            <a:r>
              <a:rPr lang="fr-FR" dirty="0" err="1" smtClean="0"/>
              <a:t>be</a:t>
            </a:r>
            <a:r>
              <a:rPr lang="fr-FR" dirty="0" smtClean="0"/>
              <a:t> </a:t>
            </a:r>
            <a:r>
              <a:rPr lang="fr-FR" dirty="0" err="1" smtClean="0"/>
              <a:t>available</a:t>
            </a:r>
            <a:r>
              <a:rPr lang="fr-FR" dirty="0" smtClean="0"/>
              <a:t> in the future </a:t>
            </a:r>
            <a:endParaRPr lang="fr-FR" dirty="0"/>
          </a:p>
        </p:txBody>
      </p:sp>
      <p:sp>
        <p:nvSpPr>
          <p:cNvPr id="3" name="Espace réservé du numéro de diapositive 2"/>
          <p:cNvSpPr>
            <a:spLocks noGrp="1"/>
          </p:cNvSpPr>
          <p:nvPr>
            <p:ph type="sldNum" sz="quarter" idx="10"/>
          </p:nvPr>
        </p:nvSpPr>
        <p:spPr/>
        <p:txBody>
          <a:bodyPr/>
          <a:lstStyle/>
          <a:p>
            <a:fld id="{3801209A-EBCB-4229-9A21-B7869465F47A}" type="slidenum">
              <a:rPr lang="fr-FR" smtClean="0"/>
              <a:pPr/>
              <a:t>16</a:t>
            </a:fld>
            <a:r>
              <a:rPr lang="fr-FR" smtClean="0"/>
              <a:t>   |  </a:t>
            </a:r>
            <a:endParaRPr lang="fr-FR" dirty="0"/>
          </a:p>
        </p:txBody>
      </p:sp>
      <p:sp>
        <p:nvSpPr>
          <p:cNvPr id="7" name="Rectangle 29"/>
          <p:cNvSpPr>
            <a:spLocks noChangeArrowheads="1"/>
          </p:cNvSpPr>
          <p:nvPr/>
        </p:nvSpPr>
        <p:spPr bwMode="gray">
          <a:xfrm>
            <a:off x="4685481" y="1304379"/>
            <a:ext cx="3958334" cy="4489311"/>
          </a:xfrm>
          <a:prstGeom prst="rect">
            <a:avLst/>
          </a:prstGeom>
          <a:solidFill>
            <a:schemeClr val="bg1">
              <a:alpha val="20000"/>
            </a:schemeClr>
          </a:solidFill>
          <a:ln w="19050" algn="ctr">
            <a:solidFill>
              <a:srgbClr val="004563"/>
            </a:solidFill>
            <a:miter lim="800000"/>
            <a:headEnd/>
            <a:tailEnd/>
          </a:ln>
          <a:effectLst/>
          <a:extLst/>
        </p:spPr>
        <p:txBody>
          <a:bodyPr lIns="73152" tIns="73152" rIns="73152" bIns="73152"/>
          <a:lstStyle/>
          <a:p>
            <a:pPr defTabSz="979488" eaLnBrk="1" fontAlgn="auto" hangingPunct="1">
              <a:lnSpc>
                <a:spcPct val="100000"/>
              </a:lnSpc>
              <a:spcBef>
                <a:spcPts val="0"/>
              </a:spcBef>
              <a:spcAft>
                <a:spcPts val="0"/>
              </a:spcAft>
              <a:buClr>
                <a:prstClr val="black"/>
              </a:buClr>
              <a:buSzTx/>
              <a:buFont typeface="Wingdings" pitchFamily="2" charset="2"/>
              <a:buNone/>
            </a:pPr>
            <a:endParaRPr lang="en-US" altLang="zh-CN" sz="1200" b="1" kern="0" dirty="0">
              <a:solidFill>
                <a:srgbClr val="F8F8F8"/>
              </a:solidFill>
            </a:endParaRPr>
          </a:p>
        </p:txBody>
      </p:sp>
      <p:sp>
        <p:nvSpPr>
          <p:cNvPr id="8" name="Rectangle 29"/>
          <p:cNvSpPr>
            <a:spLocks noChangeArrowheads="1"/>
          </p:cNvSpPr>
          <p:nvPr/>
        </p:nvSpPr>
        <p:spPr bwMode="gray">
          <a:xfrm>
            <a:off x="469650" y="1304379"/>
            <a:ext cx="3958334" cy="4489311"/>
          </a:xfrm>
          <a:prstGeom prst="rect">
            <a:avLst/>
          </a:prstGeom>
          <a:solidFill>
            <a:schemeClr val="bg1">
              <a:alpha val="20000"/>
            </a:schemeClr>
          </a:solidFill>
          <a:ln w="19050" algn="ctr">
            <a:solidFill>
              <a:srgbClr val="004563"/>
            </a:solidFill>
            <a:miter lim="800000"/>
            <a:headEnd/>
            <a:tailEnd/>
          </a:ln>
          <a:effectLst/>
          <a:extLst/>
        </p:spPr>
        <p:txBody>
          <a:bodyPr lIns="73152" tIns="73152" rIns="73152" bIns="73152"/>
          <a:lstStyle>
            <a:lvl1pPr defTabSz="979488">
              <a:defRPr sz="1000" b="1">
                <a:solidFill>
                  <a:schemeClr val="tx1"/>
                </a:solidFill>
                <a:latin typeface="Arial" charset="0"/>
              </a:defRPr>
            </a:lvl1pPr>
            <a:lvl2pPr marL="742950" indent="-285750" defTabSz="979488">
              <a:defRPr sz="1000" b="1">
                <a:solidFill>
                  <a:schemeClr val="tx1"/>
                </a:solidFill>
                <a:latin typeface="Arial" charset="0"/>
              </a:defRPr>
            </a:lvl2pPr>
            <a:lvl3pPr marL="1143000" indent="-228600" defTabSz="979488">
              <a:defRPr sz="1000" b="1">
                <a:solidFill>
                  <a:schemeClr val="tx1"/>
                </a:solidFill>
                <a:latin typeface="Arial" charset="0"/>
              </a:defRPr>
            </a:lvl3pPr>
            <a:lvl4pPr marL="1600200" indent="-228600" defTabSz="979488">
              <a:defRPr sz="1000" b="1">
                <a:solidFill>
                  <a:schemeClr val="tx1"/>
                </a:solidFill>
                <a:latin typeface="Arial" charset="0"/>
              </a:defRPr>
            </a:lvl4pPr>
            <a:lvl5pPr marL="2057400" indent="-228600" defTabSz="979488">
              <a:defRPr sz="1000" b="1">
                <a:solidFill>
                  <a:schemeClr val="tx1"/>
                </a:solidFill>
                <a:latin typeface="Arial" charset="0"/>
              </a:defRPr>
            </a:lvl5pPr>
            <a:lvl6pPr marL="2514600" indent="-228600" algn="ctr" defTabSz="979488" eaLnBrk="0" fontAlgn="base" hangingPunct="0">
              <a:spcBef>
                <a:spcPct val="0"/>
              </a:spcBef>
              <a:spcAft>
                <a:spcPct val="0"/>
              </a:spcAft>
              <a:defRPr sz="1000" b="1">
                <a:solidFill>
                  <a:schemeClr val="tx1"/>
                </a:solidFill>
                <a:latin typeface="Arial" charset="0"/>
              </a:defRPr>
            </a:lvl6pPr>
            <a:lvl7pPr marL="2971800" indent="-228600" algn="ctr" defTabSz="979488" eaLnBrk="0" fontAlgn="base" hangingPunct="0">
              <a:spcBef>
                <a:spcPct val="0"/>
              </a:spcBef>
              <a:spcAft>
                <a:spcPct val="0"/>
              </a:spcAft>
              <a:defRPr sz="1000" b="1">
                <a:solidFill>
                  <a:schemeClr val="tx1"/>
                </a:solidFill>
                <a:latin typeface="Arial" charset="0"/>
              </a:defRPr>
            </a:lvl7pPr>
            <a:lvl8pPr marL="3429000" indent="-228600" algn="ctr" defTabSz="979488" eaLnBrk="0" fontAlgn="base" hangingPunct="0">
              <a:spcBef>
                <a:spcPct val="0"/>
              </a:spcBef>
              <a:spcAft>
                <a:spcPct val="0"/>
              </a:spcAft>
              <a:defRPr sz="1000" b="1">
                <a:solidFill>
                  <a:schemeClr val="tx1"/>
                </a:solidFill>
                <a:latin typeface="Arial" charset="0"/>
              </a:defRPr>
            </a:lvl8pPr>
            <a:lvl9pPr marL="3886200" indent="-228600" algn="ctr" defTabSz="979488" eaLnBrk="0" fontAlgn="base" hangingPunct="0">
              <a:spcBef>
                <a:spcPct val="0"/>
              </a:spcBef>
              <a:spcAft>
                <a:spcPct val="0"/>
              </a:spcAft>
              <a:defRPr sz="1000" b="1">
                <a:solidFill>
                  <a:schemeClr val="tx1"/>
                </a:solidFill>
                <a:latin typeface="Arial" charset="0"/>
              </a:defRPr>
            </a:lvl9pPr>
          </a:lstStyle>
          <a:p>
            <a:pPr eaLnBrk="1" fontAlgn="auto" hangingPunct="1">
              <a:lnSpc>
                <a:spcPct val="100000"/>
              </a:lnSpc>
              <a:spcBef>
                <a:spcPts val="0"/>
              </a:spcBef>
              <a:spcAft>
                <a:spcPts val="0"/>
              </a:spcAft>
              <a:buClr>
                <a:prstClr val="black"/>
              </a:buClr>
              <a:buSzTx/>
              <a:buFont typeface="Wingdings" pitchFamily="2" charset="2"/>
              <a:buNone/>
              <a:defRPr/>
            </a:pPr>
            <a:endParaRPr lang="en-US" altLang="zh-CN" sz="1200" kern="0" dirty="0">
              <a:solidFill>
                <a:srgbClr val="F8F8F8"/>
              </a:solidFill>
            </a:endParaRPr>
          </a:p>
        </p:txBody>
      </p:sp>
      <p:sp>
        <p:nvSpPr>
          <p:cNvPr id="9" name="Espace réservé du texte 4"/>
          <p:cNvSpPr txBox="1">
            <a:spLocks/>
          </p:cNvSpPr>
          <p:nvPr/>
        </p:nvSpPr>
        <p:spPr>
          <a:xfrm>
            <a:off x="611560" y="4936385"/>
            <a:ext cx="3685680" cy="381794"/>
          </a:xfrm>
          <a:prstGeom prst="rect">
            <a:avLst/>
          </a:prstGeom>
        </p:spPr>
        <p:txBody>
          <a:bodyPr vert="horz" lIns="0" tIns="0" rIns="0" bIns="0" rtlCol="0">
            <a:noAutofit/>
          </a:bodyPr>
          <a:lstStyle>
            <a:lvl1pPr marL="285750" indent="-285750" algn="l" defTabSz="457200" rtl="0" eaLnBrk="1" latinLnBrk="0" hangingPunct="1">
              <a:spcBef>
                <a:spcPct val="20000"/>
              </a:spcBef>
              <a:buSzPct val="120000"/>
              <a:buFontTx/>
              <a:buNone/>
              <a:defRPr sz="1400" b="1" kern="1200">
                <a:solidFill>
                  <a:schemeClr val="tx2"/>
                </a:solidFill>
                <a:latin typeface="Century Gothic" pitchFamily="34" charset="0"/>
                <a:ea typeface="+mn-ea"/>
                <a:cs typeface="Arial"/>
              </a:defRPr>
            </a:lvl1pPr>
            <a:lvl2pPr marL="742950" indent="-285750" algn="l" defTabSz="457200" rtl="0" eaLnBrk="1" latinLnBrk="0" hangingPunct="1">
              <a:spcBef>
                <a:spcPct val="20000"/>
              </a:spcBef>
              <a:buClr>
                <a:srgbClr val="00727A"/>
              </a:buClr>
              <a:buSzPct val="100000"/>
              <a:buFontTx/>
              <a:buNone/>
              <a:defRPr sz="1600" b="1" kern="1200" baseline="0">
                <a:solidFill>
                  <a:srgbClr val="404040"/>
                </a:solidFill>
                <a:latin typeface="Arial"/>
                <a:ea typeface="+mn-ea"/>
                <a:cs typeface="Arial"/>
              </a:defRPr>
            </a:lvl2pPr>
            <a:lvl3pPr marL="1077913" indent="-163513" algn="l" defTabSz="457200" rtl="0" eaLnBrk="1" latinLnBrk="0" hangingPunct="1">
              <a:spcBef>
                <a:spcPct val="20000"/>
              </a:spcBef>
              <a:buClr>
                <a:srgbClr val="004563"/>
              </a:buClr>
              <a:buSzPct val="100000"/>
              <a:buFontTx/>
              <a:buNone/>
              <a:defRPr sz="1400" i="1" kern="1200">
                <a:solidFill>
                  <a:srgbClr val="404040"/>
                </a:solidFill>
                <a:latin typeface="Arial"/>
                <a:ea typeface="+mn-ea"/>
                <a:cs typeface="Arial"/>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lnSpc>
                <a:spcPct val="100000"/>
              </a:lnSpc>
              <a:spcAft>
                <a:spcPts val="0"/>
              </a:spcAft>
              <a:buClrTx/>
              <a:defRPr/>
            </a:pPr>
            <a:r>
              <a:rPr lang="en-US" sz="1800" dirty="0" smtClean="0">
                <a:solidFill>
                  <a:srgbClr val="004563"/>
                </a:solidFill>
              </a:rPr>
              <a:t>New information such as land vegetation and plant health</a:t>
            </a:r>
            <a:endParaRPr lang="en-US" sz="1800" dirty="0">
              <a:solidFill>
                <a:srgbClr val="004563"/>
              </a:solidFill>
            </a:endParaRPr>
          </a:p>
        </p:txBody>
      </p:sp>
      <p:pic>
        <p:nvPicPr>
          <p:cNvPr id="10" name="Picture 2" descr="Sentinel 1-IMG 5874-white.jpg"/>
          <p:cNvPicPr>
            <a:picLocks noChangeAspect="1" noChangeArrowheads="1"/>
          </p:cNvPicPr>
          <p:nvPr/>
        </p:nvPicPr>
        <p:blipFill rotWithShape="1">
          <a:blip r:embed="rId2">
            <a:extLst>
              <a:ext uri="{28A0092B-C50C-407E-A947-70E740481C1C}">
                <a14:useLocalDpi xmlns:a14="http://schemas.microsoft.com/office/drawing/2010/main" val="0"/>
              </a:ext>
            </a:extLst>
          </a:blip>
          <a:srcRect t="7455" b="11269"/>
          <a:stretch/>
        </p:blipFill>
        <p:spPr bwMode="auto">
          <a:xfrm>
            <a:off x="2761886" y="2711785"/>
            <a:ext cx="1137487" cy="924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ntinel 2-IMG 5873-white (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049" y="2665831"/>
            <a:ext cx="1106233" cy="789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i.ytimg.com/vi/gUPswdCvpPc/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66" t="13748" r="16999" b="12009"/>
          <a:stretch/>
        </p:blipFill>
        <p:spPr bwMode="auto">
          <a:xfrm>
            <a:off x="2951149" y="3873470"/>
            <a:ext cx="1139776" cy="851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tropomi.nl/wp-content/uploads/2013/10/sat_trop.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90" t="6124" r="18669" b="7101"/>
          <a:stretch/>
        </p:blipFill>
        <p:spPr bwMode="auto">
          <a:xfrm>
            <a:off x="1200896" y="3849474"/>
            <a:ext cx="1102307" cy="845140"/>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p:cNvSpPr txBox="1">
            <a:spLocks/>
          </p:cNvSpPr>
          <p:nvPr/>
        </p:nvSpPr>
        <p:spPr>
          <a:xfrm>
            <a:off x="98236" y="2032976"/>
            <a:ext cx="8229600"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kern="1200">
                <a:solidFill>
                  <a:srgbClr val="8A0531"/>
                </a:solidFill>
                <a:latin typeface="Arial Unicode MS"/>
                <a:ea typeface="+mj-ea"/>
                <a:cs typeface="Arial Unicode MS"/>
              </a:defRPr>
            </a:lvl1pPr>
          </a:lstStyle>
          <a:p>
            <a:pPr fontAlgn="auto">
              <a:lnSpc>
                <a:spcPct val="100000"/>
              </a:lnSpc>
              <a:spcAft>
                <a:spcPts val="0"/>
              </a:spcAft>
              <a:buClrTx/>
              <a:buSzTx/>
            </a:pPr>
            <a:endParaRPr lang="en-GB" sz="2000" b="1" dirty="0">
              <a:solidFill>
                <a:srgbClr val="C01B19"/>
              </a:solidFill>
              <a:latin typeface="Century Gothic" panose="020B0502020202020204" pitchFamily="34" charset="0"/>
            </a:endParaRPr>
          </a:p>
        </p:txBody>
      </p:sp>
      <p:sp>
        <p:nvSpPr>
          <p:cNvPr id="15" name="Espace réservé du texte 4"/>
          <p:cNvSpPr txBox="1">
            <a:spLocks/>
          </p:cNvSpPr>
          <p:nvPr/>
        </p:nvSpPr>
        <p:spPr>
          <a:xfrm>
            <a:off x="5296496" y="1113170"/>
            <a:ext cx="2736304" cy="381794"/>
          </a:xfrm>
          <a:prstGeom prst="rect">
            <a:avLst/>
          </a:prstGeom>
          <a:solidFill>
            <a:schemeClr val="bg1"/>
          </a:solidFill>
        </p:spPr>
        <p:txBody>
          <a:bodyPr vert="horz" lIns="0" tIns="0" rIns="0" bIns="0" rtlCol="0" anchor="ctr">
            <a:noAutofit/>
          </a:bodyPr>
          <a:lstStyle>
            <a:defPPr>
              <a:defRPr lang="en-US"/>
            </a:defPPr>
            <a:lvl1pPr marL="285750" indent="-285750" algn="ctr" defTabSz="457200" eaLnBrk="1" fontAlgn="auto" latinLnBrk="0" hangingPunct="1">
              <a:lnSpc>
                <a:spcPct val="100000"/>
              </a:lnSpc>
              <a:spcBef>
                <a:spcPct val="20000"/>
              </a:spcBef>
              <a:spcAft>
                <a:spcPts val="0"/>
              </a:spcAft>
              <a:buClrTx/>
              <a:buSzPct val="120000"/>
              <a:buFontTx/>
              <a:buNone/>
              <a:defRPr sz="1600" b="1">
                <a:solidFill>
                  <a:srgbClr val="071535"/>
                </a:solidFill>
                <a:latin typeface="Century Gothic" pitchFamily="34" charset="0"/>
                <a:cs typeface="Arial"/>
              </a:defRPr>
            </a:lvl1pPr>
            <a:lvl2pPr marL="742950" indent="-285750" defTabSz="457200" eaLnBrk="1" latinLnBrk="0" hangingPunct="1">
              <a:spcBef>
                <a:spcPct val="20000"/>
              </a:spcBef>
              <a:buClr>
                <a:srgbClr val="00727A"/>
              </a:buClr>
              <a:buFontTx/>
              <a:buNone/>
              <a:defRPr sz="1600" b="1" baseline="0">
                <a:solidFill>
                  <a:srgbClr val="404040"/>
                </a:solidFill>
                <a:latin typeface="Arial"/>
                <a:cs typeface="Arial"/>
              </a:defRPr>
            </a:lvl2pPr>
            <a:lvl3pPr marL="1077913" indent="-163513" defTabSz="457200" eaLnBrk="1" latinLnBrk="0" hangingPunct="1">
              <a:spcBef>
                <a:spcPct val="20000"/>
              </a:spcBef>
              <a:buClr>
                <a:srgbClr val="004563"/>
              </a:buClr>
              <a:buFontTx/>
              <a:buNone/>
              <a:defRPr sz="1400" i="1">
                <a:solidFill>
                  <a:srgbClr val="404040"/>
                </a:solidFill>
                <a:latin typeface="Arial"/>
                <a:cs typeface="Arial"/>
              </a:defRPr>
            </a:lvl3pPr>
            <a:lvl4pPr marL="630238" indent="0" defTabSz="457200" eaLnBrk="1" latinLnBrk="0" hangingPunct="1">
              <a:spcBef>
                <a:spcPct val="20000"/>
              </a:spcBef>
              <a:buFontTx/>
              <a:buNone/>
              <a:defRPr sz="1600">
                <a:solidFill>
                  <a:schemeClr val="tx1"/>
                </a:solidFill>
                <a:latin typeface="Arial" pitchFamily="34" charset="0"/>
                <a:cs typeface="Arial" pitchFamily="34" charset="0"/>
              </a:defRPr>
            </a:lvl4pPr>
            <a:lvl5pPr marL="801688" indent="-171450" defTabSz="457200" eaLnBrk="1" latinLnBrk="0" hangingPunct="1">
              <a:spcBef>
                <a:spcPct val="20000"/>
              </a:spcBef>
              <a:buFont typeface="Arial" pitchFamily="34" charset="0"/>
              <a:buChar char="­"/>
              <a:tabLst/>
              <a:defRPr sz="1400">
                <a:solidFill>
                  <a:schemeClr val="tx1"/>
                </a:solidFill>
                <a:latin typeface="Arial" pitchFamily="34" charset="0"/>
                <a:cs typeface="Arial" pitchFamily="34" charset="0"/>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r>
              <a:rPr lang="en-US" sz="2000" dirty="0">
                <a:solidFill>
                  <a:srgbClr val="004563"/>
                </a:solidFill>
              </a:rPr>
              <a:t>“Dove” satellites</a:t>
            </a:r>
          </a:p>
        </p:txBody>
      </p:sp>
      <p:sp>
        <p:nvSpPr>
          <p:cNvPr id="16" name="ZoneTexte 15"/>
          <p:cNvSpPr txBox="1"/>
          <p:nvPr/>
        </p:nvSpPr>
        <p:spPr>
          <a:xfrm>
            <a:off x="5148064" y="4936385"/>
            <a:ext cx="3096344" cy="369332"/>
          </a:xfrm>
          <a:prstGeom prst="rect">
            <a:avLst/>
          </a:prstGeom>
        </p:spPr>
        <p:txBody>
          <a:bodyPr vert="horz" lIns="0" tIns="0" rIns="0" bIns="0" rtlCol="0">
            <a:noAutofit/>
          </a:bodyPr>
          <a:lstStyle>
            <a:defPPr>
              <a:defRPr lang="en-US"/>
            </a:defPPr>
            <a:lvl1pPr marL="285750" indent="-285750" algn="ctr" defTabSz="457200" eaLnBrk="1" fontAlgn="auto" latinLnBrk="0" hangingPunct="1">
              <a:lnSpc>
                <a:spcPct val="100000"/>
              </a:lnSpc>
              <a:spcBef>
                <a:spcPct val="20000"/>
              </a:spcBef>
              <a:spcAft>
                <a:spcPts val="0"/>
              </a:spcAft>
              <a:buClrTx/>
              <a:buSzPct val="120000"/>
              <a:buFontTx/>
              <a:buNone/>
              <a:defRPr sz="1800" b="1">
                <a:solidFill>
                  <a:srgbClr val="071535"/>
                </a:solidFill>
                <a:latin typeface="Century Gothic" pitchFamily="34" charset="0"/>
                <a:cs typeface="Arial"/>
              </a:defRPr>
            </a:lvl1pPr>
            <a:lvl2pPr marL="742950" indent="-285750" defTabSz="457200" eaLnBrk="1" latinLnBrk="0" hangingPunct="1">
              <a:spcBef>
                <a:spcPct val="20000"/>
              </a:spcBef>
              <a:buClr>
                <a:srgbClr val="00727A"/>
              </a:buClr>
              <a:buFontTx/>
              <a:buNone/>
              <a:defRPr sz="1600" b="1" baseline="0">
                <a:solidFill>
                  <a:srgbClr val="404040"/>
                </a:solidFill>
                <a:latin typeface="Arial"/>
                <a:cs typeface="Arial"/>
              </a:defRPr>
            </a:lvl2pPr>
            <a:lvl3pPr marL="1077913" indent="-163513" defTabSz="457200" eaLnBrk="1" latinLnBrk="0" hangingPunct="1">
              <a:spcBef>
                <a:spcPct val="20000"/>
              </a:spcBef>
              <a:buClr>
                <a:srgbClr val="004563"/>
              </a:buClr>
              <a:buFontTx/>
              <a:buNone/>
              <a:defRPr sz="1400" i="1">
                <a:solidFill>
                  <a:srgbClr val="404040"/>
                </a:solidFill>
                <a:latin typeface="Arial"/>
                <a:cs typeface="Arial"/>
              </a:defRPr>
            </a:lvl3pPr>
            <a:lvl4pPr marL="630238" indent="0" defTabSz="457200" eaLnBrk="1" latinLnBrk="0" hangingPunct="1">
              <a:spcBef>
                <a:spcPct val="20000"/>
              </a:spcBef>
              <a:buFontTx/>
              <a:buNone/>
              <a:defRPr sz="1600">
                <a:solidFill>
                  <a:schemeClr val="tx1"/>
                </a:solidFill>
                <a:latin typeface="Arial" pitchFamily="34" charset="0"/>
                <a:cs typeface="Arial" pitchFamily="34" charset="0"/>
              </a:defRPr>
            </a:lvl4pPr>
            <a:lvl5pPr marL="801688" indent="-171450" defTabSz="457200" eaLnBrk="1" latinLnBrk="0" hangingPunct="1">
              <a:spcBef>
                <a:spcPct val="20000"/>
              </a:spcBef>
              <a:buFont typeface="Arial" pitchFamily="34" charset="0"/>
              <a:buChar char="­"/>
              <a:tabLst/>
              <a:defRPr sz="1400">
                <a:solidFill>
                  <a:schemeClr val="tx1"/>
                </a:solidFill>
                <a:latin typeface="Arial" pitchFamily="34" charset="0"/>
                <a:cs typeface="Arial" pitchFamily="34" charset="0"/>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r>
              <a:rPr lang="en-US" dirty="0">
                <a:solidFill>
                  <a:srgbClr val="004563"/>
                </a:solidFill>
              </a:rPr>
              <a:t>More frequent and granular data</a:t>
            </a:r>
          </a:p>
        </p:txBody>
      </p:sp>
      <p:pic>
        <p:nvPicPr>
          <p:cNvPr id="17" name="Picture 2" descr="http://www.nasa.gov/sites/default/files/iss038e0449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56" r="432" b="2147"/>
          <a:stretch/>
        </p:blipFill>
        <p:spPr bwMode="auto">
          <a:xfrm>
            <a:off x="5004048" y="1922544"/>
            <a:ext cx="3323788" cy="2502994"/>
          </a:xfrm>
          <a:prstGeom prst="rect">
            <a:avLst/>
          </a:prstGeom>
          <a:noFill/>
          <a:extLst>
            <a:ext uri="{909E8E84-426E-40DD-AFC4-6F175D3DCCD1}">
              <a14:hiddenFill xmlns:a14="http://schemas.microsoft.com/office/drawing/2010/main">
                <a:solidFill>
                  <a:srgbClr val="FFFFFF"/>
                </a:solidFill>
              </a14:hiddenFill>
            </a:ext>
          </a:extLst>
        </p:spPr>
      </p:pic>
      <p:sp>
        <p:nvSpPr>
          <p:cNvPr id="18" name="Espace réservé du texte 4"/>
          <p:cNvSpPr txBox="1">
            <a:spLocks/>
          </p:cNvSpPr>
          <p:nvPr/>
        </p:nvSpPr>
        <p:spPr>
          <a:xfrm>
            <a:off x="1200896" y="1113170"/>
            <a:ext cx="2449372" cy="381794"/>
          </a:xfrm>
          <a:prstGeom prst="rect">
            <a:avLst/>
          </a:prstGeom>
          <a:solidFill>
            <a:schemeClr val="bg1"/>
          </a:solidFill>
        </p:spPr>
        <p:txBody>
          <a:bodyPr vert="horz" lIns="0" tIns="0" rIns="0" bIns="0" rtlCol="0" anchor="ctr">
            <a:noAutofit/>
          </a:bodyPr>
          <a:lstStyle>
            <a:lvl1pPr marL="285750" indent="-285750" algn="l" defTabSz="457200" rtl="0" eaLnBrk="1" latinLnBrk="0" hangingPunct="1">
              <a:spcBef>
                <a:spcPct val="20000"/>
              </a:spcBef>
              <a:buSzPct val="120000"/>
              <a:buFontTx/>
              <a:buNone/>
              <a:defRPr sz="1400" b="1" kern="1200">
                <a:solidFill>
                  <a:schemeClr val="tx2"/>
                </a:solidFill>
                <a:latin typeface="Century Gothic" pitchFamily="34" charset="0"/>
                <a:ea typeface="+mn-ea"/>
                <a:cs typeface="Arial"/>
              </a:defRPr>
            </a:lvl1pPr>
            <a:lvl2pPr marL="742950" indent="-285750" algn="l" defTabSz="457200" rtl="0" eaLnBrk="1" latinLnBrk="0" hangingPunct="1">
              <a:spcBef>
                <a:spcPct val="20000"/>
              </a:spcBef>
              <a:buClr>
                <a:srgbClr val="00727A"/>
              </a:buClr>
              <a:buSzPct val="100000"/>
              <a:buFontTx/>
              <a:buNone/>
              <a:defRPr sz="1600" b="1" kern="1200" baseline="0">
                <a:solidFill>
                  <a:srgbClr val="404040"/>
                </a:solidFill>
                <a:latin typeface="Arial"/>
                <a:ea typeface="+mn-ea"/>
                <a:cs typeface="Arial"/>
              </a:defRPr>
            </a:lvl2pPr>
            <a:lvl3pPr marL="1077913" indent="-163513" algn="l" defTabSz="457200" rtl="0" eaLnBrk="1" latinLnBrk="0" hangingPunct="1">
              <a:spcBef>
                <a:spcPct val="20000"/>
              </a:spcBef>
              <a:buClr>
                <a:srgbClr val="004563"/>
              </a:buClr>
              <a:buSzPct val="100000"/>
              <a:buFontTx/>
              <a:buNone/>
              <a:defRPr sz="1400" i="1" kern="1200">
                <a:solidFill>
                  <a:srgbClr val="404040"/>
                </a:solidFill>
                <a:latin typeface="Arial"/>
                <a:ea typeface="+mn-ea"/>
                <a:cs typeface="Arial"/>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100000"/>
              </a:lnSpc>
              <a:spcAft>
                <a:spcPts val="0"/>
              </a:spcAft>
              <a:buClrTx/>
              <a:defRPr/>
            </a:pPr>
            <a:r>
              <a:rPr lang="en-US" sz="2000" dirty="0" smtClean="0">
                <a:solidFill>
                  <a:srgbClr val="004563"/>
                </a:solidFill>
              </a:rPr>
              <a:t>“Sentinel” Satellites </a:t>
            </a:r>
            <a:endParaRPr lang="en-US" sz="2000" dirty="0">
              <a:solidFill>
                <a:srgbClr val="004563"/>
              </a:solidFill>
            </a:endParaRPr>
          </a:p>
        </p:txBody>
      </p:sp>
      <p:pic>
        <p:nvPicPr>
          <p:cNvPr id="19" name="Picture 4" descr="https://pbs.twimg.com/profile_images/378800000044864601/2adb3a0d793068936c4e6d6105eaa20d_400x4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1922544"/>
            <a:ext cx="1091520" cy="109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7144" t="21672" r="69190" b="67147"/>
          <a:stretch/>
        </p:blipFill>
        <p:spPr bwMode="auto">
          <a:xfrm>
            <a:off x="510174" y="1761242"/>
            <a:ext cx="2050182" cy="7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67175" t="20201" r="8928" b="67147"/>
          <a:stretch/>
        </p:blipFill>
        <p:spPr bwMode="auto">
          <a:xfrm>
            <a:off x="2560356" y="1761242"/>
            <a:ext cx="1829572" cy="7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467544" y="6009714"/>
            <a:ext cx="6076130" cy="92333"/>
          </a:xfrm>
          <a:prstGeom prst="rect">
            <a:avLst/>
          </a:prstGeom>
          <a:noFill/>
        </p:spPr>
        <p:txBody>
          <a:bodyPr wrap="square" lIns="0" tIns="0" rIns="0" bIns="0" rtlCol="0">
            <a:spAutoFit/>
          </a:bodyPr>
          <a:lstStyle/>
          <a:p>
            <a:pPr eaLnBrk="1" fontAlgn="auto" hangingPunct="1">
              <a:lnSpc>
                <a:spcPct val="100000"/>
              </a:lnSpc>
              <a:spcBef>
                <a:spcPts val="0"/>
              </a:spcBef>
              <a:spcAft>
                <a:spcPts val="0"/>
              </a:spcAft>
              <a:buClrTx/>
              <a:buSzTx/>
              <a:buFontTx/>
              <a:buNone/>
            </a:pPr>
            <a:r>
              <a:rPr lang="en-US" sz="600" dirty="0" smtClean="0">
                <a:solidFill>
                  <a:srgbClr val="011A48"/>
                </a:solidFill>
                <a:latin typeface="Arial" pitchFamily="34" charset="0"/>
                <a:cs typeface="Arial" pitchFamily="34" charset="0"/>
              </a:rPr>
              <a:t>Source: ESA and Planet Labs websites</a:t>
            </a:r>
          </a:p>
        </p:txBody>
      </p:sp>
    </p:spTree>
    <p:extLst>
      <p:ext uri="{BB962C8B-B14F-4D97-AF65-F5344CB8AC3E}">
        <p14:creationId xmlns:p14="http://schemas.microsoft.com/office/powerpoint/2010/main" val="6694758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8" name="Espace réservé du texte 17"/>
          <p:cNvSpPr>
            <a:spLocks noGrp="1"/>
          </p:cNvSpPr>
          <p:nvPr>
            <p:ph type="body" sz="quarter" idx="13"/>
          </p:nvPr>
        </p:nvSpPr>
        <p:spPr>
          <a:xfrm>
            <a:off x="412750" y="1548166"/>
            <a:ext cx="8432799" cy="1814159"/>
          </a:xfrm>
        </p:spPr>
        <p:txBody>
          <a:bodyPr>
            <a:normAutofit/>
          </a:bodyPr>
          <a:lstStyle/>
          <a:p>
            <a:r>
              <a:rPr lang="fr-FR" dirty="0"/>
              <a:t>4</a:t>
            </a:r>
            <a:endParaRPr lang="fr-FR" dirty="0" smtClean="0"/>
          </a:p>
          <a:p>
            <a:pPr lvl="1"/>
            <a:r>
              <a:rPr lang="en-US" sz="3600" dirty="0"/>
              <a:t>C</a:t>
            </a:r>
            <a:r>
              <a:rPr lang="en-US" sz="3600" dirty="0" smtClean="0"/>
              <a:t>ase studies for index insurance </a:t>
            </a:r>
            <a:endParaRPr lang="en-US" sz="3300" dirty="0"/>
          </a:p>
        </p:txBody>
      </p:sp>
      <p:pic>
        <p:nvPicPr>
          <p:cNvPr id="1026" name="Picture 2"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734" y="6239619"/>
            <a:ext cx="1236762" cy="6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688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
          <p:cNvSpPr>
            <a:spLocks noGrp="1"/>
          </p:cNvSpPr>
          <p:nvPr>
            <p:ph type="sldNum" sz="quarter" idx="10"/>
          </p:nvPr>
        </p:nvSpPr>
        <p:spPr>
          <a:xfrm>
            <a:off x="54421" y="6508750"/>
            <a:ext cx="487090" cy="214797"/>
          </a:xfrm>
        </p:spPr>
        <p:txBody>
          <a:bodyPr/>
          <a:lstStyle/>
          <a:p>
            <a:fld id="{3801209A-EBCB-4229-9A21-B7869465F47A}" type="slidenum">
              <a:rPr lang="en-US" smtClean="0">
                <a:solidFill>
                  <a:srgbClr val="004563"/>
                </a:solidFill>
              </a:rPr>
              <a:pPr/>
              <a:t>18</a:t>
            </a:fld>
            <a:r>
              <a:rPr lang="en-US" dirty="0" smtClean="0">
                <a:solidFill>
                  <a:srgbClr val="004563"/>
                </a:solidFill>
              </a:rPr>
              <a:t>   |  </a:t>
            </a:r>
            <a:endParaRPr lang="en-US" dirty="0">
              <a:solidFill>
                <a:srgbClr val="004563"/>
              </a:solidFill>
            </a:endParaRPr>
          </a:p>
        </p:txBody>
      </p:sp>
      <p:sp>
        <p:nvSpPr>
          <p:cNvPr id="20" name="Rounded Rectangle 1"/>
          <p:cNvSpPr/>
          <p:nvPr/>
        </p:nvSpPr>
        <p:spPr bwMode="gray">
          <a:xfrm>
            <a:off x="760018" y="2457835"/>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PLANT HEALTH</a:t>
            </a:r>
            <a:endParaRPr lang="en-US" b="1" kern="0" dirty="0">
              <a:solidFill>
                <a:prstClr val="white"/>
              </a:solidFill>
              <a:latin typeface="Century Gothic"/>
              <a:cs typeface="Arial"/>
            </a:endParaRPr>
          </a:p>
        </p:txBody>
      </p:sp>
      <p:sp>
        <p:nvSpPr>
          <p:cNvPr id="22" name="Rounded Rectangle 1"/>
          <p:cNvSpPr/>
          <p:nvPr/>
        </p:nvSpPr>
        <p:spPr bwMode="gray">
          <a:xfrm>
            <a:off x="3420316" y="1200534"/>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WAVE HEIGHT</a:t>
            </a:r>
            <a:endParaRPr lang="en-US" b="1" kern="0" dirty="0">
              <a:solidFill>
                <a:prstClr val="white"/>
              </a:solidFill>
              <a:latin typeface="Century Gothic"/>
              <a:cs typeface="Arial"/>
            </a:endParaRPr>
          </a:p>
        </p:txBody>
      </p:sp>
      <p:sp>
        <p:nvSpPr>
          <p:cNvPr id="24" name="Rounded Rectangle 1"/>
          <p:cNvSpPr/>
          <p:nvPr/>
        </p:nvSpPr>
        <p:spPr bwMode="gray">
          <a:xfrm>
            <a:off x="3420315" y="2457835"/>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AREA YIELD</a:t>
            </a:r>
            <a:endParaRPr lang="en-US" b="1" kern="0" dirty="0">
              <a:solidFill>
                <a:prstClr val="white"/>
              </a:solidFill>
              <a:latin typeface="Century Gothic"/>
              <a:cs typeface="Arial"/>
            </a:endParaRPr>
          </a:p>
        </p:txBody>
      </p:sp>
      <p:sp>
        <p:nvSpPr>
          <p:cNvPr id="27" name="Rounded Rectangle 1"/>
          <p:cNvSpPr/>
          <p:nvPr/>
        </p:nvSpPr>
        <p:spPr bwMode="gray">
          <a:xfrm>
            <a:off x="760018" y="1200535"/>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ICE COVER</a:t>
            </a:r>
            <a:endParaRPr lang="en-US" b="1" kern="0" dirty="0">
              <a:solidFill>
                <a:prstClr val="white"/>
              </a:solidFill>
              <a:latin typeface="Century Gothic"/>
              <a:cs typeface="Arial"/>
            </a:endParaRPr>
          </a:p>
        </p:txBody>
      </p:sp>
      <p:sp>
        <p:nvSpPr>
          <p:cNvPr id="4" name="Titre 3"/>
          <p:cNvSpPr>
            <a:spLocks noGrp="1"/>
          </p:cNvSpPr>
          <p:nvPr>
            <p:ph type="title"/>
          </p:nvPr>
        </p:nvSpPr>
        <p:spPr>
          <a:xfrm>
            <a:off x="748738" y="310448"/>
            <a:ext cx="7681293" cy="338137"/>
          </a:xfrm>
        </p:spPr>
        <p:txBody>
          <a:bodyPr>
            <a:normAutofit/>
          </a:bodyPr>
          <a:lstStyle/>
          <a:p>
            <a:r>
              <a:rPr lang="en-US" dirty="0" smtClean="0"/>
              <a:t>What types of indexes can we build? </a:t>
            </a:r>
            <a:endParaRPr lang="en-US" dirty="0"/>
          </a:p>
        </p:txBody>
      </p:sp>
      <p:sp>
        <p:nvSpPr>
          <p:cNvPr id="18" name="Rounded Rectangle 1"/>
          <p:cNvSpPr/>
          <p:nvPr/>
        </p:nvSpPr>
        <p:spPr bwMode="gray">
          <a:xfrm>
            <a:off x="3420314" y="3772211"/>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WIND SPEED </a:t>
            </a:r>
            <a:endParaRPr lang="en-US" b="1" kern="0" dirty="0">
              <a:solidFill>
                <a:prstClr val="white"/>
              </a:solidFill>
              <a:latin typeface="Century Gothic"/>
              <a:cs typeface="Arial"/>
            </a:endParaRPr>
          </a:p>
        </p:txBody>
      </p:sp>
      <p:sp>
        <p:nvSpPr>
          <p:cNvPr id="29" name="Rounded Rectangle 1"/>
          <p:cNvSpPr/>
          <p:nvPr/>
        </p:nvSpPr>
        <p:spPr bwMode="gray">
          <a:xfrm>
            <a:off x="760017" y="3758572"/>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SOIL MOISTURE</a:t>
            </a:r>
            <a:endParaRPr lang="en-US" b="1" kern="0" dirty="0">
              <a:solidFill>
                <a:prstClr val="white"/>
              </a:solidFill>
              <a:latin typeface="Century Gothic"/>
              <a:cs typeface="Arial"/>
            </a:endParaRPr>
          </a:p>
        </p:txBody>
      </p:sp>
      <p:sp>
        <p:nvSpPr>
          <p:cNvPr id="2" name="Rectangle 1"/>
          <p:cNvSpPr/>
          <p:nvPr/>
        </p:nvSpPr>
        <p:spPr>
          <a:xfrm>
            <a:off x="-14514" y="5259386"/>
            <a:ext cx="9158514" cy="865187"/>
          </a:xfrm>
          <a:prstGeom prst="rect">
            <a:avLst/>
          </a:prstGeom>
          <a:solidFill>
            <a:srgbClr val="B2C7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4563"/>
                </a:solidFill>
              </a:rPr>
              <a:t>Many different types of indexes can be built. Today’s focus will be on those specific to agriculture… </a:t>
            </a:r>
            <a:endParaRPr lang="en-US" b="1" dirty="0">
              <a:solidFill>
                <a:srgbClr val="004563"/>
              </a:solidFill>
            </a:endParaRPr>
          </a:p>
        </p:txBody>
      </p:sp>
      <p:sp>
        <p:nvSpPr>
          <p:cNvPr id="11" name="Rounded Rectangle 1"/>
          <p:cNvSpPr/>
          <p:nvPr/>
        </p:nvSpPr>
        <p:spPr bwMode="gray">
          <a:xfrm>
            <a:off x="6092724" y="1200534"/>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SNOWFALL</a:t>
            </a:r>
            <a:endParaRPr lang="en-US" b="1" kern="0" dirty="0">
              <a:solidFill>
                <a:prstClr val="white"/>
              </a:solidFill>
              <a:latin typeface="Century Gothic"/>
              <a:cs typeface="Arial"/>
            </a:endParaRPr>
          </a:p>
        </p:txBody>
      </p:sp>
      <p:sp>
        <p:nvSpPr>
          <p:cNvPr id="12" name="Rounded Rectangle 1"/>
          <p:cNvSpPr/>
          <p:nvPr/>
        </p:nvSpPr>
        <p:spPr bwMode="gray">
          <a:xfrm>
            <a:off x="6092722" y="2451676"/>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RAINFALL ESTIMATE</a:t>
            </a:r>
            <a:endParaRPr lang="en-US" b="1" kern="0" dirty="0">
              <a:solidFill>
                <a:prstClr val="white"/>
              </a:solidFill>
              <a:latin typeface="Century Gothic"/>
              <a:cs typeface="Arial"/>
            </a:endParaRPr>
          </a:p>
        </p:txBody>
      </p:sp>
      <p:sp>
        <p:nvSpPr>
          <p:cNvPr id="13" name="Rounded Rectangle 1"/>
          <p:cNvSpPr/>
          <p:nvPr/>
        </p:nvSpPr>
        <p:spPr bwMode="gray">
          <a:xfrm>
            <a:off x="6092723" y="3758572"/>
            <a:ext cx="2373317" cy="893743"/>
          </a:xfrm>
          <a:prstGeom prst="roundRect">
            <a:avLst/>
          </a:prstGeom>
          <a:solidFill>
            <a:srgbClr val="004563"/>
          </a:solidFill>
          <a:ln w="25400" cap="flat" cmpd="sng" algn="ctr">
            <a:noFill/>
            <a:prstDash val="solid"/>
          </a:ln>
          <a:effectLst/>
        </p:spPr>
        <p:txBody>
          <a:bodyPr rtlCol="0" anchor="ctr"/>
          <a:lstStyle/>
          <a:p>
            <a:pPr algn="ctr" defTabSz="457200">
              <a:defRPr/>
            </a:pPr>
            <a:r>
              <a:rPr lang="en-US" b="1" kern="0" dirty="0" smtClean="0">
                <a:solidFill>
                  <a:prstClr val="white"/>
                </a:solidFill>
                <a:latin typeface="Century Gothic"/>
                <a:cs typeface="Arial"/>
              </a:rPr>
              <a:t>TEMPERATURE</a:t>
            </a:r>
            <a:endParaRPr lang="en-US" b="1" kern="0" dirty="0">
              <a:solidFill>
                <a:prstClr val="white"/>
              </a:solidFill>
              <a:latin typeface="Century Gothic"/>
              <a:cs typeface="Arial"/>
            </a:endParaRPr>
          </a:p>
        </p:txBody>
      </p:sp>
      <p:sp>
        <p:nvSpPr>
          <p:cNvPr id="3" name="Rectangle 2"/>
          <p:cNvSpPr/>
          <p:nvPr/>
        </p:nvSpPr>
        <p:spPr>
          <a:xfrm>
            <a:off x="510638" y="2250219"/>
            <a:ext cx="8158349" cy="1280159"/>
          </a:xfrm>
          <a:prstGeom prst="rect">
            <a:avLst/>
          </a:prstGeom>
          <a:noFill/>
          <a:ln w="3810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3420316" y="2125670"/>
            <a:ext cx="2373317" cy="276999"/>
          </a:xfrm>
          <a:prstGeom prst="rect">
            <a:avLst/>
          </a:prstGeom>
          <a:solidFill>
            <a:schemeClr val="bg1"/>
          </a:solidFill>
        </p:spPr>
        <p:txBody>
          <a:bodyPr wrap="square" lIns="0" tIns="0" rIns="0" bIns="0" rtlCol="0">
            <a:spAutoFit/>
          </a:bodyPr>
          <a:lstStyle/>
          <a:p>
            <a:pPr algn="ctr"/>
            <a:r>
              <a:rPr lang="fr-FR" b="1" dirty="0" smtClean="0">
                <a:solidFill>
                  <a:srgbClr val="004563"/>
                </a:solidFill>
                <a:latin typeface="Arial" pitchFamily="34" charset="0"/>
                <a:cs typeface="Arial" pitchFamily="34" charset="0"/>
              </a:rPr>
              <a:t>Our focus </a:t>
            </a:r>
            <a:r>
              <a:rPr lang="fr-FR" b="1" dirty="0" err="1" smtClean="0">
                <a:solidFill>
                  <a:srgbClr val="004563"/>
                </a:solidFill>
                <a:latin typeface="Arial" pitchFamily="34" charset="0"/>
                <a:cs typeface="Arial" pitchFamily="34" charset="0"/>
              </a:rPr>
              <a:t>today</a:t>
            </a:r>
            <a:endParaRPr lang="fr-FR" b="1" dirty="0" smtClean="0">
              <a:solidFill>
                <a:srgbClr val="004563"/>
              </a:solidFill>
              <a:latin typeface="Arial" pitchFamily="34" charset="0"/>
              <a:cs typeface="Arial" pitchFamily="34" charset="0"/>
            </a:endParaRPr>
          </a:p>
        </p:txBody>
      </p:sp>
    </p:spTree>
    <p:extLst>
      <p:ext uri="{BB962C8B-B14F-4D97-AF65-F5344CB8AC3E}">
        <p14:creationId xmlns:p14="http://schemas.microsoft.com/office/powerpoint/2010/main" val="337741822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ctangle 413"/>
          <p:cNvSpPr/>
          <p:nvPr/>
        </p:nvSpPr>
        <p:spPr>
          <a:xfrm>
            <a:off x="3707856" y="1290085"/>
            <a:ext cx="4705512" cy="1653827"/>
          </a:xfrm>
          <a:prstGeom prst="rect">
            <a:avLst/>
          </a:prstGeom>
          <a:solidFill>
            <a:schemeClr val="bg1"/>
          </a:solidFill>
          <a:ln w="28575">
            <a:solidFill>
              <a:srgbClr val="1031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b="1" dirty="0" err="1" smtClean="0">
                <a:solidFill>
                  <a:srgbClr val="103184"/>
                </a:solidFill>
              </a:rPr>
              <a:t>Vegetation</a:t>
            </a:r>
            <a:r>
              <a:rPr lang="fr-FR" sz="2000" b="1" dirty="0" smtClean="0">
                <a:solidFill>
                  <a:srgbClr val="103184"/>
                </a:solidFill>
              </a:rPr>
              <a:t> Index</a:t>
            </a:r>
            <a:endParaRPr lang="fr-FR" sz="2000" b="1" dirty="0">
              <a:solidFill>
                <a:srgbClr val="103184"/>
              </a:solidFill>
            </a:endParaRPr>
          </a:p>
        </p:txBody>
      </p:sp>
      <p:sp>
        <p:nvSpPr>
          <p:cNvPr id="2" name="Titre 1"/>
          <p:cNvSpPr>
            <a:spLocks noGrp="1"/>
          </p:cNvSpPr>
          <p:nvPr>
            <p:ph type="title"/>
          </p:nvPr>
        </p:nvSpPr>
        <p:spPr/>
        <p:txBody>
          <a:bodyPr/>
          <a:lstStyle/>
          <a:p>
            <a:r>
              <a:rPr lang="fr-FR" dirty="0" err="1" smtClean="0"/>
              <a:t>Demo</a:t>
            </a:r>
            <a:r>
              <a:rPr lang="fr-FR" dirty="0" smtClean="0"/>
              <a:t>: </a:t>
            </a:r>
            <a:r>
              <a:rPr lang="fr-FR" dirty="0" err="1" smtClean="0"/>
              <a:t>Crops</a:t>
            </a:r>
            <a:r>
              <a:rPr lang="fr-FR" dirty="0" smtClean="0"/>
              <a:t> </a:t>
            </a:r>
            <a:r>
              <a:rPr lang="fr-FR" dirty="0" err="1"/>
              <a:t>N</a:t>
            </a:r>
            <a:r>
              <a:rPr lang="fr-FR" dirty="0" err="1" smtClean="0"/>
              <a:t>ear</a:t>
            </a:r>
            <a:r>
              <a:rPr lang="fr-FR" dirty="0" smtClean="0"/>
              <a:t> São Paulo </a:t>
            </a:r>
            <a:endParaRPr lang="fr-FR" dirty="0"/>
          </a:p>
        </p:txBody>
      </p:sp>
      <p:sp>
        <p:nvSpPr>
          <p:cNvPr id="4" name="Espace réservé du numéro de diapositive 3"/>
          <p:cNvSpPr>
            <a:spLocks noGrp="1"/>
          </p:cNvSpPr>
          <p:nvPr>
            <p:ph type="sldNum" sz="quarter" idx="10"/>
          </p:nvPr>
        </p:nvSpPr>
        <p:spPr/>
        <p:txBody>
          <a:bodyPr/>
          <a:lstStyle/>
          <a:p>
            <a:pPr>
              <a:defRPr/>
            </a:pPr>
            <a:fld id="{E2FA2B55-D9BA-4AF6-9712-3795ABF90633}" type="slidenum">
              <a:rPr lang="fr-FR" smtClean="0"/>
              <a:pPr>
                <a:defRPr/>
              </a:pPr>
              <a:t>19</a:t>
            </a:fld>
            <a:endParaRPr lang="fr-FR"/>
          </a:p>
        </p:txBody>
      </p:sp>
      <p:pic>
        <p:nvPicPr>
          <p:cNvPr id="4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577" y="1586837"/>
            <a:ext cx="1714468" cy="106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9" name="Connecteur droit 408"/>
          <p:cNvCxnSpPr>
            <a:stCxn id="410" idx="6"/>
            <a:endCxn id="278" idx="1"/>
          </p:cNvCxnSpPr>
          <p:nvPr/>
        </p:nvCxnSpPr>
        <p:spPr>
          <a:xfrm>
            <a:off x="2354615" y="4212291"/>
            <a:ext cx="2764955" cy="968258"/>
          </a:xfrm>
          <a:prstGeom prst="line">
            <a:avLst/>
          </a:prstGeom>
          <a:ln w="28575">
            <a:solidFill>
              <a:srgbClr val="103184"/>
            </a:solidFill>
          </a:ln>
        </p:spPr>
        <p:style>
          <a:lnRef idx="1">
            <a:schemeClr val="accent6"/>
          </a:lnRef>
          <a:fillRef idx="0">
            <a:schemeClr val="accent6"/>
          </a:fillRef>
          <a:effectRef idx="0">
            <a:schemeClr val="accent6"/>
          </a:effectRef>
          <a:fontRef idx="minor">
            <a:schemeClr val="tx1"/>
          </a:fontRef>
        </p:style>
      </p:cxnSp>
      <p:sp>
        <p:nvSpPr>
          <p:cNvPr id="277" name="Freeform 34"/>
          <p:cNvSpPr>
            <a:spLocks/>
          </p:cNvSpPr>
          <p:nvPr/>
        </p:nvSpPr>
        <p:spPr bwMode="gray">
          <a:xfrm>
            <a:off x="-1382233" y="801242"/>
            <a:ext cx="4579576" cy="4813802"/>
          </a:xfrm>
          <a:custGeom>
            <a:avLst/>
            <a:gdLst>
              <a:gd name="T0" fmla="*/ 117 w 3344"/>
              <a:gd name="T1" fmla="*/ 14 h 3510"/>
              <a:gd name="T2" fmla="*/ 103 w 3344"/>
              <a:gd name="T3" fmla="*/ 16 h 3510"/>
              <a:gd name="T4" fmla="*/ 112 w 3344"/>
              <a:gd name="T5" fmla="*/ 33 h 3510"/>
              <a:gd name="T6" fmla="*/ 99 w 3344"/>
              <a:gd name="T7" fmla="*/ 42 h 3510"/>
              <a:gd name="T8" fmla="*/ 80 w 3344"/>
              <a:gd name="T9" fmla="*/ 48 h 3510"/>
              <a:gd name="T10" fmla="*/ 62 w 3344"/>
              <a:gd name="T11" fmla="*/ 37 h 3510"/>
              <a:gd name="T12" fmla="*/ 44 w 3344"/>
              <a:gd name="T13" fmla="*/ 45 h 3510"/>
              <a:gd name="T14" fmla="*/ 41 w 3344"/>
              <a:gd name="T15" fmla="*/ 50 h 3510"/>
              <a:gd name="T16" fmla="*/ 43 w 3344"/>
              <a:gd name="T17" fmla="*/ 90 h 3510"/>
              <a:gd name="T18" fmla="*/ 16 w 3344"/>
              <a:gd name="T19" fmla="*/ 109 h 3510"/>
              <a:gd name="T20" fmla="*/ 0 w 3344"/>
              <a:gd name="T21" fmla="*/ 137 h 3510"/>
              <a:gd name="T22" fmla="*/ 16 w 3344"/>
              <a:gd name="T23" fmla="*/ 158 h 3510"/>
              <a:gd name="T24" fmla="*/ 35 w 3344"/>
              <a:gd name="T25" fmla="*/ 167 h 3510"/>
              <a:gd name="T26" fmla="*/ 60 w 3344"/>
              <a:gd name="T27" fmla="*/ 173 h 3510"/>
              <a:gd name="T28" fmla="*/ 92 w 3344"/>
              <a:gd name="T29" fmla="*/ 165 h 3510"/>
              <a:gd name="T30" fmla="*/ 112 w 3344"/>
              <a:gd name="T31" fmla="*/ 191 h 3510"/>
              <a:gd name="T32" fmla="*/ 141 w 3344"/>
              <a:gd name="T33" fmla="*/ 204 h 3510"/>
              <a:gd name="T34" fmla="*/ 147 w 3344"/>
              <a:gd name="T35" fmla="*/ 231 h 3510"/>
              <a:gd name="T36" fmla="*/ 169 w 3344"/>
              <a:gd name="T37" fmla="*/ 244 h 3510"/>
              <a:gd name="T38" fmla="*/ 171 w 3344"/>
              <a:gd name="T39" fmla="*/ 274 h 3510"/>
              <a:gd name="T40" fmla="*/ 177 w 3344"/>
              <a:gd name="T41" fmla="*/ 299 h 3510"/>
              <a:gd name="T42" fmla="*/ 196 w 3344"/>
              <a:gd name="T43" fmla="*/ 316 h 3510"/>
              <a:gd name="T44" fmla="*/ 207 w 3344"/>
              <a:gd name="T45" fmla="*/ 334 h 3510"/>
              <a:gd name="T46" fmla="*/ 207 w 3344"/>
              <a:gd name="T47" fmla="*/ 361 h 3510"/>
              <a:gd name="T48" fmla="*/ 177 w 3344"/>
              <a:gd name="T49" fmla="*/ 392 h 3510"/>
              <a:gd name="T50" fmla="*/ 191 w 3344"/>
              <a:gd name="T51" fmla="*/ 403 h 3510"/>
              <a:gd name="T52" fmla="*/ 206 w 3344"/>
              <a:gd name="T53" fmla="*/ 410 h 3510"/>
              <a:gd name="T54" fmla="*/ 221 w 3344"/>
              <a:gd name="T55" fmla="*/ 427 h 3510"/>
              <a:gd name="T56" fmla="*/ 226 w 3344"/>
              <a:gd name="T57" fmla="*/ 430 h 3510"/>
              <a:gd name="T58" fmla="*/ 250 w 3344"/>
              <a:gd name="T59" fmla="*/ 401 h 3510"/>
              <a:gd name="T60" fmla="*/ 270 w 3344"/>
              <a:gd name="T61" fmla="*/ 371 h 3510"/>
              <a:gd name="T62" fmla="*/ 270 w 3344"/>
              <a:gd name="T63" fmla="*/ 345 h 3510"/>
              <a:gd name="T64" fmla="*/ 289 w 3344"/>
              <a:gd name="T65" fmla="*/ 323 h 3510"/>
              <a:gd name="T66" fmla="*/ 313 w 3344"/>
              <a:gd name="T67" fmla="*/ 311 h 3510"/>
              <a:gd name="T68" fmla="*/ 325 w 3344"/>
              <a:gd name="T69" fmla="*/ 308 h 3510"/>
              <a:gd name="T70" fmla="*/ 350 w 3344"/>
              <a:gd name="T71" fmla="*/ 297 h 3510"/>
              <a:gd name="T72" fmla="*/ 366 w 3344"/>
              <a:gd name="T73" fmla="*/ 256 h 3510"/>
              <a:gd name="T74" fmla="*/ 372 w 3344"/>
              <a:gd name="T75" fmla="*/ 216 h 3510"/>
              <a:gd name="T76" fmla="*/ 387 w 3344"/>
              <a:gd name="T77" fmla="*/ 186 h 3510"/>
              <a:gd name="T78" fmla="*/ 414 w 3344"/>
              <a:gd name="T79" fmla="*/ 152 h 3510"/>
              <a:gd name="T80" fmla="*/ 400 w 3344"/>
              <a:gd name="T81" fmla="*/ 111 h 3510"/>
              <a:gd name="T82" fmla="*/ 371 w 3344"/>
              <a:gd name="T83" fmla="*/ 91 h 3510"/>
              <a:gd name="T84" fmla="*/ 325 w 3344"/>
              <a:gd name="T85" fmla="*/ 81 h 3510"/>
              <a:gd name="T86" fmla="*/ 314 w 3344"/>
              <a:gd name="T87" fmla="*/ 79 h 3510"/>
              <a:gd name="T88" fmla="*/ 306 w 3344"/>
              <a:gd name="T89" fmla="*/ 71 h 3510"/>
              <a:gd name="T90" fmla="*/ 275 w 3344"/>
              <a:gd name="T91" fmla="*/ 67 h 3510"/>
              <a:gd name="T92" fmla="*/ 263 w 3344"/>
              <a:gd name="T93" fmla="*/ 82 h 3510"/>
              <a:gd name="T94" fmla="*/ 250 w 3344"/>
              <a:gd name="T95" fmla="*/ 76 h 3510"/>
              <a:gd name="T96" fmla="*/ 243 w 3344"/>
              <a:gd name="T97" fmla="*/ 75 h 3510"/>
              <a:gd name="T98" fmla="*/ 247 w 3344"/>
              <a:gd name="T99" fmla="*/ 66 h 3510"/>
              <a:gd name="T100" fmla="*/ 241 w 3344"/>
              <a:gd name="T101" fmla="*/ 61 h 3510"/>
              <a:gd name="T102" fmla="*/ 257 w 3344"/>
              <a:gd name="T103" fmla="*/ 38 h 3510"/>
              <a:gd name="T104" fmla="*/ 244 w 3344"/>
              <a:gd name="T105" fmla="*/ 14 h 3510"/>
              <a:gd name="T106" fmla="*/ 224 w 3344"/>
              <a:gd name="T107" fmla="*/ 33 h 3510"/>
              <a:gd name="T108" fmla="*/ 203 w 3344"/>
              <a:gd name="T109" fmla="*/ 29 h 3510"/>
              <a:gd name="T110" fmla="*/ 181 w 3344"/>
              <a:gd name="T111" fmla="*/ 35 h 3510"/>
              <a:gd name="T112" fmla="*/ 159 w 3344"/>
              <a:gd name="T113" fmla="*/ 42 h 3510"/>
              <a:gd name="T114" fmla="*/ 152 w 3344"/>
              <a:gd name="T115" fmla="*/ 19 h 3510"/>
              <a:gd name="T116" fmla="*/ 148 w 3344"/>
              <a:gd name="T117" fmla="*/ 0 h 3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4" h="3510">
                <a:moveTo>
                  <a:pt x="1136" y="5"/>
                </a:moveTo>
                <a:lnTo>
                  <a:pt x="1136" y="25"/>
                </a:lnTo>
                <a:lnTo>
                  <a:pt x="1119" y="46"/>
                </a:lnTo>
                <a:lnTo>
                  <a:pt x="1108" y="56"/>
                </a:lnTo>
                <a:lnTo>
                  <a:pt x="1103" y="58"/>
                </a:lnTo>
                <a:lnTo>
                  <a:pt x="1076" y="60"/>
                </a:lnTo>
                <a:lnTo>
                  <a:pt x="1067" y="66"/>
                </a:lnTo>
                <a:lnTo>
                  <a:pt x="1054" y="71"/>
                </a:lnTo>
                <a:lnTo>
                  <a:pt x="1043" y="86"/>
                </a:lnTo>
                <a:lnTo>
                  <a:pt x="1036" y="89"/>
                </a:lnTo>
                <a:lnTo>
                  <a:pt x="991" y="93"/>
                </a:lnTo>
                <a:lnTo>
                  <a:pt x="966" y="98"/>
                </a:lnTo>
                <a:lnTo>
                  <a:pt x="938" y="109"/>
                </a:lnTo>
                <a:lnTo>
                  <a:pt x="933" y="116"/>
                </a:lnTo>
                <a:lnTo>
                  <a:pt x="929" y="117"/>
                </a:lnTo>
                <a:lnTo>
                  <a:pt x="892" y="116"/>
                </a:lnTo>
                <a:lnTo>
                  <a:pt x="863" y="107"/>
                </a:lnTo>
                <a:lnTo>
                  <a:pt x="830" y="88"/>
                </a:lnTo>
                <a:lnTo>
                  <a:pt x="795" y="84"/>
                </a:lnTo>
                <a:lnTo>
                  <a:pt x="785" y="80"/>
                </a:lnTo>
                <a:lnTo>
                  <a:pt x="777" y="80"/>
                </a:lnTo>
                <a:lnTo>
                  <a:pt x="776" y="81"/>
                </a:lnTo>
                <a:lnTo>
                  <a:pt x="777" y="96"/>
                </a:lnTo>
                <a:lnTo>
                  <a:pt x="785" y="110"/>
                </a:lnTo>
                <a:lnTo>
                  <a:pt x="800" y="117"/>
                </a:lnTo>
                <a:lnTo>
                  <a:pt x="820" y="128"/>
                </a:lnTo>
                <a:lnTo>
                  <a:pt x="823" y="132"/>
                </a:lnTo>
                <a:lnTo>
                  <a:pt x="822" y="151"/>
                </a:lnTo>
                <a:lnTo>
                  <a:pt x="817" y="172"/>
                </a:lnTo>
                <a:lnTo>
                  <a:pt x="817" y="181"/>
                </a:lnTo>
                <a:lnTo>
                  <a:pt x="818" y="191"/>
                </a:lnTo>
                <a:lnTo>
                  <a:pt x="827" y="218"/>
                </a:lnTo>
                <a:lnTo>
                  <a:pt x="828" y="231"/>
                </a:lnTo>
                <a:lnTo>
                  <a:pt x="831" y="241"/>
                </a:lnTo>
                <a:lnTo>
                  <a:pt x="854" y="243"/>
                </a:lnTo>
                <a:lnTo>
                  <a:pt x="859" y="245"/>
                </a:lnTo>
                <a:lnTo>
                  <a:pt x="898" y="243"/>
                </a:lnTo>
                <a:lnTo>
                  <a:pt x="898" y="257"/>
                </a:lnTo>
                <a:lnTo>
                  <a:pt x="897" y="260"/>
                </a:lnTo>
                <a:lnTo>
                  <a:pt x="893" y="264"/>
                </a:lnTo>
                <a:lnTo>
                  <a:pt x="877" y="267"/>
                </a:lnTo>
                <a:lnTo>
                  <a:pt x="866" y="274"/>
                </a:lnTo>
                <a:lnTo>
                  <a:pt x="863" y="277"/>
                </a:lnTo>
                <a:lnTo>
                  <a:pt x="854" y="282"/>
                </a:lnTo>
                <a:lnTo>
                  <a:pt x="842" y="283"/>
                </a:lnTo>
                <a:lnTo>
                  <a:pt x="833" y="293"/>
                </a:lnTo>
                <a:lnTo>
                  <a:pt x="826" y="316"/>
                </a:lnTo>
                <a:lnTo>
                  <a:pt x="819" y="322"/>
                </a:lnTo>
                <a:lnTo>
                  <a:pt x="810" y="325"/>
                </a:lnTo>
                <a:lnTo>
                  <a:pt x="804" y="325"/>
                </a:lnTo>
                <a:lnTo>
                  <a:pt x="794" y="330"/>
                </a:lnTo>
                <a:lnTo>
                  <a:pt x="790" y="333"/>
                </a:lnTo>
                <a:lnTo>
                  <a:pt x="786" y="339"/>
                </a:lnTo>
                <a:lnTo>
                  <a:pt x="773" y="340"/>
                </a:lnTo>
                <a:lnTo>
                  <a:pt x="753" y="347"/>
                </a:lnTo>
                <a:lnTo>
                  <a:pt x="749" y="347"/>
                </a:lnTo>
                <a:lnTo>
                  <a:pt x="738" y="354"/>
                </a:lnTo>
                <a:lnTo>
                  <a:pt x="724" y="358"/>
                </a:lnTo>
                <a:lnTo>
                  <a:pt x="716" y="365"/>
                </a:lnTo>
                <a:lnTo>
                  <a:pt x="706" y="376"/>
                </a:lnTo>
                <a:lnTo>
                  <a:pt x="702" y="378"/>
                </a:lnTo>
                <a:lnTo>
                  <a:pt x="672" y="384"/>
                </a:lnTo>
                <a:lnTo>
                  <a:pt x="645" y="384"/>
                </a:lnTo>
                <a:lnTo>
                  <a:pt x="642" y="381"/>
                </a:lnTo>
                <a:lnTo>
                  <a:pt x="639" y="381"/>
                </a:lnTo>
                <a:lnTo>
                  <a:pt x="619" y="368"/>
                </a:lnTo>
                <a:lnTo>
                  <a:pt x="613" y="363"/>
                </a:lnTo>
                <a:lnTo>
                  <a:pt x="608" y="355"/>
                </a:lnTo>
                <a:lnTo>
                  <a:pt x="604" y="347"/>
                </a:lnTo>
                <a:lnTo>
                  <a:pt x="595" y="336"/>
                </a:lnTo>
                <a:lnTo>
                  <a:pt x="594" y="339"/>
                </a:lnTo>
                <a:lnTo>
                  <a:pt x="578" y="347"/>
                </a:lnTo>
                <a:lnTo>
                  <a:pt x="568" y="303"/>
                </a:lnTo>
                <a:lnTo>
                  <a:pt x="555" y="284"/>
                </a:lnTo>
                <a:lnTo>
                  <a:pt x="547" y="277"/>
                </a:lnTo>
                <a:lnTo>
                  <a:pt x="531" y="277"/>
                </a:lnTo>
                <a:lnTo>
                  <a:pt x="501" y="292"/>
                </a:lnTo>
                <a:lnTo>
                  <a:pt x="497" y="292"/>
                </a:lnTo>
                <a:lnTo>
                  <a:pt x="491" y="283"/>
                </a:lnTo>
                <a:lnTo>
                  <a:pt x="486" y="278"/>
                </a:lnTo>
                <a:lnTo>
                  <a:pt x="481" y="278"/>
                </a:lnTo>
                <a:lnTo>
                  <a:pt x="477" y="285"/>
                </a:lnTo>
                <a:lnTo>
                  <a:pt x="474" y="296"/>
                </a:lnTo>
                <a:lnTo>
                  <a:pt x="468" y="301"/>
                </a:lnTo>
                <a:lnTo>
                  <a:pt x="343" y="301"/>
                </a:lnTo>
                <a:lnTo>
                  <a:pt x="341" y="299"/>
                </a:lnTo>
                <a:lnTo>
                  <a:pt x="341" y="350"/>
                </a:lnTo>
                <a:lnTo>
                  <a:pt x="342" y="350"/>
                </a:lnTo>
                <a:lnTo>
                  <a:pt x="342" y="354"/>
                </a:lnTo>
                <a:lnTo>
                  <a:pt x="348" y="356"/>
                </a:lnTo>
                <a:lnTo>
                  <a:pt x="353" y="363"/>
                </a:lnTo>
                <a:lnTo>
                  <a:pt x="364" y="363"/>
                </a:lnTo>
                <a:lnTo>
                  <a:pt x="368" y="359"/>
                </a:lnTo>
                <a:lnTo>
                  <a:pt x="384" y="357"/>
                </a:lnTo>
                <a:lnTo>
                  <a:pt x="392" y="368"/>
                </a:lnTo>
                <a:lnTo>
                  <a:pt x="394" y="380"/>
                </a:lnTo>
                <a:lnTo>
                  <a:pt x="399" y="396"/>
                </a:lnTo>
                <a:lnTo>
                  <a:pt x="398" y="398"/>
                </a:lnTo>
                <a:lnTo>
                  <a:pt x="390" y="399"/>
                </a:lnTo>
                <a:lnTo>
                  <a:pt x="389" y="397"/>
                </a:lnTo>
                <a:lnTo>
                  <a:pt x="384" y="394"/>
                </a:lnTo>
                <a:lnTo>
                  <a:pt x="367" y="391"/>
                </a:lnTo>
                <a:lnTo>
                  <a:pt x="356" y="396"/>
                </a:lnTo>
                <a:lnTo>
                  <a:pt x="331" y="400"/>
                </a:lnTo>
                <a:lnTo>
                  <a:pt x="322" y="404"/>
                </a:lnTo>
                <a:lnTo>
                  <a:pt x="322" y="462"/>
                </a:lnTo>
                <a:lnTo>
                  <a:pt x="330" y="470"/>
                </a:lnTo>
                <a:lnTo>
                  <a:pt x="349" y="487"/>
                </a:lnTo>
                <a:lnTo>
                  <a:pt x="358" y="497"/>
                </a:lnTo>
                <a:lnTo>
                  <a:pt x="366" y="512"/>
                </a:lnTo>
                <a:lnTo>
                  <a:pt x="377" y="556"/>
                </a:lnTo>
                <a:lnTo>
                  <a:pt x="377" y="565"/>
                </a:lnTo>
                <a:lnTo>
                  <a:pt x="375" y="580"/>
                </a:lnTo>
                <a:lnTo>
                  <a:pt x="358" y="678"/>
                </a:lnTo>
                <a:lnTo>
                  <a:pt x="356" y="680"/>
                </a:lnTo>
                <a:lnTo>
                  <a:pt x="349" y="708"/>
                </a:lnTo>
                <a:lnTo>
                  <a:pt x="345" y="721"/>
                </a:lnTo>
                <a:lnTo>
                  <a:pt x="343" y="740"/>
                </a:lnTo>
                <a:lnTo>
                  <a:pt x="341" y="746"/>
                </a:lnTo>
                <a:lnTo>
                  <a:pt x="338" y="758"/>
                </a:lnTo>
                <a:lnTo>
                  <a:pt x="336" y="781"/>
                </a:lnTo>
                <a:lnTo>
                  <a:pt x="332" y="790"/>
                </a:lnTo>
                <a:lnTo>
                  <a:pt x="330" y="802"/>
                </a:lnTo>
                <a:lnTo>
                  <a:pt x="328" y="805"/>
                </a:lnTo>
                <a:lnTo>
                  <a:pt x="317" y="811"/>
                </a:lnTo>
                <a:lnTo>
                  <a:pt x="286" y="809"/>
                </a:lnTo>
                <a:lnTo>
                  <a:pt x="265" y="817"/>
                </a:lnTo>
                <a:lnTo>
                  <a:pt x="186" y="840"/>
                </a:lnTo>
                <a:lnTo>
                  <a:pt x="157" y="852"/>
                </a:lnTo>
                <a:lnTo>
                  <a:pt x="131" y="869"/>
                </a:lnTo>
                <a:lnTo>
                  <a:pt x="115" y="882"/>
                </a:lnTo>
                <a:lnTo>
                  <a:pt x="93" y="908"/>
                </a:lnTo>
                <a:lnTo>
                  <a:pt x="80" y="926"/>
                </a:lnTo>
                <a:lnTo>
                  <a:pt x="66" y="951"/>
                </a:lnTo>
                <a:lnTo>
                  <a:pt x="63" y="961"/>
                </a:lnTo>
                <a:lnTo>
                  <a:pt x="63" y="1007"/>
                </a:lnTo>
                <a:lnTo>
                  <a:pt x="48" y="1009"/>
                </a:lnTo>
                <a:lnTo>
                  <a:pt x="34" y="1014"/>
                </a:lnTo>
                <a:lnTo>
                  <a:pt x="27" y="1020"/>
                </a:lnTo>
                <a:lnTo>
                  <a:pt x="21" y="1048"/>
                </a:lnTo>
                <a:lnTo>
                  <a:pt x="3" y="1082"/>
                </a:lnTo>
                <a:lnTo>
                  <a:pt x="0" y="1088"/>
                </a:lnTo>
                <a:lnTo>
                  <a:pt x="0" y="1095"/>
                </a:lnTo>
                <a:lnTo>
                  <a:pt x="18" y="1131"/>
                </a:lnTo>
                <a:lnTo>
                  <a:pt x="21" y="1150"/>
                </a:lnTo>
                <a:lnTo>
                  <a:pt x="23" y="1156"/>
                </a:lnTo>
                <a:lnTo>
                  <a:pt x="37" y="1172"/>
                </a:lnTo>
                <a:lnTo>
                  <a:pt x="43" y="1184"/>
                </a:lnTo>
                <a:lnTo>
                  <a:pt x="63" y="1205"/>
                </a:lnTo>
                <a:lnTo>
                  <a:pt x="78" y="1215"/>
                </a:lnTo>
                <a:lnTo>
                  <a:pt x="79" y="1228"/>
                </a:lnTo>
                <a:lnTo>
                  <a:pt x="69" y="1244"/>
                </a:lnTo>
                <a:lnTo>
                  <a:pt x="72" y="1251"/>
                </a:lnTo>
                <a:lnTo>
                  <a:pt x="90" y="1255"/>
                </a:lnTo>
                <a:lnTo>
                  <a:pt x="122" y="1257"/>
                </a:lnTo>
                <a:lnTo>
                  <a:pt x="130" y="1263"/>
                </a:lnTo>
                <a:lnTo>
                  <a:pt x="135" y="1271"/>
                </a:lnTo>
                <a:lnTo>
                  <a:pt x="139" y="1287"/>
                </a:lnTo>
                <a:lnTo>
                  <a:pt x="144" y="1294"/>
                </a:lnTo>
                <a:lnTo>
                  <a:pt x="165" y="1301"/>
                </a:lnTo>
                <a:lnTo>
                  <a:pt x="188" y="1302"/>
                </a:lnTo>
                <a:lnTo>
                  <a:pt x="202" y="1300"/>
                </a:lnTo>
                <a:lnTo>
                  <a:pt x="229" y="1285"/>
                </a:lnTo>
                <a:lnTo>
                  <a:pt x="263" y="1259"/>
                </a:lnTo>
                <a:lnTo>
                  <a:pt x="279" y="1244"/>
                </a:lnTo>
                <a:lnTo>
                  <a:pt x="283" y="1242"/>
                </a:lnTo>
                <a:lnTo>
                  <a:pt x="284" y="1245"/>
                </a:lnTo>
                <a:lnTo>
                  <a:pt x="284" y="1332"/>
                </a:lnTo>
                <a:lnTo>
                  <a:pt x="283" y="1336"/>
                </a:lnTo>
                <a:lnTo>
                  <a:pt x="283" y="1383"/>
                </a:lnTo>
                <a:lnTo>
                  <a:pt x="287" y="1389"/>
                </a:lnTo>
                <a:lnTo>
                  <a:pt x="297" y="1394"/>
                </a:lnTo>
                <a:lnTo>
                  <a:pt x="304" y="1394"/>
                </a:lnTo>
                <a:lnTo>
                  <a:pt x="316" y="1391"/>
                </a:lnTo>
                <a:lnTo>
                  <a:pt x="316" y="1390"/>
                </a:lnTo>
                <a:lnTo>
                  <a:pt x="328" y="1385"/>
                </a:lnTo>
                <a:lnTo>
                  <a:pt x="355" y="1383"/>
                </a:lnTo>
                <a:lnTo>
                  <a:pt x="358" y="1379"/>
                </a:lnTo>
                <a:lnTo>
                  <a:pt x="371" y="1379"/>
                </a:lnTo>
                <a:lnTo>
                  <a:pt x="398" y="1389"/>
                </a:lnTo>
                <a:lnTo>
                  <a:pt x="462" y="1391"/>
                </a:lnTo>
                <a:lnTo>
                  <a:pt x="477" y="1385"/>
                </a:lnTo>
                <a:lnTo>
                  <a:pt x="485" y="1379"/>
                </a:lnTo>
                <a:lnTo>
                  <a:pt x="524" y="1366"/>
                </a:lnTo>
                <a:lnTo>
                  <a:pt x="537" y="1359"/>
                </a:lnTo>
                <a:lnTo>
                  <a:pt x="574" y="1325"/>
                </a:lnTo>
                <a:lnTo>
                  <a:pt x="602" y="1294"/>
                </a:lnTo>
                <a:lnTo>
                  <a:pt x="611" y="1285"/>
                </a:lnTo>
                <a:lnTo>
                  <a:pt x="635" y="1279"/>
                </a:lnTo>
                <a:lnTo>
                  <a:pt x="645" y="1279"/>
                </a:lnTo>
                <a:lnTo>
                  <a:pt x="687" y="1273"/>
                </a:lnTo>
                <a:lnTo>
                  <a:pt x="716" y="1274"/>
                </a:lnTo>
                <a:lnTo>
                  <a:pt x="723" y="1280"/>
                </a:lnTo>
                <a:lnTo>
                  <a:pt x="730" y="1290"/>
                </a:lnTo>
                <a:lnTo>
                  <a:pt x="734" y="1317"/>
                </a:lnTo>
                <a:lnTo>
                  <a:pt x="734" y="1367"/>
                </a:lnTo>
                <a:lnTo>
                  <a:pt x="732" y="1384"/>
                </a:lnTo>
                <a:lnTo>
                  <a:pt x="724" y="1394"/>
                </a:lnTo>
                <a:lnTo>
                  <a:pt x="722" y="1400"/>
                </a:lnTo>
                <a:lnTo>
                  <a:pt x="720" y="1413"/>
                </a:lnTo>
                <a:lnTo>
                  <a:pt x="730" y="1449"/>
                </a:lnTo>
                <a:lnTo>
                  <a:pt x="743" y="1468"/>
                </a:lnTo>
                <a:lnTo>
                  <a:pt x="754" y="1479"/>
                </a:lnTo>
                <a:lnTo>
                  <a:pt x="798" y="1510"/>
                </a:lnTo>
                <a:lnTo>
                  <a:pt x="817" y="1516"/>
                </a:lnTo>
                <a:lnTo>
                  <a:pt x="843" y="1519"/>
                </a:lnTo>
                <a:lnTo>
                  <a:pt x="874" y="1519"/>
                </a:lnTo>
                <a:lnTo>
                  <a:pt x="899" y="1524"/>
                </a:lnTo>
                <a:lnTo>
                  <a:pt x="909" y="1534"/>
                </a:lnTo>
                <a:lnTo>
                  <a:pt x="912" y="1541"/>
                </a:lnTo>
                <a:lnTo>
                  <a:pt x="923" y="1553"/>
                </a:lnTo>
                <a:lnTo>
                  <a:pt x="935" y="1560"/>
                </a:lnTo>
                <a:lnTo>
                  <a:pt x="995" y="1574"/>
                </a:lnTo>
                <a:lnTo>
                  <a:pt x="1019" y="1597"/>
                </a:lnTo>
                <a:lnTo>
                  <a:pt x="1028" y="1603"/>
                </a:lnTo>
                <a:lnTo>
                  <a:pt x="1043" y="1603"/>
                </a:lnTo>
                <a:lnTo>
                  <a:pt x="1059" y="1600"/>
                </a:lnTo>
                <a:lnTo>
                  <a:pt x="1066" y="1600"/>
                </a:lnTo>
                <a:lnTo>
                  <a:pt x="1086" y="1603"/>
                </a:lnTo>
                <a:lnTo>
                  <a:pt x="1117" y="1622"/>
                </a:lnTo>
                <a:lnTo>
                  <a:pt x="1127" y="1630"/>
                </a:lnTo>
                <a:lnTo>
                  <a:pt x="1138" y="1646"/>
                </a:lnTo>
                <a:lnTo>
                  <a:pt x="1146" y="1668"/>
                </a:lnTo>
                <a:lnTo>
                  <a:pt x="1147" y="1692"/>
                </a:lnTo>
                <a:lnTo>
                  <a:pt x="1153" y="1706"/>
                </a:lnTo>
                <a:lnTo>
                  <a:pt x="1159" y="1714"/>
                </a:lnTo>
                <a:lnTo>
                  <a:pt x="1159" y="1727"/>
                </a:lnTo>
                <a:lnTo>
                  <a:pt x="1155" y="1754"/>
                </a:lnTo>
                <a:lnTo>
                  <a:pt x="1142" y="1755"/>
                </a:lnTo>
                <a:lnTo>
                  <a:pt x="1142" y="1762"/>
                </a:lnTo>
                <a:lnTo>
                  <a:pt x="1144" y="1770"/>
                </a:lnTo>
                <a:lnTo>
                  <a:pt x="1153" y="1796"/>
                </a:lnTo>
                <a:lnTo>
                  <a:pt x="1165" y="1830"/>
                </a:lnTo>
                <a:lnTo>
                  <a:pt x="1175" y="1850"/>
                </a:lnTo>
                <a:lnTo>
                  <a:pt x="1198" y="1850"/>
                </a:lnTo>
                <a:lnTo>
                  <a:pt x="1214" y="1852"/>
                </a:lnTo>
                <a:lnTo>
                  <a:pt x="1235" y="1852"/>
                </a:lnTo>
                <a:lnTo>
                  <a:pt x="1244" y="1856"/>
                </a:lnTo>
                <a:lnTo>
                  <a:pt x="1312" y="1857"/>
                </a:lnTo>
                <a:lnTo>
                  <a:pt x="1318" y="1859"/>
                </a:lnTo>
                <a:lnTo>
                  <a:pt x="1323" y="1862"/>
                </a:lnTo>
                <a:lnTo>
                  <a:pt x="1325" y="1869"/>
                </a:lnTo>
                <a:lnTo>
                  <a:pt x="1323" y="1884"/>
                </a:lnTo>
                <a:lnTo>
                  <a:pt x="1318" y="1898"/>
                </a:lnTo>
                <a:lnTo>
                  <a:pt x="1318" y="1908"/>
                </a:lnTo>
                <a:lnTo>
                  <a:pt x="1325" y="1939"/>
                </a:lnTo>
                <a:lnTo>
                  <a:pt x="1353" y="1949"/>
                </a:lnTo>
                <a:lnTo>
                  <a:pt x="1357" y="1952"/>
                </a:lnTo>
                <a:lnTo>
                  <a:pt x="1364" y="1975"/>
                </a:lnTo>
                <a:lnTo>
                  <a:pt x="1381" y="2004"/>
                </a:lnTo>
                <a:lnTo>
                  <a:pt x="1385" y="2018"/>
                </a:lnTo>
                <a:lnTo>
                  <a:pt x="1385" y="2056"/>
                </a:lnTo>
                <a:lnTo>
                  <a:pt x="1382" y="2104"/>
                </a:lnTo>
                <a:lnTo>
                  <a:pt x="1381" y="2109"/>
                </a:lnTo>
                <a:lnTo>
                  <a:pt x="1372" y="2125"/>
                </a:lnTo>
                <a:lnTo>
                  <a:pt x="1364" y="2143"/>
                </a:lnTo>
                <a:lnTo>
                  <a:pt x="1363" y="2152"/>
                </a:lnTo>
                <a:lnTo>
                  <a:pt x="1363" y="2163"/>
                </a:lnTo>
                <a:lnTo>
                  <a:pt x="1366" y="2172"/>
                </a:lnTo>
                <a:lnTo>
                  <a:pt x="1367" y="2190"/>
                </a:lnTo>
                <a:lnTo>
                  <a:pt x="1366" y="2192"/>
                </a:lnTo>
                <a:lnTo>
                  <a:pt x="1353" y="2197"/>
                </a:lnTo>
                <a:lnTo>
                  <a:pt x="1352" y="2199"/>
                </a:lnTo>
                <a:lnTo>
                  <a:pt x="1348" y="2205"/>
                </a:lnTo>
                <a:lnTo>
                  <a:pt x="1348" y="2210"/>
                </a:lnTo>
                <a:lnTo>
                  <a:pt x="1362" y="2231"/>
                </a:lnTo>
                <a:lnTo>
                  <a:pt x="1363" y="2235"/>
                </a:lnTo>
                <a:lnTo>
                  <a:pt x="1364" y="2310"/>
                </a:lnTo>
                <a:lnTo>
                  <a:pt x="1363" y="2363"/>
                </a:lnTo>
                <a:lnTo>
                  <a:pt x="1369" y="2375"/>
                </a:lnTo>
                <a:lnTo>
                  <a:pt x="1378" y="2379"/>
                </a:lnTo>
                <a:lnTo>
                  <a:pt x="1402" y="2385"/>
                </a:lnTo>
                <a:lnTo>
                  <a:pt x="1414" y="2390"/>
                </a:lnTo>
                <a:lnTo>
                  <a:pt x="1440" y="2396"/>
                </a:lnTo>
                <a:lnTo>
                  <a:pt x="1458" y="2396"/>
                </a:lnTo>
                <a:lnTo>
                  <a:pt x="1479" y="2393"/>
                </a:lnTo>
                <a:lnTo>
                  <a:pt x="1486" y="2388"/>
                </a:lnTo>
                <a:lnTo>
                  <a:pt x="1499" y="2384"/>
                </a:lnTo>
                <a:lnTo>
                  <a:pt x="1509" y="2390"/>
                </a:lnTo>
                <a:lnTo>
                  <a:pt x="1546" y="2403"/>
                </a:lnTo>
                <a:lnTo>
                  <a:pt x="1554" y="2416"/>
                </a:lnTo>
                <a:lnTo>
                  <a:pt x="1557" y="2426"/>
                </a:lnTo>
                <a:lnTo>
                  <a:pt x="1562" y="2461"/>
                </a:lnTo>
                <a:lnTo>
                  <a:pt x="1567" y="2480"/>
                </a:lnTo>
                <a:lnTo>
                  <a:pt x="1565" y="2520"/>
                </a:lnTo>
                <a:lnTo>
                  <a:pt x="1568" y="2528"/>
                </a:lnTo>
                <a:lnTo>
                  <a:pt x="1575" y="2540"/>
                </a:lnTo>
                <a:lnTo>
                  <a:pt x="1588" y="2547"/>
                </a:lnTo>
                <a:lnTo>
                  <a:pt x="1598" y="2550"/>
                </a:lnTo>
                <a:lnTo>
                  <a:pt x="1614" y="2551"/>
                </a:lnTo>
                <a:lnTo>
                  <a:pt x="1622" y="2548"/>
                </a:lnTo>
                <a:lnTo>
                  <a:pt x="1642" y="2547"/>
                </a:lnTo>
                <a:lnTo>
                  <a:pt x="1656" y="2543"/>
                </a:lnTo>
                <a:lnTo>
                  <a:pt x="1665" y="2550"/>
                </a:lnTo>
                <a:lnTo>
                  <a:pt x="1673" y="2564"/>
                </a:lnTo>
                <a:lnTo>
                  <a:pt x="1673" y="2603"/>
                </a:lnTo>
                <a:lnTo>
                  <a:pt x="1671" y="2608"/>
                </a:lnTo>
                <a:lnTo>
                  <a:pt x="1665" y="2634"/>
                </a:lnTo>
                <a:lnTo>
                  <a:pt x="1658" y="2674"/>
                </a:lnTo>
                <a:lnTo>
                  <a:pt x="1657" y="2705"/>
                </a:lnTo>
                <a:lnTo>
                  <a:pt x="1671" y="2704"/>
                </a:lnTo>
                <a:lnTo>
                  <a:pt x="1676" y="2702"/>
                </a:lnTo>
                <a:lnTo>
                  <a:pt x="1701" y="2702"/>
                </a:lnTo>
                <a:lnTo>
                  <a:pt x="1709" y="2714"/>
                </a:lnTo>
                <a:lnTo>
                  <a:pt x="1729" y="2776"/>
                </a:lnTo>
                <a:lnTo>
                  <a:pt x="1729" y="2826"/>
                </a:lnTo>
                <a:lnTo>
                  <a:pt x="1726" y="2842"/>
                </a:lnTo>
                <a:lnTo>
                  <a:pt x="1723" y="2849"/>
                </a:lnTo>
                <a:lnTo>
                  <a:pt x="1719" y="2854"/>
                </a:lnTo>
                <a:lnTo>
                  <a:pt x="1683" y="2879"/>
                </a:lnTo>
                <a:lnTo>
                  <a:pt x="1671" y="2884"/>
                </a:lnTo>
                <a:lnTo>
                  <a:pt x="1652" y="2887"/>
                </a:lnTo>
                <a:lnTo>
                  <a:pt x="1640" y="2891"/>
                </a:lnTo>
                <a:lnTo>
                  <a:pt x="1625" y="2911"/>
                </a:lnTo>
                <a:lnTo>
                  <a:pt x="1612" y="2925"/>
                </a:lnTo>
                <a:lnTo>
                  <a:pt x="1542" y="2984"/>
                </a:lnTo>
                <a:lnTo>
                  <a:pt x="1540" y="2992"/>
                </a:lnTo>
                <a:lnTo>
                  <a:pt x="1531" y="3003"/>
                </a:lnTo>
                <a:lnTo>
                  <a:pt x="1501" y="3042"/>
                </a:lnTo>
                <a:lnTo>
                  <a:pt x="1498" y="3052"/>
                </a:lnTo>
                <a:lnTo>
                  <a:pt x="1469" y="3084"/>
                </a:lnTo>
                <a:lnTo>
                  <a:pt x="1446" y="3103"/>
                </a:lnTo>
                <a:lnTo>
                  <a:pt x="1434" y="3117"/>
                </a:lnTo>
                <a:lnTo>
                  <a:pt x="1421" y="3126"/>
                </a:lnTo>
                <a:lnTo>
                  <a:pt x="1417" y="3135"/>
                </a:lnTo>
                <a:lnTo>
                  <a:pt x="1403" y="3148"/>
                </a:lnTo>
                <a:lnTo>
                  <a:pt x="1388" y="3157"/>
                </a:lnTo>
                <a:lnTo>
                  <a:pt x="1417" y="3160"/>
                </a:lnTo>
                <a:lnTo>
                  <a:pt x="1428" y="3155"/>
                </a:lnTo>
                <a:lnTo>
                  <a:pt x="1434" y="3146"/>
                </a:lnTo>
                <a:lnTo>
                  <a:pt x="1441" y="3141"/>
                </a:lnTo>
                <a:lnTo>
                  <a:pt x="1449" y="3141"/>
                </a:lnTo>
                <a:lnTo>
                  <a:pt x="1458" y="3145"/>
                </a:lnTo>
                <a:lnTo>
                  <a:pt x="1479" y="3160"/>
                </a:lnTo>
                <a:lnTo>
                  <a:pt x="1486" y="3169"/>
                </a:lnTo>
                <a:lnTo>
                  <a:pt x="1503" y="3183"/>
                </a:lnTo>
                <a:lnTo>
                  <a:pt x="1517" y="3197"/>
                </a:lnTo>
                <a:lnTo>
                  <a:pt x="1524" y="3219"/>
                </a:lnTo>
                <a:lnTo>
                  <a:pt x="1527" y="3233"/>
                </a:lnTo>
                <a:lnTo>
                  <a:pt x="1541" y="3234"/>
                </a:lnTo>
                <a:lnTo>
                  <a:pt x="1546" y="3233"/>
                </a:lnTo>
                <a:lnTo>
                  <a:pt x="1567" y="3216"/>
                </a:lnTo>
                <a:lnTo>
                  <a:pt x="1574" y="3221"/>
                </a:lnTo>
                <a:lnTo>
                  <a:pt x="1577" y="3229"/>
                </a:lnTo>
                <a:lnTo>
                  <a:pt x="1585" y="3243"/>
                </a:lnTo>
                <a:lnTo>
                  <a:pt x="1595" y="3257"/>
                </a:lnTo>
                <a:lnTo>
                  <a:pt x="1600" y="3260"/>
                </a:lnTo>
                <a:lnTo>
                  <a:pt x="1606" y="3262"/>
                </a:lnTo>
                <a:lnTo>
                  <a:pt x="1619" y="3262"/>
                </a:lnTo>
                <a:lnTo>
                  <a:pt x="1631" y="3275"/>
                </a:lnTo>
                <a:lnTo>
                  <a:pt x="1650" y="3279"/>
                </a:lnTo>
                <a:lnTo>
                  <a:pt x="1654" y="3283"/>
                </a:lnTo>
                <a:lnTo>
                  <a:pt x="1665" y="3302"/>
                </a:lnTo>
                <a:lnTo>
                  <a:pt x="1674" y="3310"/>
                </a:lnTo>
                <a:lnTo>
                  <a:pt x="1688" y="3316"/>
                </a:lnTo>
                <a:lnTo>
                  <a:pt x="1696" y="3317"/>
                </a:lnTo>
                <a:lnTo>
                  <a:pt x="1718" y="3330"/>
                </a:lnTo>
                <a:lnTo>
                  <a:pt x="1725" y="3340"/>
                </a:lnTo>
                <a:lnTo>
                  <a:pt x="1730" y="3367"/>
                </a:lnTo>
                <a:lnTo>
                  <a:pt x="1734" y="3374"/>
                </a:lnTo>
                <a:lnTo>
                  <a:pt x="1768" y="3397"/>
                </a:lnTo>
                <a:lnTo>
                  <a:pt x="1775" y="3409"/>
                </a:lnTo>
                <a:lnTo>
                  <a:pt x="1774" y="3415"/>
                </a:lnTo>
                <a:lnTo>
                  <a:pt x="1766" y="3417"/>
                </a:lnTo>
                <a:lnTo>
                  <a:pt x="1760" y="3427"/>
                </a:lnTo>
                <a:lnTo>
                  <a:pt x="1757" y="3429"/>
                </a:lnTo>
                <a:lnTo>
                  <a:pt x="1750" y="3441"/>
                </a:lnTo>
                <a:lnTo>
                  <a:pt x="1746" y="3453"/>
                </a:lnTo>
                <a:lnTo>
                  <a:pt x="1746" y="3478"/>
                </a:lnTo>
                <a:lnTo>
                  <a:pt x="1743" y="3500"/>
                </a:lnTo>
                <a:lnTo>
                  <a:pt x="1744" y="3503"/>
                </a:lnTo>
                <a:lnTo>
                  <a:pt x="1750" y="3510"/>
                </a:lnTo>
                <a:lnTo>
                  <a:pt x="1750" y="3505"/>
                </a:lnTo>
                <a:lnTo>
                  <a:pt x="1757" y="3497"/>
                </a:lnTo>
                <a:lnTo>
                  <a:pt x="1770" y="3490"/>
                </a:lnTo>
                <a:lnTo>
                  <a:pt x="1794" y="3471"/>
                </a:lnTo>
                <a:lnTo>
                  <a:pt x="1811" y="3441"/>
                </a:lnTo>
                <a:lnTo>
                  <a:pt x="1828" y="3422"/>
                </a:lnTo>
                <a:lnTo>
                  <a:pt x="1839" y="3378"/>
                </a:lnTo>
                <a:lnTo>
                  <a:pt x="1846" y="3366"/>
                </a:lnTo>
                <a:lnTo>
                  <a:pt x="1869" y="3341"/>
                </a:lnTo>
                <a:lnTo>
                  <a:pt x="1878" y="3336"/>
                </a:lnTo>
                <a:lnTo>
                  <a:pt x="1913" y="3310"/>
                </a:lnTo>
                <a:lnTo>
                  <a:pt x="1928" y="3303"/>
                </a:lnTo>
                <a:lnTo>
                  <a:pt x="1941" y="3294"/>
                </a:lnTo>
                <a:lnTo>
                  <a:pt x="1950" y="3283"/>
                </a:lnTo>
                <a:lnTo>
                  <a:pt x="1953" y="3272"/>
                </a:lnTo>
                <a:lnTo>
                  <a:pt x="1962" y="3257"/>
                </a:lnTo>
                <a:lnTo>
                  <a:pt x="1985" y="3226"/>
                </a:lnTo>
                <a:lnTo>
                  <a:pt x="1997" y="3206"/>
                </a:lnTo>
                <a:lnTo>
                  <a:pt x="2016" y="3183"/>
                </a:lnTo>
                <a:lnTo>
                  <a:pt x="2023" y="3148"/>
                </a:lnTo>
                <a:lnTo>
                  <a:pt x="2042" y="3105"/>
                </a:lnTo>
                <a:lnTo>
                  <a:pt x="2052" y="3091"/>
                </a:lnTo>
                <a:lnTo>
                  <a:pt x="2058" y="3075"/>
                </a:lnTo>
                <a:lnTo>
                  <a:pt x="2066" y="3065"/>
                </a:lnTo>
                <a:lnTo>
                  <a:pt x="2075" y="3056"/>
                </a:lnTo>
                <a:lnTo>
                  <a:pt x="2098" y="3024"/>
                </a:lnTo>
                <a:lnTo>
                  <a:pt x="2108" y="3013"/>
                </a:lnTo>
                <a:lnTo>
                  <a:pt x="2120" y="3006"/>
                </a:lnTo>
                <a:lnTo>
                  <a:pt x="2136" y="3001"/>
                </a:lnTo>
                <a:lnTo>
                  <a:pt x="2145" y="2980"/>
                </a:lnTo>
                <a:lnTo>
                  <a:pt x="2157" y="2970"/>
                </a:lnTo>
                <a:lnTo>
                  <a:pt x="2162" y="2935"/>
                </a:lnTo>
                <a:lnTo>
                  <a:pt x="2166" y="2873"/>
                </a:lnTo>
                <a:lnTo>
                  <a:pt x="2170" y="2867"/>
                </a:lnTo>
                <a:lnTo>
                  <a:pt x="2179" y="2866"/>
                </a:lnTo>
                <a:lnTo>
                  <a:pt x="2180" y="2861"/>
                </a:lnTo>
                <a:lnTo>
                  <a:pt x="2177" y="2853"/>
                </a:lnTo>
                <a:lnTo>
                  <a:pt x="2166" y="2840"/>
                </a:lnTo>
                <a:lnTo>
                  <a:pt x="2162" y="2836"/>
                </a:lnTo>
                <a:lnTo>
                  <a:pt x="2165" y="2812"/>
                </a:lnTo>
                <a:lnTo>
                  <a:pt x="2159" y="2808"/>
                </a:lnTo>
                <a:lnTo>
                  <a:pt x="2159" y="2785"/>
                </a:lnTo>
                <a:lnTo>
                  <a:pt x="2155" y="2771"/>
                </a:lnTo>
                <a:lnTo>
                  <a:pt x="2156" y="2759"/>
                </a:lnTo>
                <a:lnTo>
                  <a:pt x="2159" y="2755"/>
                </a:lnTo>
                <a:lnTo>
                  <a:pt x="2162" y="2745"/>
                </a:lnTo>
                <a:lnTo>
                  <a:pt x="2165" y="2729"/>
                </a:lnTo>
                <a:lnTo>
                  <a:pt x="2178" y="2704"/>
                </a:lnTo>
                <a:lnTo>
                  <a:pt x="2187" y="2693"/>
                </a:lnTo>
                <a:lnTo>
                  <a:pt x="2208" y="2673"/>
                </a:lnTo>
                <a:lnTo>
                  <a:pt x="2239" y="2639"/>
                </a:lnTo>
                <a:lnTo>
                  <a:pt x="2242" y="2639"/>
                </a:lnTo>
                <a:lnTo>
                  <a:pt x="2250" y="2633"/>
                </a:lnTo>
                <a:lnTo>
                  <a:pt x="2264" y="2620"/>
                </a:lnTo>
                <a:lnTo>
                  <a:pt x="2286" y="2604"/>
                </a:lnTo>
                <a:lnTo>
                  <a:pt x="2295" y="2594"/>
                </a:lnTo>
                <a:lnTo>
                  <a:pt x="2310" y="2584"/>
                </a:lnTo>
                <a:lnTo>
                  <a:pt x="2330" y="2563"/>
                </a:lnTo>
                <a:lnTo>
                  <a:pt x="2352" y="2550"/>
                </a:lnTo>
                <a:lnTo>
                  <a:pt x="2368" y="2550"/>
                </a:lnTo>
                <a:lnTo>
                  <a:pt x="2375" y="2547"/>
                </a:lnTo>
                <a:lnTo>
                  <a:pt x="2384" y="2534"/>
                </a:lnTo>
                <a:lnTo>
                  <a:pt x="2403" y="2530"/>
                </a:lnTo>
                <a:lnTo>
                  <a:pt x="2429" y="2529"/>
                </a:lnTo>
                <a:lnTo>
                  <a:pt x="2446" y="2516"/>
                </a:lnTo>
                <a:lnTo>
                  <a:pt x="2451" y="2514"/>
                </a:lnTo>
                <a:lnTo>
                  <a:pt x="2465" y="2497"/>
                </a:lnTo>
                <a:lnTo>
                  <a:pt x="2472" y="2493"/>
                </a:lnTo>
                <a:lnTo>
                  <a:pt x="2491" y="2489"/>
                </a:lnTo>
                <a:lnTo>
                  <a:pt x="2505" y="2489"/>
                </a:lnTo>
                <a:lnTo>
                  <a:pt x="2508" y="2485"/>
                </a:lnTo>
                <a:lnTo>
                  <a:pt x="2507" y="2478"/>
                </a:lnTo>
                <a:lnTo>
                  <a:pt x="2502" y="2474"/>
                </a:lnTo>
                <a:lnTo>
                  <a:pt x="2502" y="2469"/>
                </a:lnTo>
                <a:lnTo>
                  <a:pt x="2515" y="2458"/>
                </a:lnTo>
                <a:lnTo>
                  <a:pt x="2519" y="2458"/>
                </a:lnTo>
                <a:lnTo>
                  <a:pt x="2519" y="2457"/>
                </a:lnTo>
                <a:lnTo>
                  <a:pt x="2521" y="2461"/>
                </a:lnTo>
                <a:lnTo>
                  <a:pt x="2531" y="2465"/>
                </a:lnTo>
                <a:lnTo>
                  <a:pt x="2568" y="2455"/>
                </a:lnTo>
                <a:lnTo>
                  <a:pt x="2575" y="2455"/>
                </a:lnTo>
                <a:lnTo>
                  <a:pt x="2580" y="2458"/>
                </a:lnTo>
                <a:lnTo>
                  <a:pt x="2596" y="2460"/>
                </a:lnTo>
                <a:lnTo>
                  <a:pt x="2622" y="2450"/>
                </a:lnTo>
                <a:lnTo>
                  <a:pt x="2633" y="2450"/>
                </a:lnTo>
                <a:lnTo>
                  <a:pt x="2642" y="2455"/>
                </a:lnTo>
                <a:lnTo>
                  <a:pt x="2660" y="2457"/>
                </a:lnTo>
                <a:lnTo>
                  <a:pt x="2677" y="2457"/>
                </a:lnTo>
                <a:lnTo>
                  <a:pt x="2713" y="2450"/>
                </a:lnTo>
                <a:lnTo>
                  <a:pt x="2720" y="2448"/>
                </a:lnTo>
                <a:lnTo>
                  <a:pt x="2727" y="2435"/>
                </a:lnTo>
                <a:lnTo>
                  <a:pt x="2730" y="2416"/>
                </a:lnTo>
                <a:lnTo>
                  <a:pt x="2745" y="2404"/>
                </a:lnTo>
                <a:lnTo>
                  <a:pt x="2756" y="2397"/>
                </a:lnTo>
                <a:lnTo>
                  <a:pt x="2787" y="2383"/>
                </a:lnTo>
                <a:lnTo>
                  <a:pt x="2800" y="2371"/>
                </a:lnTo>
                <a:lnTo>
                  <a:pt x="2806" y="2357"/>
                </a:lnTo>
                <a:lnTo>
                  <a:pt x="2808" y="2346"/>
                </a:lnTo>
                <a:lnTo>
                  <a:pt x="2809" y="2324"/>
                </a:lnTo>
                <a:lnTo>
                  <a:pt x="2814" y="2302"/>
                </a:lnTo>
                <a:lnTo>
                  <a:pt x="2832" y="2275"/>
                </a:lnTo>
                <a:lnTo>
                  <a:pt x="2860" y="2243"/>
                </a:lnTo>
                <a:lnTo>
                  <a:pt x="2874" y="2220"/>
                </a:lnTo>
                <a:lnTo>
                  <a:pt x="2891" y="2176"/>
                </a:lnTo>
                <a:lnTo>
                  <a:pt x="2912" y="2152"/>
                </a:lnTo>
                <a:lnTo>
                  <a:pt x="2921" y="2139"/>
                </a:lnTo>
                <a:lnTo>
                  <a:pt x="2924" y="2093"/>
                </a:lnTo>
                <a:lnTo>
                  <a:pt x="2924" y="2066"/>
                </a:lnTo>
                <a:lnTo>
                  <a:pt x="2928" y="2044"/>
                </a:lnTo>
                <a:lnTo>
                  <a:pt x="2933" y="2024"/>
                </a:lnTo>
                <a:lnTo>
                  <a:pt x="2942" y="2009"/>
                </a:lnTo>
                <a:lnTo>
                  <a:pt x="2962" y="1986"/>
                </a:lnTo>
                <a:lnTo>
                  <a:pt x="2967" y="1975"/>
                </a:lnTo>
                <a:lnTo>
                  <a:pt x="2967" y="1950"/>
                </a:lnTo>
                <a:lnTo>
                  <a:pt x="2974" y="1890"/>
                </a:lnTo>
                <a:lnTo>
                  <a:pt x="2977" y="1880"/>
                </a:lnTo>
                <a:lnTo>
                  <a:pt x="2982" y="1839"/>
                </a:lnTo>
                <a:lnTo>
                  <a:pt x="2988" y="1812"/>
                </a:lnTo>
                <a:lnTo>
                  <a:pt x="2987" y="1792"/>
                </a:lnTo>
                <a:lnTo>
                  <a:pt x="2983" y="1777"/>
                </a:lnTo>
                <a:lnTo>
                  <a:pt x="2982" y="1741"/>
                </a:lnTo>
                <a:lnTo>
                  <a:pt x="2979" y="1726"/>
                </a:lnTo>
                <a:lnTo>
                  <a:pt x="2979" y="1692"/>
                </a:lnTo>
                <a:lnTo>
                  <a:pt x="2982" y="1648"/>
                </a:lnTo>
                <a:lnTo>
                  <a:pt x="2988" y="1621"/>
                </a:lnTo>
                <a:lnTo>
                  <a:pt x="2988" y="1602"/>
                </a:lnTo>
                <a:lnTo>
                  <a:pt x="2993" y="1581"/>
                </a:lnTo>
                <a:lnTo>
                  <a:pt x="2995" y="1576"/>
                </a:lnTo>
                <a:lnTo>
                  <a:pt x="3011" y="1561"/>
                </a:lnTo>
                <a:lnTo>
                  <a:pt x="3018" y="1560"/>
                </a:lnTo>
                <a:lnTo>
                  <a:pt x="3031" y="1564"/>
                </a:lnTo>
                <a:lnTo>
                  <a:pt x="3034" y="1563"/>
                </a:lnTo>
                <a:lnTo>
                  <a:pt x="3058" y="1543"/>
                </a:lnTo>
                <a:lnTo>
                  <a:pt x="3075" y="1520"/>
                </a:lnTo>
                <a:lnTo>
                  <a:pt x="3094" y="1485"/>
                </a:lnTo>
                <a:lnTo>
                  <a:pt x="3105" y="1456"/>
                </a:lnTo>
                <a:lnTo>
                  <a:pt x="3115" y="1432"/>
                </a:lnTo>
                <a:lnTo>
                  <a:pt x="3129" y="1414"/>
                </a:lnTo>
                <a:lnTo>
                  <a:pt x="3153" y="1394"/>
                </a:lnTo>
                <a:lnTo>
                  <a:pt x="3161" y="1382"/>
                </a:lnTo>
                <a:lnTo>
                  <a:pt x="3178" y="1366"/>
                </a:lnTo>
                <a:lnTo>
                  <a:pt x="3210" y="1347"/>
                </a:lnTo>
                <a:lnTo>
                  <a:pt x="3220" y="1337"/>
                </a:lnTo>
                <a:lnTo>
                  <a:pt x="3232" y="1317"/>
                </a:lnTo>
                <a:lnTo>
                  <a:pt x="3252" y="1293"/>
                </a:lnTo>
                <a:lnTo>
                  <a:pt x="3281" y="1261"/>
                </a:lnTo>
                <a:lnTo>
                  <a:pt x="3309" y="1221"/>
                </a:lnTo>
                <a:lnTo>
                  <a:pt x="3313" y="1216"/>
                </a:lnTo>
                <a:lnTo>
                  <a:pt x="3321" y="1201"/>
                </a:lnTo>
                <a:lnTo>
                  <a:pt x="3323" y="1201"/>
                </a:lnTo>
                <a:lnTo>
                  <a:pt x="3337" y="1135"/>
                </a:lnTo>
                <a:lnTo>
                  <a:pt x="3341" y="1112"/>
                </a:lnTo>
                <a:lnTo>
                  <a:pt x="3344" y="1055"/>
                </a:lnTo>
                <a:lnTo>
                  <a:pt x="3344" y="1019"/>
                </a:lnTo>
                <a:lnTo>
                  <a:pt x="3332" y="986"/>
                </a:lnTo>
                <a:lnTo>
                  <a:pt x="3321" y="936"/>
                </a:lnTo>
                <a:lnTo>
                  <a:pt x="3309" y="913"/>
                </a:lnTo>
                <a:lnTo>
                  <a:pt x="3292" y="894"/>
                </a:lnTo>
                <a:lnTo>
                  <a:pt x="3280" y="886"/>
                </a:lnTo>
                <a:lnTo>
                  <a:pt x="3206" y="885"/>
                </a:lnTo>
                <a:lnTo>
                  <a:pt x="3198" y="886"/>
                </a:lnTo>
                <a:lnTo>
                  <a:pt x="3187" y="884"/>
                </a:lnTo>
                <a:lnTo>
                  <a:pt x="3181" y="879"/>
                </a:lnTo>
                <a:lnTo>
                  <a:pt x="3168" y="875"/>
                </a:lnTo>
                <a:lnTo>
                  <a:pt x="3156" y="875"/>
                </a:lnTo>
                <a:lnTo>
                  <a:pt x="3148" y="864"/>
                </a:lnTo>
                <a:lnTo>
                  <a:pt x="3134" y="850"/>
                </a:lnTo>
                <a:lnTo>
                  <a:pt x="3125" y="844"/>
                </a:lnTo>
                <a:lnTo>
                  <a:pt x="3110" y="839"/>
                </a:lnTo>
                <a:lnTo>
                  <a:pt x="3089" y="824"/>
                </a:lnTo>
                <a:lnTo>
                  <a:pt x="3043" y="779"/>
                </a:lnTo>
                <a:lnTo>
                  <a:pt x="3023" y="761"/>
                </a:lnTo>
                <a:lnTo>
                  <a:pt x="3000" y="745"/>
                </a:lnTo>
                <a:lnTo>
                  <a:pt x="2971" y="727"/>
                </a:lnTo>
                <a:lnTo>
                  <a:pt x="2951" y="713"/>
                </a:lnTo>
                <a:lnTo>
                  <a:pt x="2932" y="704"/>
                </a:lnTo>
                <a:lnTo>
                  <a:pt x="2914" y="697"/>
                </a:lnTo>
                <a:lnTo>
                  <a:pt x="2832" y="696"/>
                </a:lnTo>
                <a:lnTo>
                  <a:pt x="2819" y="698"/>
                </a:lnTo>
                <a:lnTo>
                  <a:pt x="2805" y="698"/>
                </a:lnTo>
                <a:lnTo>
                  <a:pt x="2758" y="696"/>
                </a:lnTo>
                <a:lnTo>
                  <a:pt x="2745" y="694"/>
                </a:lnTo>
                <a:lnTo>
                  <a:pt x="2712" y="687"/>
                </a:lnTo>
                <a:lnTo>
                  <a:pt x="2629" y="659"/>
                </a:lnTo>
                <a:lnTo>
                  <a:pt x="2613" y="661"/>
                </a:lnTo>
                <a:lnTo>
                  <a:pt x="2609" y="659"/>
                </a:lnTo>
                <a:lnTo>
                  <a:pt x="2601" y="647"/>
                </a:lnTo>
                <a:lnTo>
                  <a:pt x="2588" y="653"/>
                </a:lnTo>
                <a:lnTo>
                  <a:pt x="2577" y="663"/>
                </a:lnTo>
                <a:lnTo>
                  <a:pt x="2562" y="669"/>
                </a:lnTo>
                <a:lnTo>
                  <a:pt x="2539" y="678"/>
                </a:lnTo>
                <a:lnTo>
                  <a:pt x="2524" y="679"/>
                </a:lnTo>
                <a:lnTo>
                  <a:pt x="2522" y="672"/>
                </a:lnTo>
                <a:lnTo>
                  <a:pt x="2527" y="662"/>
                </a:lnTo>
                <a:lnTo>
                  <a:pt x="2537" y="651"/>
                </a:lnTo>
                <a:lnTo>
                  <a:pt x="2538" y="644"/>
                </a:lnTo>
                <a:lnTo>
                  <a:pt x="2532" y="636"/>
                </a:lnTo>
                <a:lnTo>
                  <a:pt x="2526" y="633"/>
                </a:lnTo>
                <a:lnTo>
                  <a:pt x="2521" y="632"/>
                </a:lnTo>
                <a:lnTo>
                  <a:pt x="2515" y="635"/>
                </a:lnTo>
                <a:lnTo>
                  <a:pt x="2510" y="635"/>
                </a:lnTo>
                <a:lnTo>
                  <a:pt x="2507" y="633"/>
                </a:lnTo>
                <a:lnTo>
                  <a:pt x="2507" y="627"/>
                </a:lnTo>
                <a:lnTo>
                  <a:pt x="2513" y="624"/>
                </a:lnTo>
                <a:lnTo>
                  <a:pt x="2516" y="607"/>
                </a:lnTo>
                <a:lnTo>
                  <a:pt x="2503" y="589"/>
                </a:lnTo>
                <a:lnTo>
                  <a:pt x="2487" y="575"/>
                </a:lnTo>
                <a:lnTo>
                  <a:pt x="2478" y="576"/>
                </a:lnTo>
                <a:lnTo>
                  <a:pt x="2470" y="580"/>
                </a:lnTo>
                <a:lnTo>
                  <a:pt x="2460" y="589"/>
                </a:lnTo>
                <a:lnTo>
                  <a:pt x="2449" y="593"/>
                </a:lnTo>
                <a:lnTo>
                  <a:pt x="2449" y="579"/>
                </a:lnTo>
                <a:lnTo>
                  <a:pt x="2447" y="571"/>
                </a:lnTo>
                <a:lnTo>
                  <a:pt x="2437" y="558"/>
                </a:lnTo>
                <a:lnTo>
                  <a:pt x="2417" y="553"/>
                </a:lnTo>
                <a:lnTo>
                  <a:pt x="2402" y="544"/>
                </a:lnTo>
                <a:lnTo>
                  <a:pt x="2385" y="543"/>
                </a:lnTo>
                <a:lnTo>
                  <a:pt x="2376" y="533"/>
                </a:lnTo>
                <a:lnTo>
                  <a:pt x="2353" y="533"/>
                </a:lnTo>
                <a:lnTo>
                  <a:pt x="2346" y="531"/>
                </a:lnTo>
                <a:lnTo>
                  <a:pt x="2296" y="504"/>
                </a:lnTo>
                <a:lnTo>
                  <a:pt x="2279" y="500"/>
                </a:lnTo>
                <a:lnTo>
                  <a:pt x="2232" y="501"/>
                </a:lnTo>
                <a:lnTo>
                  <a:pt x="2219" y="509"/>
                </a:lnTo>
                <a:lnTo>
                  <a:pt x="2208" y="531"/>
                </a:lnTo>
                <a:lnTo>
                  <a:pt x="2199" y="536"/>
                </a:lnTo>
                <a:lnTo>
                  <a:pt x="2192" y="550"/>
                </a:lnTo>
                <a:lnTo>
                  <a:pt x="2188" y="562"/>
                </a:lnTo>
                <a:lnTo>
                  <a:pt x="2181" y="574"/>
                </a:lnTo>
                <a:lnTo>
                  <a:pt x="2168" y="575"/>
                </a:lnTo>
                <a:lnTo>
                  <a:pt x="2153" y="580"/>
                </a:lnTo>
                <a:lnTo>
                  <a:pt x="2148" y="582"/>
                </a:lnTo>
                <a:lnTo>
                  <a:pt x="2138" y="590"/>
                </a:lnTo>
                <a:lnTo>
                  <a:pt x="2128" y="621"/>
                </a:lnTo>
                <a:lnTo>
                  <a:pt x="2122" y="633"/>
                </a:lnTo>
                <a:lnTo>
                  <a:pt x="2119" y="635"/>
                </a:lnTo>
                <a:lnTo>
                  <a:pt x="2117" y="639"/>
                </a:lnTo>
                <a:lnTo>
                  <a:pt x="2114" y="656"/>
                </a:lnTo>
                <a:lnTo>
                  <a:pt x="2106" y="658"/>
                </a:lnTo>
                <a:lnTo>
                  <a:pt x="2105" y="658"/>
                </a:lnTo>
                <a:lnTo>
                  <a:pt x="2103" y="646"/>
                </a:lnTo>
                <a:lnTo>
                  <a:pt x="2103" y="630"/>
                </a:lnTo>
                <a:lnTo>
                  <a:pt x="2107" y="606"/>
                </a:lnTo>
                <a:lnTo>
                  <a:pt x="2104" y="605"/>
                </a:lnTo>
                <a:lnTo>
                  <a:pt x="2090" y="605"/>
                </a:lnTo>
                <a:lnTo>
                  <a:pt x="2079" y="610"/>
                </a:lnTo>
                <a:lnTo>
                  <a:pt x="2067" y="607"/>
                </a:lnTo>
                <a:lnTo>
                  <a:pt x="2029" y="610"/>
                </a:lnTo>
                <a:lnTo>
                  <a:pt x="2018" y="607"/>
                </a:lnTo>
                <a:lnTo>
                  <a:pt x="2014" y="610"/>
                </a:lnTo>
                <a:lnTo>
                  <a:pt x="2005" y="610"/>
                </a:lnTo>
                <a:lnTo>
                  <a:pt x="2002" y="607"/>
                </a:lnTo>
                <a:lnTo>
                  <a:pt x="1991" y="607"/>
                </a:lnTo>
                <a:lnTo>
                  <a:pt x="1970" y="615"/>
                </a:lnTo>
                <a:lnTo>
                  <a:pt x="1959" y="615"/>
                </a:lnTo>
                <a:lnTo>
                  <a:pt x="1940" y="607"/>
                </a:lnTo>
                <a:lnTo>
                  <a:pt x="1933" y="607"/>
                </a:lnTo>
                <a:lnTo>
                  <a:pt x="1931" y="610"/>
                </a:lnTo>
                <a:lnTo>
                  <a:pt x="1926" y="624"/>
                </a:lnTo>
                <a:lnTo>
                  <a:pt x="1924" y="626"/>
                </a:lnTo>
                <a:lnTo>
                  <a:pt x="1921" y="624"/>
                </a:lnTo>
                <a:lnTo>
                  <a:pt x="1920" y="612"/>
                </a:lnTo>
                <a:lnTo>
                  <a:pt x="1921" y="607"/>
                </a:lnTo>
                <a:lnTo>
                  <a:pt x="1930" y="597"/>
                </a:lnTo>
                <a:lnTo>
                  <a:pt x="1941" y="597"/>
                </a:lnTo>
                <a:lnTo>
                  <a:pt x="1954" y="604"/>
                </a:lnTo>
                <a:lnTo>
                  <a:pt x="1973" y="606"/>
                </a:lnTo>
                <a:lnTo>
                  <a:pt x="1987" y="601"/>
                </a:lnTo>
                <a:lnTo>
                  <a:pt x="1992" y="596"/>
                </a:lnTo>
                <a:lnTo>
                  <a:pt x="1994" y="592"/>
                </a:lnTo>
                <a:lnTo>
                  <a:pt x="1994" y="556"/>
                </a:lnTo>
                <a:lnTo>
                  <a:pt x="1992" y="554"/>
                </a:lnTo>
                <a:lnTo>
                  <a:pt x="1983" y="554"/>
                </a:lnTo>
                <a:lnTo>
                  <a:pt x="1980" y="549"/>
                </a:lnTo>
                <a:lnTo>
                  <a:pt x="1971" y="543"/>
                </a:lnTo>
                <a:lnTo>
                  <a:pt x="1970" y="540"/>
                </a:lnTo>
                <a:lnTo>
                  <a:pt x="1970" y="534"/>
                </a:lnTo>
                <a:lnTo>
                  <a:pt x="1977" y="531"/>
                </a:lnTo>
                <a:lnTo>
                  <a:pt x="1984" y="525"/>
                </a:lnTo>
                <a:lnTo>
                  <a:pt x="1985" y="518"/>
                </a:lnTo>
                <a:lnTo>
                  <a:pt x="1976" y="518"/>
                </a:lnTo>
                <a:lnTo>
                  <a:pt x="1972" y="520"/>
                </a:lnTo>
                <a:lnTo>
                  <a:pt x="1966" y="520"/>
                </a:lnTo>
                <a:lnTo>
                  <a:pt x="1956" y="533"/>
                </a:lnTo>
                <a:lnTo>
                  <a:pt x="1953" y="545"/>
                </a:lnTo>
                <a:lnTo>
                  <a:pt x="1936" y="546"/>
                </a:lnTo>
                <a:lnTo>
                  <a:pt x="1934" y="542"/>
                </a:lnTo>
                <a:lnTo>
                  <a:pt x="1933" y="539"/>
                </a:lnTo>
                <a:lnTo>
                  <a:pt x="1934" y="513"/>
                </a:lnTo>
                <a:lnTo>
                  <a:pt x="1929" y="498"/>
                </a:lnTo>
                <a:lnTo>
                  <a:pt x="1929" y="484"/>
                </a:lnTo>
                <a:lnTo>
                  <a:pt x="1930" y="480"/>
                </a:lnTo>
                <a:lnTo>
                  <a:pt x="1941" y="469"/>
                </a:lnTo>
                <a:lnTo>
                  <a:pt x="1948" y="459"/>
                </a:lnTo>
                <a:lnTo>
                  <a:pt x="1962" y="441"/>
                </a:lnTo>
                <a:lnTo>
                  <a:pt x="1984" y="419"/>
                </a:lnTo>
                <a:lnTo>
                  <a:pt x="2011" y="399"/>
                </a:lnTo>
                <a:lnTo>
                  <a:pt x="2024" y="379"/>
                </a:lnTo>
                <a:lnTo>
                  <a:pt x="2032" y="375"/>
                </a:lnTo>
                <a:lnTo>
                  <a:pt x="2043" y="365"/>
                </a:lnTo>
                <a:lnTo>
                  <a:pt x="2046" y="350"/>
                </a:lnTo>
                <a:lnTo>
                  <a:pt x="2046" y="343"/>
                </a:lnTo>
                <a:lnTo>
                  <a:pt x="2056" y="313"/>
                </a:lnTo>
                <a:lnTo>
                  <a:pt x="2056" y="307"/>
                </a:lnTo>
                <a:lnTo>
                  <a:pt x="2051" y="301"/>
                </a:lnTo>
                <a:lnTo>
                  <a:pt x="2038" y="301"/>
                </a:lnTo>
                <a:lnTo>
                  <a:pt x="2013" y="293"/>
                </a:lnTo>
                <a:lnTo>
                  <a:pt x="2004" y="275"/>
                </a:lnTo>
                <a:lnTo>
                  <a:pt x="1994" y="240"/>
                </a:lnTo>
                <a:lnTo>
                  <a:pt x="1991" y="235"/>
                </a:lnTo>
                <a:lnTo>
                  <a:pt x="1987" y="218"/>
                </a:lnTo>
                <a:lnTo>
                  <a:pt x="1981" y="203"/>
                </a:lnTo>
                <a:lnTo>
                  <a:pt x="1975" y="181"/>
                </a:lnTo>
                <a:lnTo>
                  <a:pt x="1969" y="165"/>
                </a:lnTo>
                <a:lnTo>
                  <a:pt x="1963" y="143"/>
                </a:lnTo>
                <a:lnTo>
                  <a:pt x="1962" y="127"/>
                </a:lnTo>
                <a:lnTo>
                  <a:pt x="1953" y="109"/>
                </a:lnTo>
                <a:lnTo>
                  <a:pt x="1939" y="89"/>
                </a:lnTo>
                <a:lnTo>
                  <a:pt x="1930" y="85"/>
                </a:lnTo>
                <a:lnTo>
                  <a:pt x="1926" y="86"/>
                </a:lnTo>
                <a:lnTo>
                  <a:pt x="1922" y="97"/>
                </a:lnTo>
                <a:lnTo>
                  <a:pt x="1915" y="99"/>
                </a:lnTo>
                <a:lnTo>
                  <a:pt x="1894" y="120"/>
                </a:lnTo>
                <a:lnTo>
                  <a:pt x="1890" y="131"/>
                </a:lnTo>
                <a:lnTo>
                  <a:pt x="1870" y="161"/>
                </a:lnTo>
                <a:lnTo>
                  <a:pt x="1853" y="180"/>
                </a:lnTo>
                <a:lnTo>
                  <a:pt x="1848" y="189"/>
                </a:lnTo>
                <a:lnTo>
                  <a:pt x="1835" y="225"/>
                </a:lnTo>
                <a:lnTo>
                  <a:pt x="1792" y="262"/>
                </a:lnTo>
                <a:lnTo>
                  <a:pt x="1789" y="266"/>
                </a:lnTo>
                <a:lnTo>
                  <a:pt x="1780" y="271"/>
                </a:lnTo>
                <a:lnTo>
                  <a:pt x="1765" y="271"/>
                </a:lnTo>
                <a:lnTo>
                  <a:pt x="1754" y="265"/>
                </a:lnTo>
                <a:lnTo>
                  <a:pt x="1744" y="265"/>
                </a:lnTo>
                <a:lnTo>
                  <a:pt x="1737" y="266"/>
                </a:lnTo>
                <a:lnTo>
                  <a:pt x="1714" y="278"/>
                </a:lnTo>
                <a:lnTo>
                  <a:pt x="1704" y="278"/>
                </a:lnTo>
                <a:lnTo>
                  <a:pt x="1699" y="277"/>
                </a:lnTo>
                <a:lnTo>
                  <a:pt x="1684" y="267"/>
                </a:lnTo>
                <a:lnTo>
                  <a:pt x="1670" y="251"/>
                </a:lnTo>
                <a:lnTo>
                  <a:pt x="1658" y="249"/>
                </a:lnTo>
                <a:lnTo>
                  <a:pt x="1653" y="244"/>
                </a:lnTo>
                <a:lnTo>
                  <a:pt x="1621" y="233"/>
                </a:lnTo>
                <a:lnTo>
                  <a:pt x="1586" y="243"/>
                </a:lnTo>
                <a:lnTo>
                  <a:pt x="1580" y="243"/>
                </a:lnTo>
                <a:lnTo>
                  <a:pt x="1565" y="240"/>
                </a:lnTo>
                <a:lnTo>
                  <a:pt x="1553" y="240"/>
                </a:lnTo>
                <a:lnTo>
                  <a:pt x="1544" y="243"/>
                </a:lnTo>
                <a:lnTo>
                  <a:pt x="1546" y="282"/>
                </a:lnTo>
                <a:lnTo>
                  <a:pt x="1541" y="287"/>
                </a:lnTo>
                <a:lnTo>
                  <a:pt x="1513" y="287"/>
                </a:lnTo>
                <a:lnTo>
                  <a:pt x="1495" y="280"/>
                </a:lnTo>
                <a:lnTo>
                  <a:pt x="1477" y="283"/>
                </a:lnTo>
                <a:lnTo>
                  <a:pt x="1455" y="284"/>
                </a:lnTo>
                <a:lnTo>
                  <a:pt x="1446" y="281"/>
                </a:lnTo>
                <a:lnTo>
                  <a:pt x="1445" y="278"/>
                </a:lnTo>
                <a:lnTo>
                  <a:pt x="1439" y="276"/>
                </a:lnTo>
                <a:lnTo>
                  <a:pt x="1430" y="277"/>
                </a:lnTo>
                <a:lnTo>
                  <a:pt x="1414" y="285"/>
                </a:lnTo>
                <a:lnTo>
                  <a:pt x="1399" y="301"/>
                </a:lnTo>
                <a:lnTo>
                  <a:pt x="1378" y="301"/>
                </a:lnTo>
                <a:lnTo>
                  <a:pt x="1365" y="308"/>
                </a:lnTo>
                <a:lnTo>
                  <a:pt x="1357" y="315"/>
                </a:lnTo>
                <a:lnTo>
                  <a:pt x="1340" y="315"/>
                </a:lnTo>
                <a:lnTo>
                  <a:pt x="1327" y="319"/>
                </a:lnTo>
                <a:lnTo>
                  <a:pt x="1316" y="334"/>
                </a:lnTo>
                <a:lnTo>
                  <a:pt x="1309" y="338"/>
                </a:lnTo>
                <a:lnTo>
                  <a:pt x="1287" y="338"/>
                </a:lnTo>
                <a:lnTo>
                  <a:pt x="1272" y="334"/>
                </a:lnTo>
                <a:lnTo>
                  <a:pt x="1248" y="318"/>
                </a:lnTo>
                <a:lnTo>
                  <a:pt x="1239" y="311"/>
                </a:lnTo>
                <a:lnTo>
                  <a:pt x="1233" y="301"/>
                </a:lnTo>
                <a:lnTo>
                  <a:pt x="1228" y="298"/>
                </a:lnTo>
                <a:lnTo>
                  <a:pt x="1221" y="292"/>
                </a:lnTo>
                <a:lnTo>
                  <a:pt x="1219" y="287"/>
                </a:lnTo>
                <a:lnTo>
                  <a:pt x="1220" y="266"/>
                </a:lnTo>
                <a:lnTo>
                  <a:pt x="1219" y="254"/>
                </a:lnTo>
                <a:lnTo>
                  <a:pt x="1201" y="239"/>
                </a:lnTo>
                <a:lnTo>
                  <a:pt x="1199" y="232"/>
                </a:lnTo>
                <a:lnTo>
                  <a:pt x="1200" y="183"/>
                </a:lnTo>
                <a:lnTo>
                  <a:pt x="1210" y="163"/>
                </a:lnTo>
                <a:lnTo>
                  <a:pt x="1212" y="151"/>
                </a:lnTo>
                <a:lnTo>
                  <a:pt x="1212" y="136"/>
                </a:lnTo>
                <a:lnTo>
                  <a:pt x="1229" y="116"/>
                </a:lnTo>
                <a:lnTo>
                  <a:pt x="1231" y="111"/>
                </a:lnTo>
                <a:lnTo>
                  <a:pt x="1229" y="99"/>
                </a:lnTo>
                <a:lnTo>
                  <a:pt x="1221" y="89"/>
                </a:lnTo>
                <a:lnTo>
                  <a:pt x="1221" y="66"/>
                </a:lnTo>
                <a:lnTo>
                  <a:pt x="1203" y="61"/>
                </a:lnTo>
                <a:lnTo>
                  <a:pt x="1200" y="59"/>
                </a:lnTo>
                <a:lnTo>
                  <a:pt x="1186" y="57"/>
                </a:lnTo>
                <a:lnTo>
                  <a:pt x="1191" y="35"/>
                </a:lnTo>
                <a:lnTo>
                  <a:pt x="1192" y="25"/>
                </a:lnTo>
                <a:lnTo>
                  <a:pt x="1191" y="15"/>
                </a:lnTo>
                <a:lnTo>
                  <a:pt x="1184" y="2"/>
                </a:lnTo>
                <a:lnTo>
                  <a:pt x="1170" y="0"/>
                </a:lnTo>
                <a:lnTo>
                  <a:pt x="1152" y="7"/>
                </a:lnTo>
                <a:lnTo>
                  <a:pt x="1136" y="5"/>
                </a:lnTo>
                <a:close/>
              </a:path>
            </a:pathLst>
          </a:custGeom>
          <a:solidFill>
            <a:srgbClr val="C3C4C5"/>
          </a:solidFill>
          <a:ln w="9525" cap="flat" cmpd="sng">
            <a:solidFill>
              <a:schemeClr val="bg1"/>
            </a:solidFill>
            <a:prstDash val="solid"/>
            <a:round/>
            <a:headEnd type="none" w="med" len="med"/>
            <a:tailEnd type="none" w="med" len="med"/>
          </a:ln>
          <a:effectLst/>
        </p:spPr>
        <p:txBody>
          <a:bodyPr/>
          <a:lstStyle/>
          <a:p>
            <a:endParaRPr lang="fr-FR"/>
          </a:p>
        </p:txBody>
      </p:sp>
      <p:pic>
        <p:nvPicPr>
          <p:cNvPr id="2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570" y="4083185"/>
            <a:ext cx="3293798" cy="2194728"/>
          </a:xfrm>
          <a:prstGeom prst="rect">
            <a:avLst/>
          </a:prstGeom>
          <a:noFill/>
          <a:ln w="28575">
            <a:solidFill>
              <a:srgbClr val="103184"/>
            </a:solidFill>
            <a:miter lim="800000"/>
            <a:headEnd/>
            <a:tailEnd/>
          </a:ln>
          <a:extLst>
            <a:ext uri="{909E8E84-426E-40DD-AFC4-6F175D3DCCD1}">
              <a14:hiddenFill xmlns:a14="http://schemas.microsoft.com/office/drawing/2010/main">
                <a:solidFill>
                  <a:schemeClr val="accent1"/>
                </a:solidFill>
              </a14:hiddenFill>
            </a:ext>
          </a:extLst>
        </p:spPr>
      </p:pic>
      <p:sp>
        <p:nvSpPr>
          <p:cNvPr id="410" name="Ellipse 409"/>
          <p:cNvSpPr/>
          <p:nvPr/>
        </p:nvSpPr>
        <p:spPr>
          <a:xfrm>
            <a:off x="1610336" y="3837530"/>
            <a:ext cx="744279" cy="749522"/>
          </a:xfrm>
          <a:prstGeom prst="ellipse">
            <a:avLst/>
          </a:prstGeom>
          <a:noFill/>
          <a:ln w="28575">
            <a:solidFill>
              <a:srgbClr val="1031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85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DISCLAIMER </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2</a:t>
            </a:fld>
            <a:r>
              <a:rPr lang="fr-FR" smtClean="0">
                <a:solidFill>
                  <a:srgbClr val="004563"/>
                </a:solidFill>
              </a:rPr>
              <a:t>   |  </a:t>
            </a:r>
            <a:endParaRPr lang="fr-FR" dirty="0">
              <a:solidFill>
                <a:srgbClr val="004563"/>
              </a:solidFill>
            </a:endParaRPr>
          </a:p>
        </p:txBody>
      </p:sp>
      <p:sp>
        <p:nvSpPr>
          <p:cNvPr id="9" name="Rectangle 8"/>
          <p:cNvSpPr/>
          <p:nvPr/>
        </p:nvSpPr>
        <p:spPr>
          <a:xfrm>
            <a:off x="736600" y="1551312"/>
            <a:ext cx="7749769" cy="3539430"/>
          </a:xfrm>
          <a:prstGeom prst="rect">
            <a:avLst/>
          </a:prstGeom>
        </p:spPr>
        <p:txBody>
          <a:bodyPr wrap="square">
            <a:spAutoFit/>
          </a:bodyPr>
          <a:lstStyle/>
          <a:p>
            <a:r>
              <a:rPr lang="en-US" sz="1400" dirty="0" smtClean="0">
                <a:solidFill>
                  <a:prstClr val="black"/>
                </a:solidFill>
              </a:rPr>
              <a:t>This </a:t>
            </a:r>
            <a:r>
              <a:rPr lang="en-US" sz="1400" dirty="0">
                <a:solidFill>
                  <a:prstClr val="black"/>
                </a:solidFill>
              </a:rPr>
              <a:t>document is </a:t>
            </a:r>
            <a:r>
              <a:rPr lang="en-GB" sz="1400" dirty="0">
                <a:solidFill>
                  <a:prstClr val="black"/>
                </a:solidFill>
              </a:rPr>
              <a:t>intended solely for the addressee and is </a:t>
            </a:r>
            <a:r>
              <a:rPr lang="en-US" sz="1400" dirty="0">
                <a:solidFill>
                  <a:prstClr val="black"/>
                </a:solidFill>
              </a:rPr>
              <a:t>strictly confidential in nature. By accepting this document, the recipient agrees not to disclose this information to third parties. Any reproduction and distribution, even partial, of this document in any form or by any means (electronic or otherwise) is strictly forbidden without the prior written consent of AXA CORPORATE SOLUTIONS. </a:t>
            </a:r>
            <a:endParaRPr lang="fr-FR" sz="1400" dirty="0">
              <a:solidFill>
                <a:prstClr val="black"/>
              </a:solidFill>
            </a:endParaRPr>
          </a:p>
          <a:p>
            <a:r>
              <a:rPr lang="en-US" sz="1400" dirty="0">
                <a:solidFill>
                  <a:prstClr val="black"/>
                </a:solidFill>
              </a:rPr>
              <a:t> </a:t>
            </a:r>
            <a:endParaRPr lang="fr-FR" sz="1400" dirty="0">
              <a:solidFill>
                <a:prstClr val="black"/>
              </a:solidFill>
            </a:endParaRPr>
          </a:p>
          <a:p>
            <a:r>
              <a:rPr lang="en-US" sz="1400" dirty="0">
                <a:solidFill>
                  <a:prstClr val="black"/>
                </a:solidFill>
              </a:rPr>
              <a:t>This document has been prepared exclusively for informational purposes. It does not constitute a contractual element or advice. The information in the present document does not constitute an offer and should not be construed as legal, tax, or accounting advice by AXA CORPORATE SOLUTIONS. AXA CORPORATE SOLUTIONS cannot be held responsible for a decision based on this information </a:t>
            </a:r>
            <a:r>
              <a:rPr lang="en-GB" sz="1400" dirty="0">
                <a:solidFill>
                  <a:prstClr val="black"/>
                </a:solidFill>
              </a:rPr>
              <a:t>and expressly disclaims any liability in connection with use of this document or its contents by any third party.</a:t>
            </a:r>
            <a:endParaRPr lang="fr-FR" sz="1400" dirty="0">
              <a:solidFill>
                <a:prstClr val="black"/>
              </a:solidFill>
            </a:endParaRPr>
          </a:p>
          <a:p>
            <a:r>
              <a:rPr lang="en-US" sz="1400" dirty="0">
                <a:solidFill>
                  <a:prstClr val="black"/>
                </a:solidFill>
              </a:rPr>
              <a:t> </a:t>
            </a:r>
            <a:endParaRPr lang="fr-FR" sz="1400" dirty="0">
              <a:solidFill>
                <a:prstClr val="black"/>
              </a:solidFill>
            </a:endParaRPr>
          </a:p>
          <a:p>
            <a:r>
              <a:rPr lang="en-US" sz="1400" dirty="0">
                <a:solidFill>
                  <a:prstClr val="black"/>
                </a:solidFill>
              </a:rPr>
              <a:t>AXA CORPORATE SOLUTIONS, Limited Company registered in the </a:t>
            </a:r>
            <a:r>
              <a:rPr lang="en-US" sz="1400" i="1" dirty="0" err="1">
                <a:solidFill>
                  <a:prstClr val="black"/>
                </a:solidFill>
              </a:rPr>
              <a:t>Registre</a:t>
            </a:r>
            <a:r>
              <a:rPr lang="en-US" sz="1400" i="1" dirty="0">
                <a:solidFill>
                  <a:prstClr val="black"/>
                </a:solidFill>
              </a:rPr>
              <a:t> du Commerce et des </a:t>
            </a:r>
            <a:r>
              <a:rPr lang="en-US" sz="1400" i="1" dirty="0" err="1">
                <a:solidFill>
                  <a:prstClr val="black"/>
                </a:solidFill>
              </a:rPr>
              <a:t>Sociétés</a:t>
            </a:r>
            <a:r>
              <a:rPr lang="en-US" sz="1400" i="1" dirty="0">
                <a:solidFill>
                  <a:prstClr val="black"/>
                </a:solidFill>
              </a:rPr>
              <a:t> de Paris</a:t>
            </a:r>
            <a:r>
              <a:rPr lang="en-US" sz="1400" dirty="0">
                <a:solidFill>
                  <a:prstClr val="black"/>
                </a:solidFill>
              </a:rPr>
              <a:t> under the number 399 227 354, with headquarters at 4 rue Jules Lefebvre – 75 009 Paris (France).</a:t>
            </a:r>
            <a:endParaRPr lang="fr-FR" sz="1400" dirty="0">
              <a:solidFill>
                <a:prstClr val="black"/>
              </a:solidFill>
            </a:endParaRPr>
          </a:p>
        </p:txBody>
      </p:sp>
    </p:spTree>
    <p:extLst>
      <p:ext uri="{BB962C8B-B14F-4D97-AF65-F5344CB8AC3E}">
        <p14:creationId xmlns:p14="http://schemas.microsoft.com/office/powerpoint/2010/main" val="39922575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2FA2B55-D9BA-4AF6-9712-3795ABF90633}" type="slidenum">
              <a:rPr lang="fr-FR" smtClean="0"/>
              <a:pPr>
                <a:defRPr/>
              </a:pPr>
              <a:t>20</a:t>
            </a:fld>
            <a:endParaRPr lang="fr-FR"/>
          </a:p>
        </p:txBody>
      </p:sp>
      <p:sp>
        <p:nvSpPr>
          <p:cNvPr id="5" name="Espace réservé du pied de page 4"/>
          <p:cNvSpPr>
            <a:spLocks noGrp="1"/>
          </p:cNvSpPr>
          <p:nvPr>
            <p:ph type="ftr" sz="quarter" idx="11"/>
          </p:nvPr>
        </p:nvSpPr>
        <p:spPr/>
        <p:txBody>
          <a:bodyPr/>
          <a:lstStyle/>
          <a:p>
            <a:pPr>
              <a:defRPr/>
            </a:pPr>
            <a:r>
              <a:rPr lang="fr-FR" smtClean="0"/>
              <a:t>P&amp;C Board - date</a:t>
            </a: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35" y="0"/>
            <a:ext cx="102923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rot="21342698">
            <a:off x="7156486" y="4665571"/>
            <a:ext cx="1441605" cy="2192429"/>
          </a:xfrm>
          <a:prstGeom prst="roundRect">
            <a:avLst/>
          </a:prstGeom>
          <a:noFill/>
          <a:ln w="57150">
            <a:solidFill>
              <a:srgbClr val="0045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bwMode="gray">
          <a:xfrm rot="21342698">
            <a:off x="7022872" y="5191726"/>
            <a:ext cx="1708831" cy="1015663"/>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4563"/>
                </a:solidFill>
                <a:effectLst/>
                <a:uLnTx/>
                <a:uFillTx/>
                <a:latin typeface="+mj-lt"/>
              </a:rPr>
              <a:t>Field</a:t>
            </a:r>
            <a:r>
              <a:rPr kumimoji="0" lang="en-US" sz="2000" b="1" i="0" u="none" strike="noStrike" kern="0" cap="none" spc="0" normalizeH="0" noProof="0" dirty="0" smtClean="0">
                <a:ln>
                  <a:noFill/>
                </a:ln>
                <a:solidFill>
                  <a:srgbClr val="004563"/>
                </a:solidFill>
                <a:effectLst/>
                <a:uLnTx/>
                <a:uFillTx/>
                <a:latin typeface="+mj-lt"/>
              </a:rPr>
              <a:t>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dirty="0" smtClean="0">
                <a:ln>
                  <a:noFill/>
                </a:ln>
                <a:solidFill>
                  <a:srgbClr val="004563"/>
                </a:solidFill>
                <a:effectLst/>
                <a:uLnTx/>
                <a:uFillTx/>
                <a:latin typeface="+mj-lt"/>
              </a:rPr>
              <a:t> be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dirty="0" smtClean="0">
                <a:ln>
                  <a:noFill/>
                </a:ln>
                <a:solidFill>
                  <a:srgbClr val="004563"/>
                </a:solidFill>
                <a:effectLst/>
                <a:uLnTx/>
                <a:uFillTx/>
                <a:latin typeface="+mj-lt"/>
              </a:rPr>
              <a:t> insured</a:t>
            </a:r>
            <a:endParaRPr lang="en-US" dirty="0">
              <a:solidFill>
                <a:srgbClr val="004563"/>
              </a:solidFill>
              <a:cs typeface="Arial" pitchFamily="34" charset="0"/>
            </a:endParaRPr>
          </a:p>
        </p:txBody>
      </p:sp>
    </p:spTree>
    <p:extLst>
      <p:ext uri="{BB962C8B-B14F-4D97-AF65-F5344CB8AC3E}">
        <p14:creationId xmlns:p14="http://schemas.microsoft.com/office/powerpoint/2010/main" val="1172876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We insure a deviation compared to the 10-year average </a:t>
            </a:r>
            <a:endParaRPr lang="en-US" dirty="0"/>
          </a:p>
        </p:txBody>
      </p:sp>
      <p:sp>
        <p:nvSpPr>
          <p:cNvPr id="4" name="Espace réservé du numéro de diapositive 3"/>
          <p:cNvSpPr>
            <a:spLocks noGrp="1"/>
          </p:cNvSpPr>
          <p:nvPr>
            <p:ph type="sldNum" sz="quarter" idx="10"/>
          </p:nvPr>
        </p:nvSpPr>
        <p:spPr/>
        <p:txBody>
          <a:bodyPr/>
          <a:lstStyle/>
          <a:p>
            <a:pPr>
              <a:defRPr/>
            </a:pPr>
            <a:fld id="{E2FA2B55-D9BA-4AF6-9712-3795ABF90633}" type="slidenum">
              <a:rPr lang="fr-FR" smtClean="0"/>
              <a:pPr>
                <a:defRPr/>
              </a:pPr>
              <a:t>21</a:t>
            </a:fld>
            <a:endParaRPr lang="fr-FR"/>
          </a:p>
        </p:txBody>
      </p:sp>
      <p:pic>
        <p:nvPicPr>
          <p:cNvPr id="78" name="Picture 2" descr="사용자 삽입 이미지"/>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3218" t="25870" r="60795" b="35056"/>
          <a:stretch/>
        </p:blipFill>
        <p:spPr bwMode="auto">
          <a:xfrm>
            <a:off x="993366" y="2127162"/>
            <a:ext cx="857232" cy="93076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461256" y="1613020"/>
            <a:ext cx="1944217" cy="34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lnSpc>
                <a:spcPct val="100000"/>
              </a:lnSpc>
              <a:spcBef>
                <a:spcPts val="0"/>
              </a:spcBef>
              <a:spcAft>
                <a:spcPts val="0"/>
              </a:spcAft>
              <a:buClrTx/>
              <a:buSzTx/>
              <a:buFontTx/>
              <a:buNone/>
            </a:pPr>
            <a:r>
              <a:rPr lang="en-US" sz="1400" b="1" dirty="0">
                <a:solidFill>
                  <a:srgbClr val="011A48"/>
                </a:solidFill>
                <a:latin typeface="Century Gothic"/>
              </a:rPr>
              <a:t>Healthy Vegetation reflectance</a:t>
            </a:r>
          </a:p>
        </p:txBody>
      </p:sp>
      <p:pic>
        <p:nvPicPr>
          <p:cNvPr id="84" name="Picture 2" descr="사용자 삽입 이미지"/>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54256" t="25870" r="2851" b="35056"/>
          <a:stretch/>
        </p:blipFill>
        <p:spPr bwMode="auto">
          <a:xfrm>
            <a:off x="981138" y="4372238"/>
            <a:ext cx="987008" cy="899144"/>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353244" y="3984294"/>
            <a:ext cx="2160240" cy="144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lnSpc>
                <a:spcPct val="100000"/>
              </a:lnSpc>
              <a:spcBef>
                <a:spcPts val="0"/>
              </a:spcBef>
              <a:spcAft>
                <a:spcPts val="0"/>
              </a:spcAft>
              <a:buClrTx/>
              <a:buSzTx/>
              <a:buFontTx/>
              <a:buNone/>
            </a:pPr>
            <a:r>
              <a:rPr lang="en-US" sz="1400" b="1" dirty="0">
                <a:solidFill>
                  <a:srgbClr val="011A48"/>
                </a:solidFill>
                <a:latin typeface="Century Gothic"/>
              </a:rPr>
              <a:t>Stressed Vegetation reflectance</a:t>
            </a:r>
          </a:p>
        </p:txBody>
      </p:sp>
      <p:sp>
        <p:nvSpPr>
          <p:cNvPr id="86" name="Rectangle 85"/>
          <p:cNvSpPr/>
          <p:nvPr/>
        </p:nvSpPr>
        <p:spPr>
          <a:xfrm>
            <a:off x="842352" y="3023397"/>
            <a:ext cx="1156366"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lnSpc>
                <a:spcPct val="100000"/>
              </a:lnSpc>
              <a:spcBef>
                <a:spcPts val="0"/>
              </a:spcBef>
              <a:spcAft>
                <a:spcPts val="0"/>
              </a:spcAft>
              <a:buClrTx/>
              <a:buSzTx/>
              <a:buFontTx/>
              <a:buNone/>
            </a:pPr>
            <a:r>
              <a:rPr lang="en-US" sz="1400" b="1" dirty="0" smtClean="0">
                <a:solidFill>
                  <a:srgbClr val="011A48"/>
                </a:solidFill>
              </a:rPr>
              <a:t>NDVI=0.72</a:t>
            </a:r>
            <a:endParaRPr lang="en-US" sz="1400" b="1" dirty="0">
              <a:solidFill>
                <a:srgbClr val="011A48"/>
              </a:solidFill>
            </a:endParaRPr>
          </a:p>
        </p:txBody>
      </p:sp>
      <p:sp>
        <p:nvSpPr>
          <p:cNvPr id="87" name="Rectangle 86"/>
          <p:cNvSpPr/>
          <p:nvPr/>
        </p:nvSpPr>
        <p:spPr>
          <a:xfrm>
            <a:off x="842352" y="5317595"/>
            <a:ext cx="1156366"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lnSpc>
                <a:spcPct val="100000"/>
              </a:lnSpc>
              <a:spcBef>
                <a:spcPts val="0"/>
              </a:spcBef>
              <a:spcAft>
                <a:spcPts val="0"/>
              </a:spcAft>
              <a:buClrTx/>
              <a:buSzTx/>
              <a:buFontTx/>
              <a:buNone/>
            </a:pPr>
            <a:r>
              <a:rPr lang="en-US" sz="1400" b="1" dirty="0" smtClean="0">
                <a:solidFill>
                  <a:srgbClr val="011A48"/>
                </a:solidFill>
              </a:rPr>
              <a:t>NDVI=0.14</a:t>
            </a:r>
            <a:endParaRPr lang="en-US" sz="1400" b="1" dirty="0">
              <a:solidFill>
                <a:srgbClr val="011A48"/>
              </a:solidFill>
            </a:endParaRPr>
          </a:p>
        </p:txBody>
      </p:sp>
      <p:cxnSp>
        <p:nvCxnSpPr>
          <p:cNvPr id="88" name="Connecteur droit avec flèche 87"/>
          <p:cNvCxnSpPr/>
          <p:nvPr/>
        </p:nvCxnSpPr>
        <p:spPr>
          <a:xfrm>
            <a:off x="1442890" y="3336222"/>
            <a:ext cx="0" cy="40802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3809628" y="1464405"/>
            <a:ext cx="4210663"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lnSpc>
                <a:spcPct val="100000"/>
              </a:lnSpc>
              <a:spcBef>
                <a:spcPts val="0"/>
              </a:spcBef>
              <a:spcAft>
                <a:spcPts val="0"/>
              </a:spcAft>
              <a:buClrTx/>
              <a:buSzTx/>
              <a:buFontTx/>
              <a:buNone/>
            </a:pPr>
            <a:r>
              <a:rPr lang="en-US" sz="1800" b="1" dirty="0" smtClean="0">
                <a:solidFill>
                  <a:srgbClr val="011A48"/>
                </a:solidFill>
                <a:latin typeface="Century Gothic"/>
              </a:rPr>
              <a:t>Vegetation index</a:t>
            </a:r>
            <a:endParaRPr lang="en-US" sz="1800" b="1" dirty="0">
              <a:solidFill>
                <a:srgbClr val="011A48"/>
              </a:solidFill>
              <a:latin typeface="Century Gothic"/>
            </a:endParaRPr>
          </a:p>
        </p:txBody>
      </p:sp>
      <p:pic>
        <p:nvPicPr>
          <p:cNvPr id="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112"/>
          <a:stretch/>
        </p:blipFill>
        <p:spPr bwMode="auto">
          <a:xfrm>
            <a:off x="2883125" y="1103287"/>
            <a:ext cx="6063667" cy="487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175" y="1679476"/>
            <a:ext cx="46783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071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14903" y="3745879"/>
            <a:ext cx="1943161" cy="307777"/>
          </a:xfrm>
          <a:prstGeom prst="rect">
            <a:avLst/>
          </a:prstGeom>
        </p:spPr>
        <p:txBody>
          <a:bodyPr wrap="none">
            <a:spAutoFit/>
          </a:bodyPr>
          <a:lstStyle/>
          <a:p>
            <a:pPr marL="174625" lvl="1" indent="-174625" defTabSz="457200">
              <a:spcBef>
                <a:spcPct val="20000"/>
              </a:spcBef>
              <a:buClr>
                <a:srgbClr val="4977B6"/>
              </a:buClr>
              <a:buFontTx/>
              <a:buBlip>
                <a:blip r:embed="rId3"/>
              </a:buBlip>
            </a:pPr>
            <a:r>
              <a:rPr lang="en-US" altLang="fr-FR" sz="1400" b="1" dirty="0" smtClean="0">
                <a:solidFill>
                  <a:prstClr val="black"/>
                </a:solidFill>
                <a:cs typeface="Arial" pitchFamily="34" charset="0"/>
              </a:rPr>
              <a:t>Claims settlement</a:t>
            </a:r>
            <a:endParaRPr lang="en-US" altLang="fr-FR" sz="1400" b="1" dirty="0">
              <a:solidFill>
                <a:prstClr val="black"/>
              </a:solidFill>
              <a:cs typeface="Arial" pitchFamily="34" charset="0"/>
            </a:endParaRPr>
          </a:p>
        </p:txBody>
      </p:sp>
      <p:sp>
        <p:nvSpPr>
          <p:cNvPr id="3" name="ZoneTexte 2"/>
          <p:cNvSpPr txBox="1"/>
          <p:nvPr/>
        </p:nvSpPr>
        <p:spPr>
          <a:xfrm>
            <a:off x="414903" y="895477"/>
            <a:ext cx="3509397" cy="2416046"/>
          </a:xfrm>
          <a:prstGeom prst="rect">
            <a:avLst/>
          </a:prstGeom>
          <a:noFill/>
        </p:spPr>
        <p:txBody>
          <a:bodyPr wrap="square" lIns="0" tIns="0" rIns="0" bIns="0" numCol="1" rtlCol="0">
            <a:spAutoFit/>
          </a:bodyPr>
          <a:lstStyle/>
          <a:p>
            <a:pPr marL="174625" indent="-174625" defTabSz="457200">
              <a:spcBef>
                <a:spcPct val="20000"/>
              </a:spcBef>
              <a:buFontTx/>
              <a:buBlip>
                <a:blip r:embed="rId3"/>
              </a:buBlip>
            </a:pPr>
            <a:r>
              <a:rPr lang="en-US" sz="1400" b="1" dirty="0" smtClean="0">
                <a:solidFill>
                  <a:prstClr val="black"/>
                </a:solidFill>
                <a:cs typeface="Arial" pitchFamily="34" charset="0"/>
              </a:rPr>
              <a:t>Elements to communicate to the broker and insurer: </a:t>
            </a:r>
            <a:br>
              <a:rPr lang="en-US" sz="1400" b="1" dirty="0" smtClean="0">
                <a:solidFill>
                  <a:prstClr val="black"/>
                </a:solidFill>
                <a:cs typeface="Arial" pitchFamily="34" charset="0"/>
              </a:rPr>
            </a:br>
            <a:endParaRPr lang="en-US" b="1" dirty="0" smtClean="0">
              <a:solidFill>
                <a:srgbClr val="707173">
                  <a:lumMod val="75000"/>
                </a:srgbClr>
              </a:solidFill>
              <a:cs typeface="Arial" pitchFamily="34" charset="0"/>
            </a:endParaRP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Planted surfaces </a:t>
            </a: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Expected yield</a:t>
            </a: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Insured margin per ton or price per ton</a:t>
            </a: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Choice of reference yield (e.g.: average of the last 5 years)</a:t>
            </a: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Desired deductibles and limit </a:t>
            </a:r>
          </a:p>
          <a:p>
            <a:pPr marL="361950" lvl="2" indent="-180975" defTabSz="457200">
              <a:spcBef>
                <a:spcPct val="20000"/>
              </a:spcBef>
              <a:buClr>
                <a:srgbClr val="99CCFF"/>
              </a:buClr>
              <a:buFont typeface="Arial" panose="020B0604020202020204" pitchFamily="34" charset="0"/>
              <a:buChar char="•"/>
            </a:pPr>
            <a:endParaRPr lang="en-US" sz="1000" dirty="0" smtClean="0">
              <a:solidFill>
                <a:prstClr val="black"/>
              </a:solidFill>
              <a:cs typeface="Arial" pitchFamily="34" charset="0"/>
            </a:endParaRPr>
          </a:p>
        </p:txBody>
      </p:sp>
      <p:sp>
        <p:nvSpPr>
          <p:cNvPr id="12" name="ZoneTexte 11"/>
          <p:cNvSpPr txBox="1"/>
          <p:nvPr/>
        </p:nvSpPr>
        <p:spPr>
          <a:xfrm>
            <a:off x="414903" y="4248030"/>
            <a:ext cx="3509397" cy="1384995"/>
          </a:xfrm>
          <a:prstGeom prst="rect">
            <a:avLst/>
          </a:prstGeom>
          <a:noFill/>
        </p:spPr>
        <p:txBody>
          <a:bodyPr wrap="square" lIns="0" tIns="0" rIns="0" bIns="0" rtlCol="0">
            <a:spAutoFit/>
          </a:bodyPr>
          <a:lstStyle/>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Calculation of net indemnity following the publication of  </a:t>
            </a:r>
            <a:r>
              <a:rPr lang="en-US" sz="1500" dirty="0" smtClean="0">
                <a:solidFill>
                  <a:srgbClr val="404040"/>
                </a:solidFill>
                <a:cs typeface="Arial"/>
              </a:rPr>
              <a:t>results¹</a:t>
            </a:r>
            <a:endParaRPr lang="en-US" sz="800" dirty="0">
              <a:solidFill>
                <a:srgbClr val="404040"/>
              </a:solidFill>
              <a:cs typeface="Arial"/>
            </a:endParaRPr>
          </a:p>
          <a:p>
            <a:pPr marL="742950" lvl="1" indent="-285750" defTabSz="457200">
              <a:lnSpc>
                <a:spcPct val="80000"/>
              </a:lnSpc>
              <a:spcBef>
                <a:spcPct val="20000"/>
              </a:spcBef>
              <a:buClr>
                <a:srgbClr val="00727A"/>
              </a:buClr>
              <a:buSzPct val="100000"/>
              <a:buFont typeface="Wingdings" pitchFamily="2" charset="2"/>
              <a:buChar char="à"/>
            </a:pPr>
            <a:r>
              <a:rPr lang="en-US" sz="1500" dirty="0">
                <a:solidFill>
                  <a:srgbClr val="404040"/>
                </a:solidFill>
                <a:cs typeface="Arial"/>
              </a:rPr>
              <a:t>Claims </a:t>
            </a:r>
            <a:r>
              <a:rPr lang="en-US" sz="1500" dirty="0" smtClean="0">
                <a:solidFill>
                  <a:srgbClr val="404040"/>
                </a:solidFill>
                <a:cs typeface="Arial"/>
              </a:rPr>
              <a:t>settlement</a:t>
            </a:r>
          </a:p>
          <a:p>
            <a:pPr marL="1200150" lvl="2" indent="-285750" defTabSz="457200">
              <a:lnSpc>
                <a:spcPct val="80000"/>
              </a:lnSpc>
              <a:spcBef>
                <a:spcPct val="20000"/>
              </a:spcBef>
              <a:buClr>
                <a:srgbClr val="00727A"/>
              </a:buClr>
              <a:buSzPct val="100000"/>
              <a:buFont typeface="Wingdings" pitchFamily="2" charset="2"/>
              <a:buChar char="à"/>
            </a:pPr>
            <a:r>
              <a:rPr lang="en-US" sz="1500" dirty="0" smtClean="0">
                <a:solidFill>
                  <a:srgbClr val="404040"/>
                </a:solidFill>
                <a:cs typeface="Arial"/>
              </a:rPr>
              <a:t>Possibility of down payment after semi-definitive results </a:t>
            </a:r>
            <a:endParaRPr lang="en-US" sz="1500" dirty="0">
              <a:solidFill>
                <a:srgbClr val="404040"/>
              </a:solidFill>
              <a:cs typeface="Arial"/>
            </a:endParaRPr>
          </a:p>
        </p:txBody>
      </p:sp>
      <p:sp>
        <p:nvSpPr>
          <p:cNvPr id="13" name="Espace réservé du numéro de diapositive 3"/>
          <p:cNvSpPr>
            <a:spLocks noGrp="1"/>
          </p:cNvSpPr>
          <p:nvPr>
            <p:ph type="sldNum" sz="quarter" idx="11"/>
          </p:nvPr>
        </p:nvSpPr>
        <p:spPr bwMode="gray">
          <a:xfrm>
            <a:off x="330100" y="6506344"/>
            <a:ext cx="487090" cy="214797"/>
          </a:xfrm>
        </p:spPr>
        <p:txBody>
          <a:bodyPr anchor="b"/>
          <a:lstStyle/>
          <a:p>
            <a:fld id="{3801209A-EBCB-4229-9A21-B7869465F47A}" type="slidenum">
              <a:rPr lang="en-US" smtClean="0">
                <a:solidFill>
                  <a:srgbClr val="004563"/>
                </a:solidFill>
              </a:rPr>
              <a:pPr/>
              <a:t>22</a:t>
            </a:fld>
            <a:r>
              <a:rPr lang="en-US" dirty="0" smtClean="0">
                <a:solidFill>
                  <a:srgbClr val="004563"/>
                </a:solidFill>
              </a:rPr>
              <a:t>   |  </a:t>
            </a:r>
            <a:endParaRPr lang="en-US" dirty="0">
              <a:solidFill>
                <a:srgbClr val="004563"/>
              </a:solidFill>
            </a:endParaRPr>
          </a:p>
        </p:txBody>
      </p:sp>
      <p:sp>
        <p:nvSpPr>
          <p:cNvPr id="17" name="Titre 1"/>
          <p:cNvSpPr txBox="1">
            <a:spLocks/>
          </p:cNvSpPr>
          <p:nvPr/>
        </p:nvSpPr>
        <p:spPr>
          <a:xfrm>
            <a:off x="785665" y="299771"/>
            <a:ext cx="7681293" cy="338137"/>
          </a:xfrm>
          <a:prstGeom prst="rect">
            <a:avLst/>
          </a:prstGeom>
        </p:spPr>
        <p:txBody>
          <a:bodyPr vert="horz" lIns="0" tIns="0" rIns="0" bIns="0" rtlCol="0" anchor="b" anchorCtr="0">
            <a:noAutofit/>
          </a:bodyPr>
          <a:lst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a:lstStyle>
          <a:p>
            <a:r>
              <a:rPr lang="en-US" dirty="0" smtClean="0">
                <a:solidFill>
                  <a:srgbClr val="004563"/>
                </a:solidFill>
              </a:rPr>
              <a:t>Area-yield is another approach typically used to cover commodity traders </a:t>
            </a:r>
            <a:endParaRPr lang="en-US" dirty="0">
              <a:solidFill>
                <a:srgbClr val="004563"/>
              </a:solidFill>
            </a:endParaRPr>
          </a:p>
        </p:txBody>
      </p:sp>
      <p:sp>
        <p:nvSpPr>
          <p:cNvPr id="2" name="ZoneTexte 1"/>
          <p:cNvSpPr txBox="1"/>
          <p:nvPr/>
        </p:nvSpPr>
        <p:spPr>
          <a:xfrm>
            <a:off x="259080" y="6232810"/>
            <a:ext cx="4801103" cy="138499"/>
          </a:xfrm>
          <a:prstGeom prst="rect">
            <a:avLst/>
          </a:prstGeom>
          <a:noFill/>
        </p:spPr>
        <p:txBody>
          <a:bodyPr wrap="square" lIns="0" tIns="0" rIns="0" bIns="0" rtlCol="0">
            <a:spAutoFit/>
          </a:bodyPr>
          <a:lstStyle/>
          <a:p>
            <a:r>
              <a:rPr lang="fr-FR" sz="1100" baseline="30000" dirty="0" smtClean="0">
                <a:solidFill>
                  <a:prstClr val="black"/>
                </a:solidFill>
                <a:cs typeface="Arial" pitchFamily="34" charset="0"/>
              </a:rPr>
              <a:t>1 </a:t>
            </a:r>
            <a:r>
              <a:rPr lang="fr-FR" sz="900" dirty="0" smtClean="0">
                <a:solidFill>
                  <a:prstClr val="black"/>
                </a:solidFill>
                <a:cs typeface="Arial" pitchFamily="34" charset="0"/>
              </a:rPr>
              <a:t>Figures </a:t>
            </a:r>
            <a:r>
              <a:rPr lang="fr-FR" sz="900" dirty="0" err="1" smtClean="0">
                <a:solidFill>
                  <a:prstClr val="black"/>
                </a:solidFill>
                <a:cs typeface="Arial" pitchFamily="34" charset="0"/>
              </a:rPr>
              <a:t>provided</a:t>
            </a:r>
            <a:r>
              <a:rPr lang="fr-FR" sz="900" dirty="0" smtClean="0">
                <a:solidFill>
                  <a:prstClr val="black"/>
                </a:solidFill>
                <a:cs typeface="Arial" pitchFamily="34" charset="0"/>
              </a:rPr>
              <a:t> by an official </a:t>
            </a:r>
            <a:r>
              <a:rPr lang="fr-FR" sz="900" dirty="0" err="1" smtClean="0">
                <a:solidFill>
                  <a:prstClr val="black"/>
                </a:solidFill>
                <a:cs typeface="Arial" pitchFamily="34" charset="0"/>
              </a:rPr>
              <a:t>statisticial</a:t>
            </a:r>
            <a:r>
              <a:rPr lang="fr-FR" sz="900" dirty="0" smtClean="0">
                <a:solidFill>
                  <a:prstClr val="black"/>
                </a:solidFill>
                <a:cs typeface="Arial" pitchFamily="34" charset="0"/>
              </a:rPr>
              <a:t> body (AGRESTE in France, </a:t>
            </a:r>
            <a:r>
              <a:rPr lang="en-US" sz="900" dirty="0" smtClean="0">
                <a:solidFill>
                  <a:prstClr val="black"/>
                </a:solidFill>
              </a:rPr>
              <a:t>IBGE in Brazil,…</a:t>
            </a:r>
            <a:r>
              <a:rPr lang="fr-FR" sz="900" dirty="0" smtClean="0">
                <a:solidFill>
                  <a:prstClr val="black"/>
                </a:solidFill>
                <a:cs typeface="Arial" pitchFamily="34" charset="0"/>
              </a:rPr>
              <a:t>) </a:t>
            </a:r>
          </a:p>
        </p:txBody>
      </p:sp>
      <p:graphicFrame>
        <p:nvGraphicFramePr>
          <p:cNvPr id="5" name="Tableau 4"/>
          <p:cNvGraphicFramePr>
            <a:graphicFrameLocks noGrp="1"/>
          </p:cNvGraphicFramePr>
          <p:nvPr>
            <p:extLst>
              <p:ext uri="{D42A27DB-BD31-4B8C-83A1-F6EECF244321}">
                <p14:modId xmlns:p14="http://schemas.microsoft.com/office/powerpoint/2010/main" val="274279408"/>
              </p:ext>
            </p:extLst>
          </p:nvPr>
        </p:nvGraphicFramePr>
        <p:xfrm>
          <a:off x="4159215" y="932413"/>
          <a:ext cx="4508535" cy="2358462"/>
        </p:xfrm>
        <a:graphic>
          <a:graphicData uri="http://schemas.openxmlformats.org/drawingml/2006/table">
            <a:tbl>
              <a:tblPr firstRow="1" bandRow="1">
                <a:tableStyleId>{72833802-FEF1-4C79-8D5D-14CF1EAF98D9}</a:tableStyleId>
              </a:tblPr>
              <a:tblGrid>
                <a:gridCol w="443809"/>
                <a:gridCol w="2207351"/>
                <a:gridCol w="1857375"/>
              </a:tblGrid>
              <a:tr h="306717">
                <a:tc rowSpan="7">
                  <a:txBody>
                    <a:bodyPr/>
                    <a:lstStyle/>
                    <a:p>
                      <a:pPr algn="ctr"/>
                      <a:r>
                        <a:rPr lang="en-US" sz="1400" noProof="0" dirty="0" smtClean="0"/>
                        <a:t>2015 Campaign</a:t>
                      </a:r>
                      <a:endParaRPr lang="en-US" sz="1400" noProof="0" dirty="0"/>
                    </a:p>
                  </a:txBody>
                  <a:tcPr vert="vert270" anchor="ctr">
                    <a:solidFill>
                      <a:srgbClr val="004563"/>
                    </a:solidFill>
                  </a:tcPr>
                </a:tc>
                <a:tc gridSpan="2">
                  <a:txBody>
                    <a:bodyPr/>
                    <a:lstStyle/>
                    <a:p>
                      <a:pPr algn="ctr"/>
                      <a:r>
                        <a:rPr lang="en-US" sz="1400" noProof="0" dirty="0" smtClean="0">
                          <a:solidFill>
                            <a:srgbClr val="004563"/>
                          </a:solidFill>
                        </a:rPr>
                        <a:t>Crop : Winter</a:t>
                      </a:r>
                      <a:r>
                        <a:rPr lang="en-US" sz="1400" baseline="0" noProof="0" dirty="0" smtClean="0">
                          <a:solidFill>
                            <a:srgbClr val="004563"/>
                          </a:solidFill>
                        </a:rPr>
                        <a:t> Wheat </a:t>
                      </a:r>
                      <a:endParaRPr lang="en-US" sz="1400" noProof="0" dirty="0">
                        <a:solidFill>
                          <a:srgbClr val="004563"/>
                        </a:solidFill>
                      </a:endParaRPr>
                    </a:p>
                  </a:txBody>
                  <a:tcPr anchor="ctr">
                    <a:solidFill>
                      <a:schemeClr val="bg1"/>
                    </a:solidFill>
                  </a:tcPr>
                </a:tc>
                <a:tc hMerge="1">
                  <a:txBody>
                    <a:bodyPr/>
                    <a:lstStyle/>
                    <a:p>
                      <a:endParaRPr lang="fr-FR" dirty="0"/>
                    </a:p>
                  </a:txBody>
                  <a:tcPr>
                    <a:solidFill>
                      <a:schemeClr val="bg1"/>
                    </a:solidFill>
                  </a:tcPr>
                </a:tc>
              </a:tr>
              <a:tr h="306717">
                <a:tc vMerge="1">
                  <a:txBody>
                    <a:bodyPr/>
                    <a:lstStyle/>
                    <a:p>
                      <a:endParaRPr lang="fr-FR" dirty="0"/>
                    </a:p>
                  </a:txBody>
                  <a:tcPr/>
                </a:tc>
                <a:tc>
                  <a:txBody>
                    <a:bodyPr/>
                    <a:lstStyle/>
                    <a:p>
                      <a:r>
                        <a:rPr lang="en-US" sz="1400" b="1" noProof="0" dirty="0" smtClean="0"/>
                        <a:t>Surface</a:t>
                      </a:r>
                      <a:r>
                        <a:rPr lang="en-US" sz="1400" baseline="0" noProof="0" dirty="0" smtClean="0"/>
                        <a:t> (ha) </a:t>
                      </a:r>
                      <a:endParaRPr lang="en-US" sz="1400" noProof="0" dirty="0"/>
                    </a:p>
                  </a:txBody>
                  <a:tcPr/>
                </a:tc>
                <a:tc>
                  <a:txBody>
                    <a:bodyPr/>
                    <a:lstStyle/>
                    <a:p>
                      <a:r>
                        <a:rPr lang="en-US" sz="1400" noProof="0" dirty="0" smtClean="0"/>
                        <a:t>20 000</a:t>
                      </a:r>
                      <a:endParaRPr lang="en-US" sz="1400" noProof="0" dirty="0"/>
                    </a:p>
                  </a:txBody>
                  <a:tcPr/>
                </a:tc>
              </a:tr>
              <a:tr h="306717">
                <a:tc vMerge="1">
                  <a:txBody>
                    <a:bodyPr/>
                    <a:lstStyle/>
                    <a:p>
                      <a:endParaRPr lang="fr-FR" dirty="0"/>
                    </a:p>
                  </a:txBody>
                  <a:tcPr/>
                </a:tc>
                <a:tc>
                  <a:txBody>
                    <a:bodyPr/>
                    <a:lstStyle/>
                    <a:p>
                      <a:r>
                        <a:rPr lang="en-US" sz="1400" b="1" noProof="0" dirty="0" smtClean="0"/>
                        <a:t>Insured margin </a:t>
                      </a:r>
                      <a:r>
                        <a:rPr lang="en-US" sz="1400" noProof="0" dirty="0" smtClean="0"/>
                        <a:t>(€/t)</a:t>
                      </a:r>
                      <a:endParaRPr lang="en-US" sz="1400" noProof="0" dirty="0"/>
                    </a:p>
                  </a:txBody>
                  <a:tcPr/>
                </a:tc>
                <a:tc>
                  <a:txBody>
                    <a:bodyPr/>
                    <a:lstStyle/>
                    <a:p>
                      <a:r>
                        <a:rPr lang="en-US" sz="1400" noProof="0" dirty="0" smtClean="0"/>
                        <a:t>20</a:t>
                      </a:r>
                      <a:endParaRPr lang="en-US" sz="1400" noProof="0" dirty="0"/>
                    </a:p>
                  </a:txBody>
                  <a:tcPr/>
                </a:tc>
              </a:tr>
              <a:tr h="306717">
                <a:tc vMerge="1">
                  <a:txBody>
                    <a:bodyPr/>
                    <a:lstStyle/>
                    <a:p>
                      <a:endParaRPr lang="fr-FR" dirty="0"/>
                    </a:p>
                  </a:txBody>
                  <a:tcPr/>
                </a:tc>
                <a:tc>
                  <a:txBody>
                    <a:bodyPr/>
                    <a:lstStyle/>
                    <a:p>
                      <a:r>
                        <a:rPr lang="en-US" sz="1400" b="1" noProof="0" dirty="0" smtClean="0"/>
                        <a:t>Capital insured </a:t>
                      </a:r>
                      <a:r>
                        <a:rPr lang="en-US" sz="1400" noProof="0" dirty="0" smtClean="0"/>
                        <a:t>(€)</a:t>
                      </a:r>
                      <a:endParaRPr lang="en-US" sz="1400" noProof="0" dirty="0"/>
                    </a:p>
                  </a:txBody>
                  <a:tcPr/>
                </a:tc>
                <a:tc>
                  <a:txBody>
                    <a:bodyPr/>
                    <a:lstStyle/>
                    <a:p>
                      <a:r>
                        <a:rPr lang="en-US" sz="1400" noProof="0" dirty="0" smtClean="0"/>
                        <a:t>16 000 000</a:t>
                      </a:r>
                      <a:endParaRPr lang="en-US" sz="1400" noProof="0" dirty="0"/>
                    </a:p>
                  </a:txBody>
                  <a:tcPr/>
                </a:tc>
              </a:tr>
              <a:tr h="306717">
                <a:tc vMerge="1">
                  <a:txBody>
                    <a:bodyPr/>
                    <a:lstStyle/>
                    <a:p>
                      <a:endParaRPr lang="fr-FR" dirty="0"/>
                    </a:p>
                  </a:txBody>
                  <a:tcPr/>
                </a:tc>
                <a:tc>
                  <a:txBody>
                    <a:bodyPr/>
                    <a:lstStyle/>
                    <a:p>
                      <a:r>
                        <a:rPr lang="en-US" sz="1400" b="1" noProof="0" dirty="0" smtClean="0"/>
                        <a:t>Limit</a:t>
                      </a:r>
                      <a:r>
                        <a:rPr lang="en-US" sz="1400" noProof="0" dirty="0" smtClean="0"/>
                        <a:t> (%) </a:t>
                      </a:r>
                      <a:endParaRPr lang="en-US" sz="1400" noProof="0" dirty="0"/>
                    </a:p>
                  </a:txBody>
                  <a:tcPr/>
                </a:tc>
                <a:tc>
                  <a:txBody>
                    <a:bodyPr/>
                    <a:lstStyle/>
                    <a:p>
                      <a:r>
                        <a:rPr lang="en-US" sz="1400" noProof="0" dirty="0" smtClean="0"/>
                        <a:t>30%</a:t>
                      </a:r>
                      <a:endParaRPr lang="en-US" sz="1400" noProof="0" dirty="0"/>
                    </a:p>
                  </a:txBody>
                  <a:tcPr/>
                </a:tc>
              </a:tr>
              <a:tr h="306717">
                <a:tc vMerge="1">
                  <a:txBody>
                    <a:bodyPr/>
                    <a:lstStyle/>
                    <a:p>
                      <a:endParaRPr lang="fr-FR" dirty="0"/>
                    </a:p>
                  </a:txBody>
                  <a:tcPr/>
                </a:tc>
                <a:tc>
                  <a:txBody>
                    <a:bodyPr/>
                    <a:lstStyle/>
                    <a:p>
                      <a:r>
                        <a:rPr lang="en-US" sz="1400" b="1" noProof="0" dirty="0" smtClean="0"/>
                        <a:t>Deductible</a:t>
                      </a:r>
                      <a:r>
                        <a:rPr lang="en-US" sz="1400" noProof="0" dirty="0" smtClean="0"/>
                        <a:t> (%) </a:t>
                      </a:r>
                      <a:endParaRPr lang="en-US" sz="1400" noProof="0" dirty="0"/>
                    </a:p>
                  </a:txBody>
                  <a:tcPr/>
                </a:tc>
                <a:tc>
                  <a:txBody>
                    <a:bodyPr/>
                    <a:lstStyle/>
                    <a:p>
                      <a:r>
                        <a:rPr lang="en-US" sz="1400" noProof="0" dirty="0" smtClean="0"/>
                        <a:t>10% </a:t>
                      </a:r>
                      <a:endParaRPr lang="en-US" sz="1400" noProof="0" dirty="0"/>
                    </a:p>
                  </a:txBody>
                  <a:tcPr/>
                </a:tc>
              </a:tr>
              <a:tr h="378144">
                <a:tc vMerge="1">
                  <a:txBody>
                    <a:bodyPr/>
                    <a:lstStyle/>
                    <a:p>
                      <a:endParaRPr lang="fr-FR" dirty="0"/>
                    </a:p>
                  </a:txBody>
                  <a:tcPr/>
                </a:tc>
                <a:tc>
                  <a:txBody>
                    <a:bodyPr/>
                    <a:lstStyle/>
                    <a:p>
                      <a:r>
                        <a:rPr lang="en-US" sz="1400" b="1" noProof="0" dirty="0" smtClean="0"/>
                        <a:t>Official</a:t>
                      </a:r>
                      <a:r>
                        <a:rPr lang="en-US" sz="1400" b="1" baseline="0" noProof="0" dirty="0" smtClean="0"/>
                        <a:t> yield reference</a:t>
                      </a:r>
                      <a:r>
                        <a:rPr lang="en-US" sz="1400" baseline="0" noProof="0" dirty="0" smtClean="0"/>
                        <a:t> (t/ha) </a:t>
                      </a:r>
                      <a:endParaRPr lang="en-US" sz="1400" noProof="0" dirty="0"/>
                    </a:p>
                  </a:txBody>
                  <a:tcPr/>
                </a:tc>
                <a:tc>
                  <a:txBody>
                    <a:bodyPr/>
                    <a:lstStyle/>
                    <a:p>
                      <a:r>
                        <a:rPr lang="en-US" sz="1400" noProof="0" dirty="0" smtClean="0"/>
                        <a:t>4.5 </a:t>
                      </a:r>
                      <a:endParaRPr lang="en-US" sz="1400" noProof="0" dirty="0"/>
                    </a:p>
                  </a:txBody>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2040336924"/>
              </p:ext>
            </p:extLst>
          </p:nvPr>
        </p:nvGraphicFramePr>
        <p:xfrm>
          <a:off x="4168740" y="4000548"/>
          <a:ext cx="4508535" cy="1632477"/>
        </p:xfrm>
        <a:graphic>
          <a:graphicData uri="http://schemas.openxmlformats.org/drawingml/2006/table">
            <a:tbl>
              <a:tblPr firstRow="1" bandRow="1">
                <a:tableStyleId>{72833802-FEF1-4C79-8D5D-14CF1EAF98D9}</a:tableStyleId>
              </a:tblPr>
              <a:tblGrid>
                <a:gridCol w="443809"/>
                <a:gridCol w="2207351"/>
                <a:gridCol w="1857375"/>
              </a:tblGrid>
              <a:tr h="364050">
                <a:tc rowSpan="4">
                  <a:txBody>
                    <a:bodyPr/>
                    <a:lstStyle/>
                    <a:p>
                      <a:pPr algn="ctr"/>
                      <a:r>
                        <a:rPr lang="en-US" sz="1200" noProof="0" dirty="0" smtClean="0"/>
                        <a:t>June 2016</a:t>
                      </a:r>
                      <a:r>
                        <a:rPr lang="en-US" sz="1200" baseline="0" noProof="0" dirty="0" smtClean="0"/>
                        <a:t> settlement</a:t>
                      </a:r>
                      <a:endParaRPr lang="en-US" sz="1200" noProof="0" dirty="0"/>
                    </a:p>
                  </a:txBody>
                  <a:tcPr vert="vert270" anchor="ctr">
                    <a:solidFill>
                      <a:srgbClr val="004563"/>
                    </a:solidFill>
                  </a:tcPr>
                </a:tc>
                <a:tc gridSpan="2">
                  <a:txBody>
                    <a:bodyPr/>
                    <a:lstStyle/>
                    <a:p>
                      <a:pPr algn="ctr"/>
                      <a:r>
                        <a:rPr lang="en-US" sz="1400" noProof="0" dirty="0" smtClean="0">
                          <a:solidFill>
                            <a:srgbClr val="004563"/>
                          </a:solidFill>
                        </a:rPr>
                        <a:t>Crop : Winter</a:t>
                      </a:r>
                      <a:r>
                        <a:rPr lang="en-US" sz="1400" baseline="0" noProof="0" dirty="0" smtClean="0">
                          <a:solidFill>
                            <a:srgbClr val="004563"/>
                          </a:solidFill>
                        </a:rPr>
                        <a:t> Wheat </a:t>
                      </a:r>
                      <a:endParaRPr lang="en-US" sz="1400" noProof="0" dirty="0">
                        <a:solidFill>
                          <a:srgbClr val="004563"/>
                        </a:solidFill>
                      </a:endParaRPr>
                    </a:p>
                  </a:txBody>
                  <a:tcPr anchor="ctr">
                    <a:solidFill>
                      <a:schemeClr val="bg1"/>
                    </a:solidFill>
                  </a:tcPr>
                </a:tc>
                <a:tc hMerge="1">
                  <a:txBody>
                    <a:bodyPr/>
                    <a:lstStyle/>
                    <a:p>
                      <a:endParaRPr lang="fr-FR" dirty="0"/>
                    </a:p>
                  </a:txBody>
                  <a:tcPr>
                    <a:solidFill>
                      <a:schemeClr val="bg1"/>
                    </a:solidFill>
                  </a:tcPr>
                </a:tc>
              </a:tr>
              <a:tr h="422809">
                <a:tc vMerge="1">
                  <a:txBody>
                    <a:bodyPr/>
                    <a:lstStyle/>
                    <a:p>
                      <a:endParaRPr lang="fr-FR" dirty="0"/>
                    </a:p>
                  </a:txBody>
                  <a:tcPr/>
                </a:tc>
                <a:tc>
                  <a:txBody>
                    <a:bodyPr/>
                    <a:lstStyle/>
                    <a:p>
                      <a:r>
                        <a:rPr lang="en-US" sz="1400" b="1" noProof="0" dirty="0" smtClean="0"/>
                        <a:t>Official</a:t>
                      </a:r>
                      <a:r>
                        <a:rPr lang="en-US" sz="1400" b="1" baseline="0" noProof="0" dirty="0" smtClean="0"/>
                        <a:t> yield 2015</a:t>
                      </a:r>
                      <a:endParaRPr lang="en-US" sz="1400" noProof="0" dirty="0"/>
                    </a:p>
                  </a:txBody>
                  <a:tcPr/>
                </a:tc>
                <a:tc>
                  <a:txBody>
                    <a:bodyPr/>
                    <a:lstStyle/>
                    <a:p>
                      <a:r>
                        <a:rPr lang="en-US" sz="1400" noProof="0" dirty="0" smtClean="0"/>
                        <a:t>3.9</a:t>
                      </a:r>
                      <a:endParaRPr lang="en-US" sz="1400" noProof="0" dirty="0"/>
                    </a:p>
                  </a:txBody>
                  <a:tcPr/>
                </a:tc>
              </a:tr>
              <a:tr h="422809">
                <a:tc vMerge="1">
                  <a:txBody>
                    <a:bodyPr/>
                    <a:lstStyle/>
                    <a:p>
                      <a:endParaRPr lang="fr-FR" dirty="0"/>
                    </a:p>
                  </a:txBody>
                  <a:tcPr/>
                </a:tc>
                <a:tc>
                  <a:txBody>
                    <a:bodyPr/>
                    <a:lstStyle/>
                    <a:p>
                      <a:r>
                        <a:rPr lang="en-US" sz="1400" b="1" noProof="0" dirty="0" smtClean="0"/>
                        <a:t>Yield difference </a:t>
                      </a:r>
                      <a:r>
                        <a:rPr lang="en-US" sz="1400" noProof="0" dirty="0" smtClean="0"/>
                        <a:t>(%)</a:t>
                      </a:r>
                      <a:endParaRPr lang="en-US" sz="1400" noProof="0" dirty="0"/>
                    </a:p>
                  </a:txBody>
                  <a:tcPr/>
                </a:tc>
                <a:tc>
                  <a:txBody>
                    <a:bodyPr/>
                    <a:lstStyle/>
                    <a:p>
                      <a:r>
                        <a:rPr lang="en-US" sz="1400" noProof="0" dirty="0" smtClean="0"/>
                        <a:t>-13.3%</a:t>
                      </a:r>
                      <a:endParaRPr lang="en-US" sz="1400" noProof="0" dirty="0"/>
                    </a:p>
                  </a:txBody>
                  <a:tcPr/>
                </a:tc>
              </a:tr>
              <a:tr h="422809">
                <a:tc vMerge="1">
                  <a:txBody>
                    <a:bodyPr/>
                    <a:lstStyle/>
                    <a:p>
                      <a:endParaRPr lang="fr-FR" dirty="0"/>
                    </a:p>
                  </a:txBody>
                  <a:tcPr/>
                </a:tc>
                <a:tc>
                  <a:txBody>
                    <a:bodyPr/>
                    <a:lstStyle/>
                    <a:p>
                      <a:r>
                        <a:rPr lang="en-US" sz="1400" b="1" noProof="0" dirty="0" smtClean="0"/>
                        <a:t>Indemnity </a:t>
                      </a:r>
                      <a:r>
                        <a:rPr lang="en-US" sz="1400" noProof="0" dirty="0" smtClean="0"/>
                        <a:t>(€)</a:t>
                      </a:r>
                      <a:endParaRPr lang="en-US" sz="1400" noProof="0" dirty="0"/>
                    </a:p>
                  </a:txBody>
                  <a:tcPr/>
                </a:tc>
                <a:tc>
                  <a:txBody>
                    <a:bodyPr/>
                    <a:lstStyle/>
                    <a:p>
                      <a:r>
                        <a:rPr lang="en-US" sz="1400" noProof="0" dirty="0" smtClean="0"/>
                        <a:t>528</a:t>
                      </a:r>
                      <a:r>
                        <a:rPr lang="en-US" sz="1400" baseline="0" noProof="0" dirty="0" smtClean="0"/>
                        <a:t> 000</a:t>
                      </a:r>
                      <a:endParaRPr lang="en-US" sz="1400" noProof="0" dirty="0"/>
                    </a:p>
                  </a:txBody>
                  <a:tcPr/>
                </a:tc>
              </a:tr>
            </a:tbl>
          </a:graphicData>
        </a:graphic>
      </p:graphicFrame>
    </p:spTree>
    <p:extLst>
      <p:ext uri="{BB962C8B-B14F-4D97-AF65-F5344CB8AC3E}">
        <p14:creationId xmlns:p14="http://schemas.microsoft.com/office/powerpoint/2010/main" val="36724201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738188" y="983183"/>
            <a:ext cx="7670799" cy="3725295"/>
          </a:xfrm>
        </p:spPr>
        <p:txBody>
          <a:bodyPr>
            <a:normAutofit lnSpcReduction="10000"/>
          </a:bodyPr>
          <a:lstStyle/>
          <a:p>
            <a:r>
              <a:rPr lang="en-US" dirty="0" smtClean="0"/>
              <a:t>Parametric insurance is an innovative solution to protect the weather-sensitive against the financial consequences of weather anomalies </a:t>
            </a:r>
          </a:p>
          <a:p>
            <a:endParaRPr lang="en-US" dirty="0"/>
          </a:p>
          <a:p>
            <a:r>
              <a:rPr lang="en-US" dirty="0" smtClean="0"/>
              <a:t>Insurers </a:t>
            </a:r>
            <a:r>
              <a:rPr lang="en-US" dirty="0" smtClean="0"/>
              <a:t>work </a:t>
            </a:r>
            <a:r>
              <a:rPr lang="en-US" dirty="0" smtClean="0"/>
              <a:t>hand-in-hand with brokers to provide the most adequate, tailor-made solution to clients in many different </a:t>
            </a:r>
            <a:r>
              <a:rPr lang="en-US" dirty="0" smtClean="0"/>
              <a:t>sectors </a:t>
            </a:r>
            <a:endParaRPr lang="en-US" dirty="0" smtClean="0"/>
          </a:p>
          <a:p>
            <a:endParaRPr lang="en-US" dirty="0" smtClean="0"/>
          </a:p>
          <a:p>
            <a:r>
              <a:rPr lang="en-US" dirty="0" smtClean="0"/>
              <a:t>Today, thanks to improvements in technology, we are confident that parametric insurance will continue to develop in the future, notably in terms </a:t>
            </a:r>
            <a:r>
              <a:rPr lang="en-US" dirty="0" smtClean="0"/>
              <a:t>of: </a:t>
            </a:r>
          </a:p>
          <a:p>
            <a:pPr marL="0" indent="0">
              <a:buNone/>
            </a:pPr>
            <a:endParaRPr lang="en-US" dirty="0" smtClean="0"/>
          </a:p>
          <a:p>
            <a:pPr lvl="1"/>
            <a:r>
              <a:rPr lang="en-US" dirty="0" smtClean="0"/>
              <a:t>Field of application </a:t>
            </a:r>
          </a:p>
          <a:p>
            <a:pPr lvl="1"/>
            <a:r>
              <a:rPr lang="en-US" dirty="0" smtClean="0"/>
              <a:t>Types of risks insured </a:t>
            </a:r>
          </a:p>
          <a:p>
            <a:pPr lvl="1"/>
            <a:r>
              <a:rPr lang="en-US" dirty="0" smtClean="0"/>
              <a:t>Geography </a:t>
            </a:r>
          </a:p>
          <a:p>
            <a:pPr lvl="1"/>
            <a:endParaRPr lang="en-US" dirty="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3" name="Titre 2"/>
          <p:cNvSpPr>
            <a:spLocks noGrp="1"/>
          </p:cNvSpPr>
          <p:nvPr>
            <p:ph type="title"/>
          </p:nvPr>
        </p:nvSpPr>
        <p:spPr/>
        <p:txBody>
          <a:bodyPr/>
          <a:lstStyle/>
          <a:p>
            <a:r>
              <a:rPr lang="en-US" dirty="0" smtClean="0"/>
              <a:t>Concluding remarks and questions </a:t>
            </a:r>
            <a:endParaRPr lang="en-US" dirty="0"/>
          </a:p>
        </p:txBody>
      </p:sp>
      <p:sp>
        <p:nvSpPr>
          <p:cNvPr id="4" name="Espace réservé du numéro de diapositive 3"/>
          <p:cNvSpPr>
            <a:spLocks noGrp="1"/>
          </p:cNvSpPr>
          <p:nvPr>
            <p:ph type="sldNum" sz="quarter" idx="11"/>
          </p:nvPr>
        </p:nvSpPr>
        <p:spPr/>
        <p:txBody>
          <a:bodyPr/>
          <a:lstStyle/>
          <a:p>
            <a:fld id="{3801209A-EBCB-4229-9A21-B7869465F47A}" type="slidenum">
              <a:rPr lang="en-US" smtClean="0">
                <a:solidFill>
                  <a:srgbClr val="004563"/>
                </a:solidFill>
              </a:rPr>
              <a:pPr/>
              <a:t>23</a:t>
            </a:fld>
            <a:r>
              <a:rPr lang="en-US" dirty="0" smtClean="0">
                <a:solidFill>
                  <a:srgbClr val="004563"/>
                </a:solidFill>
              </a:rPr>
              <a:t>   |  </a:t>
            </a:r>
            <a:endParaRPr lang="en-US" dirty="0">
              <a:solidFill>
                <a:srgbClr val="004563"/>
              </a:solidFill>
            </a:endParaRPr>
          </a:p>
        </p:txBody>
      </p:sp>
      <p:sp>
        <p:nvSpPr>
          <p:cNvPr id="8" name="ZoneTexte 7"/>
          <p:cNvSpPr txBox="1"/>
          <p:nvPr/>
        </p:nvSpPr>
        <p:spPr>
          <a:xfrm>
            <a:off x="996287" y="5199806"/>
            <a:ext cx="6960358" cy="553998"/>
          </a:xfrm>
          <a:prstGeom prst="rect">
            <a:avLst/>
          </a:prstGeom>
          <a:noFill/>
        </p:spPr>
        <p:txBody>
          <a:bodyPr wrap="square" lIns="0" tIns="0" rIns="0" bIns="0" rtlCol="0">
            <a:spAutoFit/>
          </a:bodyPr>
          <a:lstStyle/>
          <a:p>
            <a:pPr algn="ctr"/>
            <a:r>
              <a:rPr lang="fr-FR" sz="3600" b="1" dirty="0" smtClean="0">
                <a:solidFill>
                  <a:srgbClr val="004563"/>
                </a:solidFill>
                <a:latin typeface="+mj-lt"/>
                <a:cs typeface="Arial" pitchFamily="34" charset="0"/>
              </a:rPr>
              <a:t>Questions? </a:t>
            </a:r>
          </a:p>
        </p:txBody>
      </p:sp>
    </p:spTree>
    <p:extLst>
      <p:ext uri="{BB962C8B-B14F-4D97-AF65-F5344CB8AC3E}">
        <p14:creationId xmlns:p14="http://schemas.microsoft.com/office/powerpoint/2010/main" val="28034567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8" name="Espace réservé du texte 17"/>
          <p:cNvSpPr>
            <a:spLocks noGrp="1"/>
          </p:cNvSpPr>
          <p:nvPr>
            <p:ph type="body" sz="quarter" idx="13"/>
          </p:nvPr>
        </p:nvSpPr>
        <p:spPr>
          <a:xfrm>
            <a:off x="355600" y="1548165"/>
            <a:ext cx="8432799" cy="1776059"/>
          </a:xfrm>
        </p:spPr>
        <p:txBody>
          <a:bodyPr>
            <a:normAutofit fontScale="85000" lnSpcReduction="20000"/>
          </a:bodyPr>
          <a:lstStyle/>
          <a:p>
            <a:r>
              <a:rPr lang="fr-FR" dirty="0"/>
              <a:t>1</a:t>
            </a:r>
            <a:endParaRPr lang="fr-FR" dirty="0" smtClean="0"/>
          </a:p>
          <a:p>
            <a:pPr lvl="1"/>
            <a:r>
              <a:rPr lang="en-US" sz="3600" dirty="0" smtClean="0"/>
              <a:t>Parametric Insurance:</a:t>
            </a:r>
          </a:p>
          <a:p>
            <a:pPr lvl="1"/>
            <a:r>
              <a:rPr lang="en-US" sz="3300" dirty="0" smtClean="0"/>
              <a:t>A growing need in the face of </a:t>
            </a:r>
          </a:p>
          <a:p>
            <a:pPr lvl="1"/>
            <a:r>
              <a:rPr lang="en-US" sz="3300" dirty="0" smtClean="0"/>
              <a:t>climate change </a:t>
            </a:r>
            <a:endParaRPr lang="en-US" sz="3300" dirty="0"/>
          </a:p>
        </p:txBody>
      </p:sp>
      <p:pic>
        <p:nvPicPr>
          <p:cNvPr id="1026" name="Picture 2"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734" y="6239619"/>
            <a:ext cx="1236762" cy="6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389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3794" y="292894"/>
            <a:ext cx="8993974" cy="308686"/>
          </a:xfrm>
        </p:spPr>
        <p:txBody>
          <a:bodyPr>
            <a:normAutofit/>
          </a:bodyPr>
          <a:lstStyle/>
          <a:p>
            <a:r>
              <a:rPr lang="en-US" dirty="0" smtClean="0"/>
              <a:t>Climate change affects us all </a:t>
            </a:r>
            <a:endParaRPr lang="en-US" dirty="0"/>
          </a:p>
        </p:txBody>
      </p:sp>
      <p:sp>
        <p:nvSpPr>
          <p:cNvPr id="3" name="Text Box 27"/>
          <p:cNvSpPr txBox="1">
            <a:spLocks noChangeArrowheads="1"/>
          </p:cNvSpPr>
          <p:nvPr/>
        </p:nvSpPr>
        <p:spPr bwMode="gray">
          <a:xfrm>
            <a:off x="3178149" y="3123989"/>
            <a:ext cx="21875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sz="8800" b="1" dirty="0" smtClean="0">
                <a:solidFill>
                  <a:srgbClr val="004563"/>
                </a:solidFill>
                <a:latin typeface="Century Gothic"/>
                <a:ea typeface="Century Gothic"/>
                <a:cs typeface="Century Gothic"/>
              </a:rPr>
              <a:t>x10</a:t>
            </a:r>
            <a:endParaRPr lang="en-US" sz="2000" dirty="0">
              <a:solidFill>
                <a:srgbClr val="004563"/>
              </a:solidFill>
              <a:latin typeface="Arial"/>
              <a:ea typeface="Century Gothic"/>
              <a:cs typeface="Arial"/>
            </a:endParaRPr>
          </a:p>
        </p:txBody>
      </p:sp>
      <p:sp>
        <p:nvSpPr>
          <p:cNvPr id="6" name="Text Box 27"/>
          <p:cNvSpPr txBox="1">
            <a:spLocks noChangeArrowheads="1"/>
          </p:cNvSpPr>
          <p:nvPr/>
        </p:nvSpPr>
        <p:spPr bwMode="gray">
          <a:xfrm>
            <a:off x="1136756" y="2988457"/>
            <a:ext cx="15862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defRPr/>
            </a:pPr>
            <a:r>
              <a:rPr lang="en-US" sz="9600" b="1" spc="-300" dirty="0" smtClean="0">
                <a:solidFill>
                  <a:srgbClr val="004563"/>
                </a:solidFill>
                <a:latin typeface="Century Gothic"/>
                <a:cs typeface="Century Gothic"/>
              </a:rPr>
              <a:t>x5</a:t>
            </a:r>
            <a:endParaRPr lang="en-US" sz="9600" b="1" spc="-300" dirty="0">
              <a:solidFill>
                <a:srgbClr val="004563"/>
              </a:solidFill>
              <a:latin typeface="Century Gothic"/>
              <a:cs typeface="Century Gothic"/>
            </a:endParaRPr>
          </a:p>
        </p:txBody>
      </p:sp>
      <p:sp>
        <p:nvSpPr>
          <p:cNvPr id="7" name="Text Box 21"/>
          <p:cNvSpPr txBox="1">
            <a:spLocks noChangeArrowheads="1"/>
          </p:cNvSpPr>
          <p:nvPr/>
        </p:nvSpPr>
        <p:spPr bwMode="gray">
          <a:xfrm>
            <a:off x="321932" y="4915842"/>
            <a:ext cx="22640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sz="1200" b="1" dirty="0" smtClean="0">
                <a:solidFill>
                  <a:srgbClr val="004563"/>
                </a:solidFill>
                <a:latin typeface="Arial"/>
                <a:ea typeface="Century Gothic"/>
                <a:cs typeface="Arial"/>
              </a:rPr>
              <a:t>Increase in the frequency of weather anomalies over the past 50 years¹ </a:t>
            </a:r>
            <a:endParaRPr lang="en-US" sz="1200" b="1" i="1" dirty="0">
              <a:solidFill>
                <a:srgbClr val="004563"/>
              </a:solidFill>
              <a:latin typeface="Arial"/>
              <a:ea typeface="Century Gothic"/>
              <a:cs typeface="Arial"/>
            </a:endParaRPr>
          </a:p>
        </p:txBody>
      </p:sp>
      <p:sp>
        <p:nvSpPr>
          <p:cNvPr id="8" name="Text Box 21"/>
          <p:cNvSpPr txBox="1">
            <a:spLocks noChangeArrowheads="1"/>
          </p:cNvSpPr>
          <p:nvPr/>
        </p:nvSpPr>
        <p:spPr bwMode="gray">
          <a:xfrm>
            <a:off x="5854194" y="4871025"/>
            <a:ext cx="2984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defPPr>
              <a:defRPr lang="fr-FR"/>
            </a:defPPr>
            <a:lvl1pPr>
              <a:spcBef>
                <a:spcPct val="50000"/>
              </a:spcBef>
              <a:defRPr>
                <a:latin typeface="+mj-lt"/>
                <a:ea typeface="MS PGothic" pitchFamily="34" charset="-128"/>
              </a:defRPr>
            </a:lvl1pPr>
            <a:lvl2pPr marL="742950" indent="-285750" eaLnBrk="0" hangingPunct="0">
              <a:defRPr sz="2400">
                <a:latin typeface="Arial" charset="0"/>
                <a:ea typeface="MS PGothic" pitchFamily="34" charset="-128"/>
              </a:defRPr>
            </a:lvl2pPr>
            <a:lvl3pPr marL="1143000" indent="-228600" eaLnBrk="0" hangingPunct="0">
              <a:defRPr sz="2400">
                <a:latin typeface="Arial" charset="0"/>
                <a:ea typeface="MS PGothic" pitchFamily="34" charset="-128"/>
              </a:defRPr>
            </a:lvl3pPr>
            <a:lvl4pPr marL="1600200" indent="-228600" eaLnBrk="0" hangingPunct="0">
              <a:defRPr sz="2400">
                <a:latin typeface="Arial" charset="0"/>
                <a:ea typeface="MS PGothic" pitchFamily="34" charset="-128"/>
              </a:defRPr>
            </a:lvl4pPr>
            <a:lvl5pPr marL="2057400" indent="-228600" eaLnBrk="0" hangingPunct="0">
              <a:defRPr sz="2400">
                <a:latin typeface="Arial" charset="0"/>
                <a:ea typeface="MS PGothic" pitchFamily="34" charset="-128"/>
              </a:defRPr>
            </a:lvl5pPr>
            <a:lvl6pPr marL="2514600" indent="-228600" eaLnBrk="0" fontAlgn="base" hangingPunct="0">
              <a:spcBef>
                <a:spcPct val="0"/>
              </a:spcBef>
              <a:spcAft>
                <a:spcPct val="0"/>
              </a:spcAft>
              <a:defRPr sz="2400">
                <a:latin typeface="Arial" charset="0"/>
                <a:ea typeface="MS PGothic" pitchFamily="34" charset="-128"/>
              </a:defRPr>
            </a:lvl6pPr>
            <a:lvl7pPr marL="2971800" indent="-228600" eaLnBrk="0" fontAlgn="base" hangingPunct="0">
              <a:spcBef>
                <a:spcPct val="0"/>
              </a:spcBef>
              <a:spcAft>
                <a:spcPct val="0"/>
              </a:spcAft>
              <a:defRPr sz="2400">
                <a:latin typeface="Arial" charset="0"/>
                <a:ea typeface="MS PGothic" pitchFamily="34" charset="-128"/>
              </a:defRPr>
            </a:lvl7pPr>
            <a:lvl8pPr marL="3429000" indent="-228600" eaLnBrk="0" fontAlgn="base" hangingPunct="0">
              <a:spcBef>
                <a:spcPct val="0"/>
              </a:spcBef>
              <a:spcAft>
                <a:spcPct val="0"/>
              </a:spcAft>
              <a:defRPr sz="2400">
                <a:latin typeface="Arial" charset="0"/>
                <a:ea typeface="MS PGothic" pitchFamily="34" charset="-128"/>
              </a:defRPr>
            </a:lvl8pPr>
            <a:lvl9pPr marL="3886200" indent="-228600" eaLnBrk="0" fontAlgn="base" hangingPunct="0">
              <a:spcBef>
                <a:spcPct val="0"/>
              </a:spcBef>
              <a:spcAft>
                <a:spcPct val="0"/>
              </a:spcAft>
              <a:defRPr sz="2400">
                <a:latin typeface="Arial" charset="0"/>
                <a:ea typeface="MS PGothic" pitchFamily="34" charset="-128"/>
              </a:defRPr>
            </a:lvl9pPr>
          </a:lstStyle>
          <a:p>
            <a:r>
              <a:rPr lang="en-US" sz="1200" b="1" dirty="0" smtClean="0">
                <a:solidFill>
                  <a:srgbClr val="004563"/>
                </a:solidFill>
                <a:latin typeface="Arial"/>
                <a:ea typeface="Century Gothic"/>
                <a:cs typeface="Arial"/>
              </a:rPr>
              <a:t>The overall cost of risks associated with climate change represents between 5% and 20% of GDP³ </a:t>
            </a:r>
            <a:endParaRPr lang="en-US" sz="1200" b="1" dirty="0">
              <a:solidFill>
                <a:srgbClr val="004563"/>
              </a:solidFill>
              <a:latin typeface="Arial"/>
              <a:ea typeface="Century Gothic"/>
              <a:cs typeface="Arial"/>
            </a:endParaRPr>
          </a:p>
        </p:txBody>
      </p:sp>
      <p:sp>
        <p:nvSpPr>
          <p:cNvPr id="9" name="Text Box 27"/>
          <p:cNvSpPr txBox="1">
            <a:spLocks noChangeArrowheads="1"/>
          </p:cNvSpPr>
          <p:nvPr/>
        </p:nvSpPr>
        <p:spPr bwMode="gray">
          <a:xfrm>
            <a:off x="5964556" y="3123989"/>
            <a:ext cx="252303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defRPr/>
            </a:pPr>
            <a:r>
              <a:rPr lang="en-US" sz="8800" b="1" dirty="0" smtClean="0">
                <a:solidFill>
                  <a:srgbClr val="004563"/>
                </a:solidFill>
                <a:latin typeface="Century Gothic"/>
                <a:cs typeface="Century Gothic"/>
              </a:rPr>
              <a:t>20%</a:t>
            </a:r>
            <a:endParaRPr lang="en-US" sz="8800" b="1" spc="-300" dirty="0">
              <a:solidFill>
                <a:srgbClr val="004563"/>
              </a:solidFill>
              <a:latin typeface="Century Gothic"/>
              <a:cs typeface="Century Gothic"/>
            </a:endParaRPr>
          </a:p>
        </p:txBody>
      </p:sp>
      <p:cxnSp>
        <p:nvCxnSpPr>
          <p:cNvPr id="12" name="Connecteur droit 11"/>
          <p:cNvCxnSpPr/>
          <p:nvPr/>
        </p:nvCxnSpPr>
        <p:spPr>
          <a:xfrm>
            <a:off x="2873169" y="2875212"/>
            <a:ext cx="19152" cy="2739011"/>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numéro de diapositive 20"/>
          <p:cNvSpPr>
            <a:spLocks noGrp="1"/>
          </p:cNvSpPr>
          <p:nvPr>
            <p:ph type="sldNum" sz="quarter" idx="10"/>
          </p:nvPr>
        </p:nvSpPr>
        <p:spPr/>
        <p:txBody>
          <a:bodyPr/>
          <a:lstStyle/>
          <a:p>
            <a:fld id="{3801209A-EBCB-4229-9A21-B7869465F47A}" type="slidenum">
              <a:rPr lang="en-US" smtClean="0">
                <a:solidFill>
                  <a:srgbClr val="004563"/>
                </a:solidFill>
              </a:rPr>
              <a:pPr/>
              <a:t>4</a:t>
            </a:fld>
            <a:r>
              <a:rPr lang="en-US" smtClean="0">
                <a:solidFill>
                  <a:srgbClr val="004563"/>
                </a:solidFill>
              </a:rPr>
              <a:t>   |  </a:t>
            </a:r>
            <a:endParaRPr lang="en-US">
              <a:solidFill>
                <a:srgbClr val="004563"/>
              </a:solidFill>
            </a:endParaRPr>
          </a:p>
        </p:txBody>
      </p:sp>
      <p:sp>
        <p:nvSpPr>
          <p:cNvPr id="10" name="Rectangle 9"/>
          <p:cNvSpPr/>
          <p:nvPr/>
        </p:nvSpPr>
        <p:spPr>
          <a:xfrm>
            <a:off x="245800" y="6049406"/>
            <a:ext cx="6027146" cy="415498"/>
          </a:xfrm>
          <a:prstGeom prst="rect">
            <a:avLst/>
          </a:prstGeom>
        </p:spPr>
        <p:txBody>
          <a:bodyPr wrap="square">
            <a:spAutoFit/>
          </a:bodyPr>
          <a:lstStyle/>
          <a:p>
            <a:r>
              <a:rPr lang="en-US" sz="700" dirty="0">
                <a:solidFill>
                  <a:prstClr val="black"/>
                </a:solidFill>
                <a:cs typeface="Arial" panose="020B0604020202020204" pitchFamily="34" charset="0"/>
              </a:rPr>
              <a:t>¹</a:t>
            </a:r>
            <a:r>
              <a:rPr lang="en-US" sz="700" dirty="0" smtClean="0">
                <a:solidFill>
                  <a:prstClr val="black"/>
                </a:solidFill>
                <a:cs typeface="Arial" panose="020B0604020202020204" pitchFamily="34" charset="0"/>
              </a:rPr>
              <a:t>World </a:t>
            </a:r>
            <a:r>
              <a:rPr lang="en-US" sz="700" dirty="0">
                <a:solidFill>
                  <a:prstClr val="black"/>
                </a:solidFill>
                <a:cs typeface="Arial" panose="020B0604020202020204" pitchFamily="34" charset="0"/>
              </a:rPr>
              <a:t>Health Organization, </a:t>
            </a:r>
            <a:r>
              <a:rPr lang="en-US" sz="700" dirty="0" smtClean="0">
                <a:solidFill>
                  <a:prstClr val="black"/>
                </a:solidFill>
                <a:cs typeface="Arial" panose="020B0604020202020204" pitchFamily="34" charset="0"/>
              </a:rPr>
              <a:t>GIEC</a:t>
            </a:r>
          </a:p>
          <a:p>
            <a:r>
              <a:rPr lang="en-US" sz="700" dirty="0">
                <a:solidFill>
                  <a:prstClr val="black"/>
                </a:solidFill>
                <a:cs typeface="Arial" panose="020B0604020202020204" pitchFamily="34" charset="0"/>
              </a:rPr>
              <a:t>²</a:t>
            </a:r>
            <a:r>
              <a:rPr lang="en-US" sz="700" dirty="0" smtClean="0">
                <a:solidFill>
                  <a:prstClr val="black"/>
                </a:solidFill>
                <a:cs typeface="Arial" panose="020B0604020202020204" pitchFamily="34" charset="0"/>
              </a:rPr>
              <a:t>EM DAT Database </a:t>
            </a:r>
          </a:p>
          <a:p>
            <a:r>
              <a:rPr lang="en-US" sz="700" dirty="0" smtClean="0">
                <a:solidFill>
                  <a:prstClr val="black"/>
                </a:solidFill>
                <a:cs typeface="Arial" panose="020B0604020202020204" pitchFamily="34" charset="0"/>
              </a:rPr>
              <a:t>³Stern Report </a:t>
            </a:r>
            <a:endParaRPr lang="en-US" sz="700" dirty="0">
              <a:solidFill>
                <a:prstClr val="black"/>
              </a:solidFill>
              <a:cs typeface="Arial" panose="020B0604020202020204" pitchFamily="34" charset="0"/>
            </a:endParaRPr>
          </a:p>
        </p:txBody>
      </p:sp>
      <p:cxnSp>
        <p:nvCxnSpPr>
          <p:cNvPr id="16" name="Connecteur droit 15"/>
          <p:cNvCxnSpPr/>
          <p:nvPr/>
        </p:nvCxnSpPr>
        <p:spPr>
          <a:xfrm>
            <a:off x="5742571" y="2875212"/>
            <a:ext cx="0" cy="2713092"/>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5799" y="957077"/>
            <a:ext cx="8598163" cy="1815882"/>
          </a:xfrm>
          <a:prstGeom prst="rect">
            <a:avLst/>
          </a:prstGeom>
        </p:spPr>
        <p:txBody>
          <a:bodyPr wrap="square">
            <a:spAutoFit/>
          </a:bodyPr>
          <a:lstStyle/>
          <a:p>
            <a:pPr marL="0" lvl="1">
              <a:spcBef>
                <a:spcPct val="30000"/>
              </a:spcBef>
              <a:defRPr/>
            </a:pPr>
            <a:r>
              <a:rPr lang="en-US" sz="2000" kern="0" dirty="0" smtClean="0">
                <a:solidFill>
                  <a:srgbClr val="034E65"/>
                </a:solidFill>
                <a:latin typeface="Century Gothic"/>
                <a:ea typeface="ＭＳ Ｐゴシック" pitchFamily="34" charset="-128"/>
                <a:cs typeface="Arial" panose="020B0604020202020204" pitchFamily="34" charset="0"/>
              </a:rPr>
              <a:t>“Climate Change warrants AXA’s attention because both the science and the economics are crystal clear: we have no choice: a 2 ºC world might be insurable, a 4</a:t>
            </a:r>
            <a:r>
              <a:rPr lang="en-US" sz="2000" kern="0" dirty="0">
                <a:solidFill>
                  <a:srgbClr val="034E65"/>
                </a:solidFill>
                <a:latin typeface="Century Gothic"/>
                <a:ea typeface="ＭＳ Ｐゴシック" pitchFamily="34" charset="-128"/>
                <a:cs typeface="Arial" panose="020B0604020202020204" pitchFamily="34" charset="0"/>
              </a:rPr>
              <a:t> </a:t>
            </a:r>
            <a:r>
              <a:rPr lang="en-US" sz="2000" kern="0" dirty="0" smtClean="0">
                <a:solidFill>
                  <a:srgbClr val="034E65"/>
                </a:solidFill>
                <a:latin typeface="Century Gothic"/>
                <a:ea typeface="ＭＳ Ｐゴシック" pitchFamily="34" charset="-128"/>
                <a:cs typeface="Arial" panose="020B0604020202020204" pitchFamily="34" charset="0"/>
              </a:rPr>
              <a:t>ºC world certainly would not be.</a:t>
            </a:r>
            <a:r>
              <a:rPr lang="en-US" sz="2000" kern="0" dirty="0" smtClean="0">
                <a:solidFill>
                  <a:srgbClr val="034E65"/>
                </a:solidFill>
                <a:ea typeface="ＭＳ Ｐゴシック" pitchFamily="34" charset="-128"/>
                <a:cs typeface="Arial" panose="020B0604020202020204" pitchFamily="34" charset="0"/>
              </a:rPr>
              <a:t>” </a:t>
            </a:r>
            <a:r>
              <a:rPr lang="en-US" sz="2000" kern="0" dirty="0" smtClean="0">
                <a:solidFill>
                  <a:srgbClr val="034E65"/>
                </a:solidFill>
                <a:latin typeface="Century Gothic"/>
                <a:ea typeface="ＭＳ Ｐゴシック" pitchFamily="34" charset="-128"/>
                <a:cs typeface="Arial" panose="020B0604020202020204" pitchFamily="34" charset="0"/>
              </a:rPr>
              <a:t> </a:t>
            </a:r>
          </a:p>
          <a:p>
            <a:pPr marL="0" lvl="1">
              <a:spcBef>
                <a:spcPct val="30000"/>
              </a:spcBef>
              <a:defRPr/>
            </a:pPr>
            <a:endParaRPr lang="en-US" sz="200" kern="0" dirty="0" smtClean="0">
              <a:solidFill>
                <a:srgbClr val="034E65"/>
              </a:solidFill>
              <a:latin typeface="Century Gothic"/>
              <a:ea typeface="ＭＳ Ｐゴシック" pitchFamily="34" charset="-128"/>
              <a:cs typeface="Arial" panose="020B0604020202020204" pitchFamily="34" charset="0"/>
            </a:endParaRPr>
          </a:p>
          <a:p>
            <a:pPr marL="0" lvl="1" algn="r">
              <a:spcBef>
                <a:spcPct val="30000"/>
              </a:spcBef>
              <a:defRPr/>
            </a:pPr>
            <a:r>
              <a:rPr lang="en-US" b="1" kern="0" dirty="0" smtClean="0">
                <a:solidFill>
                  <a:srgbClr val="B4365A"/>
                </a:solidFill>
                <a:latin typeface="Century Gothic"/>
                <a:ea typeface="ＭＳ Ｐゴシック" pitchFamily="34" charset="-128"/>
                <a:cs typeface="Arial" panose="020B0604020202020204" pitchFamily="34" charset="0"/>
              </a:rPr>
              <a:t>Henri de Castries,</a:t>
            </a:r>
            <a:r>
              <a:rPr lang="en-US" kern="0" dirty="0" smtClean="0">
                <a:solidFill>
                  <a:srgbClr val="B4365A"/>
                </a:solidFill>
                <a:latin typeface="Century Gothic"/>
                <a:ea typeface="ＭＳ Ｐゴシック" pitchFamily="34" charset="-128"/>
                <a:cs typeface="Arial" panose="020B0604020202020204" pitchFamily="34" charset="0"/>
              </a:rPr>
              <a:t> </a:t>
            </a:r>
          </a:p>
          <a:p>
            <a:pPr marL="0" lvl="1" algn="r">
              <a:spcBef>
                <a:spcPct val="30000"/>
              </a:spcBef>
              <a:defRPr/>
            </a:pPr>
            <a:r>
              <a:rPr lang="en-US" i="1" kern="0" dirty="0" smtClean="0">
                <a:solidFill>
                  <a:srgbClr val="B4365A"/>
                </a:solidFill>
                <a:latin typeface="Century Gothic"/>
                <a:ea typeface="ＭＳ Ｐゴシック" pitchFamily="34" charset="-128"/>
                <a:cs typeface="Arial" panose="020B0604020202020204" pitchFamily="34" charset="0"/>
              </a:rPr>
              <a:t>Chairman and CEO of AXA Group </a:t>
            </a:r>
            <a:endParaRPr lang="en-US" i="1" kern="0" dirty="0">
              <a:solidFill>
                <a:srgbClr val="B4365A"/>
              </a:solidFill>
              <a:latin typeface="Century Gothic"/>
              <a:ea typeface="ＭＳ Ｐゴシック" pitchFamily="34" charset="-128"/>
              <a:cs typeface="Arial" panose="020B0604020202020204" pitchFamily="34" charset="0"/>
            </a:endParaRPr>
          </a:p>
        </p:txBody>
      </p:sp>
      <p:sp>
        <p:nvSpPr>
          <p:cNvPr id="24" name="Rectangle 23"/>
          <p:cNvSpPr/>
          <p:nvPr/>
        </p:nvSpPr>
        <p:spPr>
          <a:xfrm>
            <a:off x="3178149" y="4934648"/>
            <a:ext cx="1398140" cy="276999"/>
          </a:xfrm>
          <a:prstGeom prst="rect">
            <a:avLst/>
          </a:prstGeom>
        </p:spPr>
        <p:txBody>
          <a:bodyPr wrap="none">
            <a:spAutoFit/>
          </a:bodyPr>
          <a:lstStyle/>
          <a:p>
            <a:pPr>
              <a:spcBef>
                <a:spcPct val="50000"/>
              </a:spcBef>
            </a:pPr>
            <a:r>
              <a:rPr lang="en-US" sz="1200" b="1" dirty="0">
                <a:solidFill>
                  <a:srgbClr val="004563"/>
                </a:solidFill>
                <a:ea typeface="Century Gothic"/>
                <a:cs typeface="Arial"/>
              </a:rPr>
              <a:t>Cost for society²</a:t>
            </a:r>
          </a:p>
        </p:txBody>
      </p:sp>
      <p:cxnSp>
        <p:nvCxnSpPr>
          <p:cNvPr id="27" name="Connecteur droit 26"/>
          <p:cNvCxnSpPr/>
          <p:nvPr/>
        </p:nvCxnSpPr>
        <p:spPr>
          <a:xfrm>
            <a:off x="397116" y="2875212"/>
            <a:ext cx="8196262"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6735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090" y="292893"/>
            <a:ext cx="7681293" cy="338137"/>
          </a:xfrm>
        </p:spPr>
        <p:txBody>
          <a:bodyPr>
            <a:normAutofit fontScale="90000"/>
          </a:bodyPr>
          <a:lstStyle/>
          <a:p>
            <a:r>
              <a:rPr lang="en-US" dirty="0" smtClean="0"/>
              <a:t>Last time temperatures were as hot as 2014 was over 50,000 years ago…. </a:t>
            </a:r>
            <a:endParaRPr lang="en-US" dirty="0"/>
          </a:p>
        </p:txBody>
      </p:sp>
      <p:pic>
        <p:nvPicPr>
          <p:cNvPr id="1026" name="Picture 2" descr="http://www.google.fr/url?source=imglanding&amp;ct=img&amp;q=http://earlymanwarriortech.weebly.com/uploads/2/3/7/1/23717860/995876.jpg?380&amp;sa=X&amp;ved=0CAkQ8wdqFQoTCKzJ14yZisYCFYj8cgod5pQAcA&amp;usg=AFQjCNHvXWe_y2Jn7gWR0GWSWZoipsyq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4" y="1427162"/>
            <a:ext cx="3943123" cy="39431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Ateriense pun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456" y="1733435"/>
            <a:ext cx="2207408" cy="33305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84224" y="5497032"/>
            <a:ext cx="3943123" cy="492443"/>
          </a:xfrm>
          <a:prstGeom prst="rect">
            <a:avLst/>
          </a:prstGeom>
          <a:noFill/>
        </p:spPr>
        <p:txBody>
          <a:bodyPr wrap="square" lIns="0" tIns="0" rIns="0" bIns="0" rtlCol="0">
            <a:spAutoFit/>
          </a:bodyPr>
          <a:lstStyle/>
          <a:p>
            <a:pPr algn="ctr"/>
            <a:r>
              <a:rPr lang="en-US" sz="1600" b="1" dirty="0" smtClean="0">
                <a:solidFill>
                  <a:srgbClr val="004563"/>
                </a:solidFill>
                <a:latin typeface="Arial" pitchFamily="34" charset="0"/>
                <a:cs typeface="Arial" pitchFamily="34" charset="0"/>
              </a:rPr>
              <a:t>What we may have looked like during the </a:t>
            </a:r>
            <a:r>
              <a:rPr lang="en-US" sz="1600" b="1" dirty="0" err="1" smtClean="0">
                <a:solidFill>
                  <a:srgbClr val="004563"/>
                </a:solidFill>
                <a:latin typeface="Arial" pitchFamily="34" charset="0"/>
                <a:cs typeface="Arial" pitchFamily="34" charset="0"/>
              </a:rPr>
              <a:t>Paleolithic</a:t>
            </a:r>
            <a:r>
              <a:rPr lang="en-US" sz="1600" b="1" dirty="0" smtClean="0">
                <a:solidFill>
                  <a:srgbClr val="004563"/>
                </a:solidFill>
                <a:latin typeface="Arial" pitchFamily="34" charset="0"/>
                <a:cs typeface="Arial" pitchFamily="34" charset="0"/>
              </a:rPr>
              <a:t> era…</a:t>
            </a:r>
          </a:p>
        </p:txBody>
      </p:sp>
    </p:spTree>
    <p:extLst>
      <p:ext uri="{BB962C8B-B14F-4D97-AF65-F5344CB8AC3E}">
        <p14:creationId xmlns:p14="http://schemas.microsoft.com/office/powerpoint/2010/main" val="24342019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1493" y="236483"/>
            <a:ext cx="8100259" cy="433335"/>
          </a:xfrm>
        </p:spPr>
        <p:txBody>
          <a:bodyPr>
            <a:normAutofit fontScale="90000"/>
          </a:bodyPr>
          <a:lstStyle/>
          <a:p>
            <a:r>
              <a:rPr lang="en-US" dirty="0" smtClean="0"/>
              <a:t>Today, we are experiencing many weather anomalies across the globe… </a:t>
            </a:r>
            <a:endParaRPr lang="en-US" dirty="0"/>
          </a:p>
        </p:txBody>
      </p:sp>
      <p:sp>
        <p:nvSpPr>
          <p:cNvPr id="3" name="Espace réservé du numéro de diapositive 2"/>
          <p:cNvSpPr>
            <a:spLocks noGrp="1"/>
          </p:cNvSpPr>
          <p:nvPr>
            <p:ph type="sldNum" sz="quarter" idx="10"/>
          </p:nvPr>
        </p:nvSpPr>
        <p:spPr/>
        <p:txBody>
          <a:bodyPr/>
          <a:lstStyle/>
          <a:p>
            <a:fld id="{3801209A-EBCB-4229-9A21-B7869465F47A}" type="slidenum">
              <a:rPr lang="fr-FR" smtClean="0"/>
              <a:pPr/>
              <a:t>6</a:t>
            </a:fld>
            <a:r>
              <a:rPr lang="fr-FR" smtClean="0"/>
              <a:t>   |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009649"/>
            <a:ext cx="8637754" cy="53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8376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 and Brazil is not immune to these anomalies</a:t>
            </a:r>
            <a:endParaRPr lang="en-US" dirty="0"/>
          </a:p>
        </p:txBody>
      </p:sp>
      <p:sp>
        <p:nvSpPr>
          <p:cNvPr id="3" name="Espace réservé du numéro de diapositive 2"/>
          <p:cNvSpPr>
            <a:spLocks noGrp="1"/>
          </p:cNvSpPr>
          <p:nvPr>
            <p:ph type="sldNum" sz="quarter" idx="10"/>
          </p:nvPr>
        </p:nvSpPr>
        <p:spPr/>
        <p:txBody>
          <a:bodyPr/>
          <a:lstStyle/>
          <a:p>
            <a:fld id="{3801209A-EBCB-4229-9A21-B7869465F47A}" type="slidenum">
              <a:rPr lang="en-US" smtClean="0"/>
              <a:pPr/>
              <a:t>7</a:t>
            </a:fld>
            <a:r>
              <a:rPr lang="en-US" dirty="0" smtClean="0"/>
              <a:t>   |  </a:t>
            </a:r>
            <a:endParaRPr lang="en-US" dirty="0"/>
          </a:p>
        </p:txBody>
      </p:sp>
      <p:sp>
        <p:nvSpPr>
          <p:cNvPr id="6" name="ZoneTexte 5"/>
          <p:cNvSpPr txBox="1"/>
          <p:nvPr/>
        </p:nvSpPr>
        <p:spPr>
          <a:xfrm>
            <a:off x="236932" y="6321456"/>
            <a:ext cx="4401879" cy="169277"/>
          </a:xfrm>
          <a:prstGeom prst="rect">
            <a:avLst/>
          </a:prstGeom>
          <a:noFill/>
        </p:spPr>
        <p:txBody>
          <a:bodyPr wrap="square" lIns="0" tIns="0" rIns="0" bIns="0" rtlCol="0">
            <a:spAutoFit/>
          </a:bodyPr>
          <a:lstStyle/>
          <a:p>
            <a:r>
              <a:rPr lang="en-US" sz="1100" dirty="0" smtClean="0">
                <a:latin typeface="Arial" pitchFamily="34" charset="0"/>
                <a:cs typeface="Arial" pitchFamily="34" charset="0"/>
              </a:rPr>
              <a:t>¹All info from The Guardian </a:t>
            </a:r>
          </a:p>
        </p:txBody>
      </p:sp>
      <p:sp>
        <p:nvSpPr>
          <p:cNvPr id="9" name="Freeform 34"/>
          <p:cNvSpPr>
            <a:spLocks/>
          </p:cNvSpPr>
          <p:nvPr/>
        </p:nvSpPr>
        <p:spPr bwMode="gray">
          <a:xfrm>
            <a:off x="1186050" y="1396084"/>
            <a:ext cx="4579576" cy="4813802"/>
          </a:xfrm>
          <a:custGeom>
            <a:avLst/>
            <a:gdLst>
              <a:gd name="T0" fmla="*/ 117 w 3344"/>
              <a:gd name="T1" fmla="*/ 14 h 3510"/>
              <a:gd name="T2" fmla="*/ 103 w 3344"/>
              <a:gd name="T3" fmla="*/ 16 h 3510"/>
              <a:gd name="T4" fmla="*/ 112 w 3344"/>
              <a:gd name="T5" fmla="*/ 33 h 3510"/>
              <a:gd name="T6" fmla="*/ 99 w 3344"/>
              <a:gd name="T7" fmla="*/ 42 h 3510"/>
              <a:gd name="T8" fmla="*/ 80 w 3344"/>
              <a:gd name="T9" fmla="*/ 48 h 3510"/>
              <a:gd name="T10" fmla="*/ 62 w 3344"/>
              <a:gd name="T11" fmla="*/ 37 h 3510"/>
              <a:gd name="T12" fmla="*/ 44 w 3344"/>
              <a:gd name="T13" fmla="*/ 45 h 3510"/>
              <a:gd name="T14" fmla="*/ 41 w 3344"/>
              <a:gd name="T15" fmla="*/ 50 h 3510"/>
              <a:gd name="T16" fmla="*/ 43 w 3344"/>
              <a:gd name="T17" fmla="*/ 90 h 3510"/>
              <a:gd name="T18" fmla="*/ 16 w 3344"/>
              <a:gd name="T19" fmla="*/ 109 h 3510"/>
              <a:gd name="T20" fmla="*/ 0 w 3344"/>
              <a:gd name="T21" fmla="*/ 137 h 3510"/>
              <a:gd name="T22" fmla="*/ 16 w 3344"/>
              <a:gd name="T23" fmla="*/ 158 h 3510"/>
              <a:gd name="T24" fmla="*/ 35 w 3344"/>
              <a:gd name="T25" fmla="*/ 167 h 3510"/>
              <a:gd name="T26" fmla="*/ 60 w 3344"/>
              <a:gd name="T27" fmla="*/ 173 h 3510"/>
              <a:gd name="T28" fmla="*/ 92 w 3344"/>
              <a:gd name="T29" fmla="*/ 165 h 3510"/>
              <a:gd name="T30" fmla="*/ 112 w 3344"/>
              <a:gd name="T31" fmla="*/ 191 h 3510"/>
              <a:gd name="T32" fmla="*/ 141 w 3344"/>
              <a:gd name="T33" fmla="*/ 204 h 3510"/>
              <a:gd name="T34" fmla="*/ 147 w 3344"/>
              <a:gd name="T35" fmla="*/ 231 h 3510"/>
              <a:gd name="T36" fmla="*/ 169 w 3344"/>
              <a:gd name="T37" fmla="*/ 244 h 3510"/>
              <a:gd name="T38" fmla="*/ 171 w 3344"/>
              <a:gd name="T39" fmla="*/ 274 h 3510"/>
              <a:gd name="T40" fmla="*/ 177 w 3344"/>
              <a:gd name="T41" fmla="*/ 299 h 3510"/>
              <a:gd name="T42" fmla="*/ 196 w 3344"/>
              <a:gd name="T43" fmla="*/ 316 h 3510"/>
              <a:gd name="T44" fmla="*/ 207 w 3344"/>
              <a:gd name="T45" fmla="*/ 334 h 3510"/>
              <a:gd name="T46" fmla="*/ 207 w 3344"/>
              <a:gd name="T47" fmla="*/ 361 h 3510"/>
              <a:gd name="T48" fmla="*/ 177 w 3344"/>
              <a:gd name="T49" fmla="*/ 392 h 3510"/>
              <a:gd name="T50" fmla="*/ 191 w 3344"/>
              <a:gd name="T51" fmla="*/ 403 h 3510"/>
              <a:gd name="T52" fmla="*/ 206 w 3344"/>
              <a:gd name="T53" fmla="*/ 410 h 3510"/>
              <a:gd name="T54" fmla="*/ 221 w 3344"/>
              <a:gd name="T55" fmla="*/ 427 h 3510"/>
              <a:gd name="T56" fmla="*/ 226 w 3344"/>
              <a:gd name="T57" fmla="*/ 430 h 3510"/>
              <a:gd name="T58" fmla="*/ 250 w 3344"/>
              <a:gd name="T59" fmla="*/ 401 h 3510"/>
              <a:gd name="T60" fmla="*/ 270 w 3344"/>
              <a:gd name="T61" fmla="*/ 371 h 3510"/>
              <a:gd name="T62" fmla="*/ 270 w 3344"/>
              <a:gd name="T63" fmla="*/ 345 h 3510"/>
              <a:gd name="T64" fmla="*/ 289 w 3344"/>
              <a:gd name="T65" fmla="*/ 323 h 3510"/>
              <a:gd name="T66" fmla="*/ 313 w 3344"/>
              <a:gd name="T67" fmla="*/ 311 h 3510"/>
              <a:gd name="T68" fmla="*/ 325 w 3344"/>
              <a:gd name="T69" fmla="*/ 308 h 3510"/>
              <a:gd name="T70" fmla="*/ 350 w 3344"/>
              <a:gd name="T71" fmla="*/ 297 h 3510"/>
              <a:gd name="T72" fmla="*/ 366 w 3344"/>
              <a:gd name="T73" fmla="*/ 256 h 3510"/>
              <a:gd name="T74" fmla="*/ 372 w 3344"/>
              <a:gd name="T75" fmla="*/ 216 h 3510"/>
              <a:gd name="T76" fmla="*/ 387 w 3344"/>
              <a:gd name="T77" fmla="*/ 186 h 3510"/>
              <a:gd name="T78" fmla="*/ 414 w 3344"/>
              <a:gd name="T79" fmla="*/ 152 h 3510"/>
              <a:gd name="T80" fmla="*/ 400 w 3344"/>
              <a:gd name="T81" fmla="*/ 111 h 3510"/>
              <a:gd name="T82" fmla="*/ 371 w 3344"/>
              <a:gd name="T83" fmla="*/ 91 h 3510"/>
              <a:gd name="T84" fmla="*/ 325 w 3344"/>
              <a:gd name="T85" fmla="*/ 81 h 3510"/>
              <a:gd name="T86" fmla="*/ 314 w 3344"/>
              <a:gd name="T87" fmla="*/ 79 h 3510"/>
              <a:gd name="T88" fmla="*/ 306 w 3344"/>
              <a:gd name="T89" fmla="*/ 71 h 3510"/>
              <a:gd name="T90" fmla="*/ 275 w 3344"/>
              <a:gd name="T91" fmla="*/ 67 h 3510"/>
              <a:gd name="T92" fmla="*/ 263 w 3344"/>
              <a:gd name="T93" fmla="*/ 82 h 3510"/>
              <a:gd name="T94" fmla="*/ 250 w 3344"/>
              <a:gd name="T95" fmla="*/ 76 h 3510"/>
              <a:gd name="T96" fmla="*/ 243 w 3344"/>
              <a:gd name="T97" fmla="*/ 75 h 3510"/>
              <a:gd name="T98" fmla="*/ 247 w 3344"/>
              <a:gd name="T99" fmla="*/ 66 h 3510"/>
              <a:gd name="T100" fmla="*/ 241 w 3344"/>
              <a:gd name="T101" fmla="*/ 61 h 3510"/>
              <a:gd name="T102" fmla="*/ 257 w 3344"/>
              <a:gd name="T103" fmla="*/ 38 h 3510"/>
              <a:gd name="T104" fmla="*/ 244 w 3344"/>
              <a:gd name="T105" fmla="*/ 14 h 3510"/>
              <a:gd name="T106" fmla="*/ 224 w 3344"/>
              <a:gd name="T107" fmla="*/ 33 h 3510"/>
              <a:gd name="T108" fmla="*/ 203 w 3344"/>
              <a:gd name="T109" fmla="*/ 29 h 3510"/>
              <a:gd name="T110" fmla="*/ 181 w 3344"/>
              <a:gd name="T111" fmla="*/ 35 h 3510"/>
              <a:gd name="T112" fmla="*/ 159 w 3344"/>
              <a:gd name="T113" fmla="*/ 42 h 3510"/>
              <a:gd name="T114" fmla="*/ 152 w 3344"/>
              <a:gd name="T115" fmla="*/ 19 h 3510"/>
              <a:gd name="T116" fmla="*/ 148 w 3344"/>
              <a:gd name="T117" fmla="*/ 0 h 3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4" h="3510">
                <a:moveTo>
                  <a:pt x="1136" y="5"/>
                </a:moveTo>
                <a:lnTo>
                  <a:pt x="1136" y="25"/>
                </a:lnTo>
                <a:lnTo>
                  <a:pt x="1119" y="46"/>
                </a:lnTo>
                <a:lnTo>
                  <a:pt x="1108" y="56"/>
                </a:lnTo>
                <a:lnTo>
                  <a:pt x="1103" y="58"/>
                </a:lnTo>
                <a:lnTo>
                  <a:pt x="1076" y="60"/>
                </a:lnTo>
                <a:lnTo>
                  <a:pt x="1067" y="66"/>
                </a:lnTo>
                <a:lnTo>
                  <a:pt x="1054" y="71"/>
                </a:lnTo>
                <a:lnTo>
                  <a:pt x="1043" y="86"/>
                </a:lnTo>
                <a:lnTo>
                  <a:pt x="1036" y="89"/>
                </a:lnTo>
                <a:lnTo>
                  <a:pt x="991" y="93"/>
                </a:lnTo>
                <a:lnTo>
                  <a:pt x="966" y="98"/>
                </a:lnTo>
                <a:lnTo>
                  <a:pt x="938" y="109"/>
                </a:lnTo>
                <a:lnTo>
                  <a:pt x="933" y="116"/>
                </a:lnTo>
                <a:lnTo>
                  <a:pt x="929" y="117"/>
                </a:lnTo>
                <a:lnTo>
                  <a:pt x="892" y="116"/>
                </a:lnTo>
                <a:lnTo>
                  <a:pt x="863" y="107"/>
                </a:lnTo>
                <a:lnTo>
                  <a:pt x="830" y="88"/>
                </a:lnTo>
                <a:lnTo>
                  <a:pt x="795" y="84"/>
                </a:lnTo>
                <a:lnTo>
                  <a:pt x="785" y="80"/>
                </a:lnTo>
                <a:lnTo>
                  <a:pt x="777" y="80"/>
                </a:lnTo>
                <a:lnTo>
                  <a:pt x="776" y="81"/>
                </a:lnTo>
                <a:lnTo>
                  <a:pt x="777" y="96"/>
                </a:lnTo>
                <a:lnTo>
                  <a:pt x="785" y="110"/>
                </a:lnTo>
                <a:lnTo>
                  <a:pt x="800" y="117"/>
                </a:lnTo>
                <a:lnTo>
                  <a:pt x="820" y="128"/>
                </a:lnTo>
                <a:lnTo>
                  <a:pt x="823" y="132"/>
                </a:lnTo>
                <a:lnTo>
                  <a:pt x="822" y="151"/>
                </a:lnTo>
                <a:lnTo>
                  <a:pt x="817" y="172"/>
                </a:lnTo>
                <a:lnTo>
                  <a:pt x="817" y="181"/>
                </a:lnTo>
                <a:lnTo>
                  <a:pt x="818" y="191"/>
                </a:lnTo>
                <a:lnTo>
                  <a:pt x="827" y="218"/>
                </a:lnTo>
                <a:lnTo>
                  <a:pt x="828" y="231"/>
                </a:lnTo>
                <a:lnTo>
                  <a:pt x="831" y="241"/>
                </a:lnTo>
                <a:lnTo>
                  <a:pt x="854" y="243"/>
                </a:lnTo>
                <a:lnTo>
                  <a:pt x="859" y="245"/>
                </a:lnTo>
                <a:lnTo>
                  <a:pt x="898" y="243"/>
                </a:lnTo>
                <a:lnTo>
                  <a:pt x="898" y="257"/>
                </a:lnTo>
                <a:lnTo>
                  <a:pt x="897" y="260"/>
                </a:lnTo>
                <a:lnTo>
                  <a:pt x="893" y="264"/>
                </a:lnTo>
                <a:lnTo>
                  <a:pt x="877" y="267"/>
                </a:lnTo>
                <a:lnTo>
                  <a:pt x="866" y="274"/>
                </a:lnTo>
                <a:lnTo>
                  <a:pt x="863" y="277"/>
                </a:lnTo>
                <a:lnTo>
                  <a:pt x="854" y="282"/>
                </a:lnTo>
                <a:lnTo>
                  <a:pt x="842" y="283"/>
                </a:lnTo>
                <a:lnTo>
                  <a:pt x="833" y="293"/>
                </a:lnTo>
                <a:lnTo>
                  <a:pt x="826" y="316"/>
                </a:lnTo>
                <a:lnTo>
                  <a:pt x="819" y="322"/>
                </a:lnTo>
                <a:lnTo>
                  <a:pt x="810" y="325"/>
                </a:lnTo>
                <a:lnTo>
                  <a:pt x="804" y="325"/>
                </a:lnTo>
                <a:lnTo>
                  <a:pt x="794" y="330"/>
                </a:lnTo>
                <a:lnTo>
                  <a:pt x="790" y="333"/>
                </a:lnTo>
                <a:lnTo>
                  <a:pt x="786" y="339"/>
                </a:lnTo>
                <a:lnTo>
                  <a:pt x="773" y="340"/>
                </a:lnTo>
                <a:lnTo>
                  <a:pt x="753" y="347"/>
                </a:lnTo>
                <a:lnTo>
                  <a:pt x="749" y="347"/>
                </a:lnTo>
                <a:lnTo>
                  <a:pt x="738" y="354"/>
                </a:lnTo>
                <a:lnTo>
                  <a:pt x="724" y="358"/>
                </a:lnTo>
                <a:lnTo>
                  <a:pt x="716" y="365"/>
                </a:lnTo>
                <a:lnTo>
                  <a:pt x="706" y="376"/>
                </a:lnTo>
                <a:lnTo>
                  <a:pt x="702" y="378"/>
                </a:lnTo>
                <a:lnTo>
                  <a:pt x="672" y="384"/>
                </a:lnTo>
                <a:lnTo>
                  <a:pt x="645" y="384"/>
                </a:lnTo>
                <a:lnTo>
                  <a:pt x="642" y="381"/>
                </a:lnTo>
                <a:lnTo>
                  <a:pt x="639" y="381"/>
                </a:lnTo>
                <a:lnTo>
                  <a:pt x="619" y="368"/>
                </a:lnTo>
                <a:lnTo>
                  <a:pt x="613" y="363"/>
                </a:lnTo>
                <a:lnTo>
                  <a:pt x="608" y="355"/>
                </a:lnTo>
                <a:lnTo>
                  <a:pt x="604" y="347"/>
                </a:lnTo>
                <a:lnTo>
                  <a:pt x="595" y="336"/>
                </a:lnTo>
                <a:lnTo>
                  <a:pt x="594" y="339"/>
                </a:lnTo>
                <a:lnTo>
                  <a:pt x="578" y="347"/>
                </a:lnTo>
                <a:lnTo>
                  <a:pt x="568" y="303"/>
                </a:lnTo>
                <a:lnTo>
                  <a:pt x="555" y="284"/>
                </a:lnTo>
                <a:lnTo>
                  <a:pt x="547" y="277"/>
                </a:lnTo>
                <a:lnTo>
                  <a:pt x="531" y="277"/>
                </a:lnTo>
                <a:lnTo>
                  <a:pt x="501" y="292"/>
                </a:lnTo>
                <a:lnTo>
                  <a:pt x="497" y="292"/>
                </a:lnTo>
                <a:lnTo>
                  <a:pt x="491" y="283"/>
                </a:lnTo>
                <a:lnTo>
                  <a:pt x="486" y="278"/>
                </a:lnTo>
                <a:lnTo>
                  <a:pt x="481" y="278"/>
                </a:lnTo>
                <a:lnTo>
                  <a:pt x="477" y="285"/>
                </a:lnTo>
                <a:lnTo>
                  <a:pt x="474" y="296"/>
                </a:lnTo>
                <a:lnTo>
                  <a:pt x="468" y="301"/>
                </a:lnTo>
                <a:lnTo>
                  <a:pt x="343" y="301"/>
                </a:lnTo>
                <a:lnTo>
                  <a:pt x="341" y="299"/>
                </a:lnTo>
                <a:lnTo>
                  <a:pt x="341" y="350"/>
                </a:lnTo>
                <a:lnTo>
                  <a:pt x="342" y="350"/>
                </a:lnTo>
                <a:lnTo>
                  <a:pt x="342" y="354"/>
                </a:lnTo>
                <a:lnTo>
                  <a:pt x="348" y="356"/>
                </a:lnTo>
                <a:lnTo>
                  <a:pt x="353" y="363"/>
                </a:lnTo>
                <a:lnTo>
                  <a:pt x="364" y="363"/>
                </a:lnTo>
                <a:lnTo>
                  <a:pt x="368" y="359"/>
                </a:lnTo>
                <a:lnTo>
                  <a:pt x="384" y="357"/>
                </a:lnTo>
                <a:lnTo>
                  <a:pt x="392" y="368"/>
                </a:lnTo>
                <a:lnTo>
                  <a:pt x="394" y="380"/>
                </a:lnTo>
                <a:lnTo>
                  <a:pt x="399" y="396"/>
                </a:lnTo>
                <a:lnTo>
                  <a:pt x="398" y="398"/>
                </a:lnTo>
                <a:lnTo>
                  <a:pt x="390" y="399"/>
                </a:lnTo>
                <a:lnTo>
                  <a:pt x="389" y="397"/>
                </a:lnTo>
                <a:lnTo>
                  <a:pt x="384" y="394"/>
                </a:lnTo>
                <a:lnTo>
                  <a:pt x="367" y="391"/>
                </a:lnTo>
                <a:lnTo>
                  <a:pt x="356" y="396"/>
                </a:lnTo>
                <a:lnTo>
                  <a:pt x="331" y="400"/>
                </a:lnTo>
                <a:lnTo>
                  <a:pt x="322" y="404"/>
                </a:lnTo>
                <a:lnTo>
                  <a:pt x="322" y="462"/>
                </a:lnTo>
                <a:lnTo>
                  <a:pt x="330" y="470"/>
                </a:lnTo>
                <a:lnTo>
                  <a:pt x="349" y="487"/>
                </a:lnTo>
                <a:lnTo>
                  <a:pt x="358" y="497"/>
                </a:lnTo>
                <a:lnTo>
                  <a:pt x="366" y="512"/>
                </a:lnTo>
                <a:lnTo>
                  <a:pt x="377" y="556"/>
                </a:lnTo>
                <a:lnTo>
                  <a:pt x="377" y="565"/>
                </a:lnTo>
                <a:lnTo>
                  <a:pt x="375" y="580"/>
                </a:lnTo>
                <a:lnTo>
                  <a:pt x="358" y="678"/>
                </a:lnTo>
                <a:lnTo>
                  <a:pt x="356" y="680"/>
                </a:lnTo>
                <a:lnTo>
                  <a:pt x="349" y="708"/>
                </a:lnTo>
                <a:lnTo>
                  <a:pt x="345" y="721"/>
                </a:lnTo>
                <a:lnTo>
                  <a:pt x="343" y="740"/>
                </a:lnTo>
                <a:lnTo>
                  <a:pt x="341" y="746"/>
                </a:lnTo>
                <a:lnTo>
                  <a:pt x="338" y="758"/>
                </a:lnTo>
                <a:lnTo>
                  <a:pt x="336" y="781"/>
                </a:lnTo>
                <a:lnTo>
                  <a:pt x="332" y="790"/>
                </a:lnTo>
                <a:lnTo>
                  <a:pt x="330" y="802"/>
                </a:lnTo>
                <a:lnTo>
                  <a:pt x="328" y="805"/>
                </a:lnTo>
                <a:lnTo>
                  <a:pt x="317" y="811"/>
                </a:lnTo>
                <a:lnTo>
                  <a:pt x="286" y="809"/>
                </a:lnTo>
                <a:lnTo>
                  <a:pt x="265" y="817"/>
                </a:lnTo>
                <a:lnTo>
                  <a:pt x="186" y="840"/>
                </a:lnTo>
                <a:lnTo>
                  <a:pt x="157" y="852"/>
                </a:lnTo>
                <a:lnTo>
                  <a:pt x="131" y="869"/>
                </a:lnTo>
                <a:lnTo>
                  <a:pt x="115" y="882"/>
                </a:lnTo>
                <a:lnTo>
                  <a:pt x="93" y="908"/>
                </a:lnTo>
                <a:lnTo>
                  <a:pt x="80" y="926"/>
                </a:lnTo>
                <a:lnTo>
                  <a:pt x="66" y="951"/>
                </a:lnTo>
                <a:lnTo>
                  <a:pt x="63" y="961"/>
                </a:lnTo>
                <a:lnTo>
                  <a:pt x="63" y="1007"/>
                </a:lnTo>
                <a:lnTo>
                  <a:pt x="48" y="1009"/>
                </a:lnTo>
                <a:lnTo>
                  <a:pt x="34" y="1014"/>
                </a:lnTo>
                <a:lnTo>
                  <a:pt x="27" y="1020"/>
                </a:lnTo>
                <a:lnTo>
                  <a:pt x="21" y="1048"/>
                </a:lnTo>
                <a:lnTo>
                  <a:pt x="3" y="1082"/>
                </a:lnTo>
                <a:lnTo>
                  <a:pt x="0" y="1088"/>
                </a:lnTo>
                <a:lnTo>
                  <a:pt x="0" y="1095"/>
                </a:lnTo>
                <a:lnTo>
                  <a:pt x="18" y="1131"/>
                </a:lnTo>
                <a:lnTo>
                  <a:pt x="21" y="1150"/>
                </a:lnTo>
                <a:lnTo>
                  <a:pt x="23" y="1156"/>
                </a:lnTo>
                <a:lnTo>
                  <a:pt x="37" y="1172"/>
                </a:lnTo>
                <a:lnTo>
                  <a:pt x="43" y="1184"/>
                </a:lnTo>
                <a:lnTo>
                  <a:pt x="63" y="1205"/>
                </a:lnTo>
                <a:lnTo>
                  <a:pt x="78" y="1215"/>
                </a:lnTo>
                <a:lnTo>
                  <a:pt x="79" y="1228"/>
                </a:lnTo>
                <a:lnTo>
                  <a:pt x="69" y="1244"/>
                </a:lnTo>
                <a:lnTo>
                  <a:pt x="72" y="1251"/>
                </a:lnTo>
                <a:lnTo>
                  <a:pt x="90" y="1255"/>
                </a:lnTo>
                <a:lnTo>
                  <a:pt x="122" y="1257"/>
                </a:lnTo>
                <a:lnTo>
                  <a:pt x="130" y="1263"/>
                </a:lnTo>
                <a:lnTo>
                  <a:pt x="135" y="1271"/>
                </a:lnTo>
                <a:lnTo>
                  <a:pt x="139" y="1287"/>
                </a:lnTo>
                <a:lnTo>
                  <a:pt x="144" y="1294"/>
                </a:lnTo>
                <a:lnTo>
                  <a:pt x="165" y="1301"/>
                </a:lnTo>
                <a:lnTo>
                  <a:pt x="188" y="1302"/>
                </a:lnTo>
                <a:lnTo>
                  <a:pt x="202" y="1300"/>
                </a:lnTo>
                <a:lnTo>
                  <a:pt x="229" y="1285"/>
                </a:lnTo>
                <a:lnTo>
                  <a:pt x="263" y="1259"/>
                </a:lnTo>
                <a:lnTo>
                  <a:pt x="279" y="1244"/>
                </a:lnTo>
                <a:lnTo>
                  <a:pt x="283" y="1242"/>
                </a:lnTo>
                <a:lnTo>
                  <a:pt x="284" y="1245"/>
                </a:lnTo>
                <a:lnTo>
                  <a:pt x="284" y="1332"/>
                </a:lnTo>
                <a:lnTo>
                  <a:pt x="283" y="1336"/>
                </a:lnTo>
                <a:lnTo>
                  <a:pt x="283" y="1383"/>
                </a:lnTo>
                <a:lnTo>
                  <a:pt x="287" y="1389"/>
                </a:lnTo>
                <a:lnTo>
                  <a:pt x="297" y="1394"/>
                </a:lnTo>
                <a:lnTo>
                  <a:pt x="304" y="1394"/>
                </a:lnTo>
                <a:lnTo>
                  <a:pt x="316" y="1391"/>
                </a:lnTo>
                <a:lnTo>
                  <a:pt x="316" y="1390"/>
                </a:lnTo>
                <a:lnTo>
                  <a:pt x="328" y="1385"/>
                </a:lnTo>
                <a:lnTo>
                  <a:pt x="355" y="1383"/>
                </a:lnTo>
                <a:lnTo>
                  <a:pt x="358" y="1379"/>
                </a:lnTo>
                <a:lnTo>
                  <a:pt x="371" y="1379"/>
                </a:lnTo>
                <a:lnTo>
                  <a:pt x="398" y="1389"/>
                </a:lnTo>
                <a:lnTo>
                  <a:pt x="462" y="1391"/>
                </a:lnTo>
                <a:lnTo>
                  <a:pt x="477" y="1385"/>
                </a:lnTo>
                <a:lnTo>
                  <a:pt x="485" y="1379"/>
                </a:lnTo>
                <a:lnTo>
                  <a:pt x="524" y="1366"/>
                </a:lnTo>
                <a:lnTo>
                  <a:pt x="537" y="1359"/>
                </a:lnTo>
                <a:lnTo>
                  <a:pt x="574" y="1325"/>
                </a:lnTo>
                <a:lnTo>
                  <a:pt x="602" y="1294"/>
                </a:lnTo>
                <a:lnTo>
                  <a:pt x="611" y="1285"/>
                </a:lnTo>
                <a:lnTo>
                  <a:pt x="635" y="1279"/>
                </a:lnTo>
                <a:lnTo>
                  <a:pt x="645" y="1279"/>
                </a:lnTo>
                <a:lnTo>
                  <a:pt x="687" y="1273"/>
                </a:lnTo>
                <a:lnTo>
                  <a:pt x="716" y="1274"/>
                </a:lnTo>
                <a:lnTo>
                  <a:pt x="723" y="1280"/>
                </a:lnTo>
                <a:lnTo>
                  <a:pt x="730" y="1290"/>
                </a:lnTo>
                <a:lnTo>
                  <a:pt x="734" y="1317"/>
                </a:lnTo>
                <a:lnTo>
                  <a:pt x="734" y="1367"/>
                </a:lnTo>
                <a:lnTo>
                  <a:pt x="732" y="1384"/>
                </a:lnTo>
                <a:lnTo>
                  <a:pt x="724" y="1394"/>
                </a:lnTo>
                <a:lnTo>
                  <a:pt x="722" y="1400"/>
                </a:lnTo>
                <a:lnTo>
                  <a:pt x="720" y="1413"/>
                </a:lnTo>
                <a:lnTo>
                  <a:pt x="730" y="1449"/>
                </a:lnTo>
                <a:lnTo>
                  <a:pt x="743" y="1468"/>
                </a:lnTo>
                <a:lnTo>
                  <a:pt x="754" y="1479"/>
                </a:lnTo>
                <a:lnTo>
                  <a:pt x="798" y="1510"/>
                </a:lnTo>
                <a:lnTo>
                  <a:pt x="817" y="1516"/>
                </a:lnTo>
                <a:lnTo>
                  <a:pt x="843" y="1519"/>
                </a:lnTo>
                <a:lnTo>
                  <a:pt x="874" y="1519"/>
                </a:lnTo>
                <a:lnTo>
                  <a:pt x="899" y="1524"/>
                </a:lnTo>
                <a:lnTo>
                  <a:pt x="909" y="1534"/>
                </a:lnTo>
                <a:lnTo>
                  <a:pt x="912" y="1541"/>
                </a:lnTo>
                <a:lnTo>
                  <a:pt x="923" y="1553"/>
                </a:lnTo>
                <a:lnTo>
                  <a:pt x="935" y="1560"/>
                </a:lnTo>
                <a:lnTo>
                  <a:pt x="995" y="1574"/>
                </a:lnTo>
                <a:lnTo>
                  <a:pt x="1019" y="1597"/>
                </a:lnTo>
                <a:lnTo>
                  <a:pt x="1028" y="1603"/>
                </a:lnTo>
                <a:lnTo>
                  <a:pt x="1043" y="1603"/>
                </a:lnTo>
                <a:lnTo>
                  <a:pt x="1059" y="1600"/>
                </a:lnTo>
                <a:lnTo>
                  <a:pt x="1066" y="1600"/>
                </a:lnTo>
                <a:lnTo>
                  <a:pt x="1086" y="1603"/>
                </a:lnTo>
                <a:lnTo>
                  <a:pt x="1117" y="1622"/>
                </a:lnTo>
                <a:lnTo>
                  <a:pt x="1127" y="1630"/>
                </a:lnTo>
                <a:lnTo>
                  <a:pt x="1138" y="1646"/>
                </a:lnTo>
                <a:lnTo>
                  <a:pt x="1146" y="1668"/>
                </a:lnTo>
                <a:lnTo>
                  <a:pt x="1147" y="1692"/>
                </a:lnTo>
                <a:lnTo>
                  <a:pt x="1153" y="1706"/>
                </a:lnTo>
                <a:lnTo>
                  <a:pt x="1159" y="1714"/>
                </a:lnTo>
                <a:lnTo>
                  <a:pt x="1159" y="1727"/>
                </a:lnTo>
                <a:lnTo>
                  <a:pt x="1155" y="1754"/>
                </a:lnTo>
                <a:lnTo>
                  <a:pt x="1142" y="1755"/>
                </a:lnTo>
                <a:lnTo>
                  <a:pt x="1142" y="1762"/>
                </a:lnTo>
                <a:lnTo>
                  <a:pt x="1144" y="1770"/>
                </a:lnTo>
                <a:lnTo>
                  <a:pt x="1153" y="1796"/>
                </a:lnTo>
                <a:lnTo>
                  <a:pt x="1165" y="1830"/>
                </a:lnTo>
                <a:lnTo>
                  <a:pt x="1175" y="1850"/>
                </a:lnTo>
                <a:lnTo>
                  <a:pt x="1198" y="1850"/>
                </a:lnTo>
                <a:lnTo>
                  <a:pt x="1214" y="1852"/>
                </a:lnTo>
                <a:lnTo>
                  <a:pt x="1235" y="1852"/>
                </a:lnTo>
                <a:lnTo>
                  <a:pt x="1244" y="1856"/>
                </a:lnTo>
                <a:lnTo>
                  <a:pt x="1312" y="1857"/>
                </a:lnTo>
                <a:lnTo>
                  <a:pt x="1318" y="1859"/>
                </a:lnTo>
                <a:lnTo>
                  <a:pt x="1323" y="1862"/>
                </a:lnTo>
                <a:lnTo>
                  <a:pt x="1325" y="1869"/>
                </a:lnTo>
                <a:lnTo>
                  <a:pt x="1323" y="1884"/>
                </a:lnTo>
                <a:lnTo>
                  <a:pt x="1318" y="1898"/>
                </a:lnTo>
                <a:lnTo>
                  <a:pt x="1318" y="1908"/>
                </a:lnTo>
                <a:lnTo>
                  <a:pt x="1325" y="1939"/>
                </a:lnTo>
                <a:lnTo>
                  <a:pt x="1353" y="1949"/>
                </a:lnTo>
                <a:lnTo>
                  <a:pt x="1357" y="1952"/>
                </a:lnTo>
                <a:lnTo>
                  <a:pt x="1364" y="1975"/>
                </a:lnTo>
                <a:lnTo>
                  <a:pt x="1381" y="2004"/>
                </a:lnTo>
                <a:lnTo>
                  <a:pt x="1385" y="2018"/>
                </a:lnTo>
                <a:lnTo>
                  <a:pt x="1385" y="2056"/>
                </a:lnTo>
                <a:lnTo>
                  <a:pt x="1382" y="2104"/>
                </a:lnTo>
                <a:lnTo>
                  <a:pt x="1381" y="2109"/>
                </a:lnTo>
                <a:lnTo>
                  <a:pt x="1372" y="2125"/>
                </a:lnTo>
                <a:lnTo>
                  <a:pt x="1364" y="2143"/>
                </a:lnTo>
                <a:lnTo>
                  <a:pt x="1363" y="2152"/>
                </a:lnTo>
                <a:lnTo>
                  <a:pt x="1363" y="2163"/>
                </a:lnTo>
                <a:lnTo>
                  <a:pt x="1366" y="2172"/>
                </a:lnTo>
                <a:lnTo>
                  <a:pt x="1367" y="2190"/>
                </a:lnTo>
                <a:lnTo>
                  <a:pt x="1366" y="2192"/>
                </a:lnTo>
                <a:lnTo>
                  <a:pt x="1353" y="2197"/>
                </a:lnTo>
                <a:lnTo>
                  <a:pt x="1352" y="2199"/>
                </a:lnTo>
                <a:lnTo>
                  <a:pt x="1348" y="2205"/>
                </a:lnTo>
                <a:lnTo>
                  <a:pt x="1348" y="2210"/>
                </a:lnTo>
                <a:lnTo>
                  <a:pt x="1362" y="2231"/>
                </a:lnTo>
                <a:lnTo>
                  <a:pt x="1363" y="2235"/>
                </a:lnTo>
                <a:lnTo>
                  <a:pt x="1364" y="2310"/>
                </a:lnTo>
                <a:lnTo>
                  <a:pt x="1363" y="2363"/>
                </a:lnTo>
                <a:lnTo>
                  <a:pt x="1369" y="2375"/>
                </a:lnTo>
                <a:lnTo>
                  <a:pt x="1378" y="2379"/>
                </a:lnTo>
                <a:lnTo>
                  <a:pt x="1402" y="2385"/>
                </a:lnTo>
                <a:lnTo>
                  <a:pt x="1414" y="2390"/>
                </a:lnTo>
                <a:lnTo>
                  <a:pt x="1440" y="2396"/>
                </a:lnTo>
                <a:lnTo>
                  <a:pt x="1458" y="2396"/>
                </a:lnTo>
                <a:lnTo>
                  <a:pt x="1479" y="2393"/>
                </a:lnTo>
                <a:lnTo>
                  <a:pt x="1486" y="2388"/>
                </a:lnTo>
                <a:lnTo>
                  <a:pt x="1499" y="2384"/>
                </a:lnTo>
                <a:lnTo>
                  <a:pt x="1509" y="2390"/>
                </a:lnTo>
                <a:lnTo>
                  <a:pt x="1546" y="2403"/>
                </a:lnTo>
                <a:lnTo>
                  <a:pt x="1554" y="2416"/>
                </a:lnTo>
                <a:lnTo>
                  <a:pt x="1557" y="2426"/>
                </a:lnTo>
                <a:lnTo>
                  <a:pt x="1562" y="2461"/>
                </a:lnTo>
                <a:lnTo>
                  <a:pt x="1567" y="2480"/>
                </a:lnTo>
                <a:lnTo>
                  <a:pt x="1565" y="2520"/>
                </a:lnTo>
                <a:lnTo>
                  <a:pt x="1568" y="2528"/>
                </a:lnTo>
                <a:lnTo>
                  <a:pt x="1575" y="2540"/>
                </a:lnTo>
                <a:lnTo>
                  <a:pt x="1588" y="2547"/>
                </a:lnTo>
                <a:lnTo>
                  <a:pt x="1598" y="2550"/>
                </a:lnTo>
                <a:lnTo>
                  <a:pt x="1614" y="2551"/>
                </a:lnTo>
                <a:lnTo>
                  <a:pt x="1622" y="2548"/>
                </a:lnTo>
                <a:lnTo>
                  <a:pt x="1642" y="2547"/>
                </a:lnTo>
                <a:lnTo>
                  <a:pt x="1656" y="2543"/>
                </a:lnTo>
                <a:lnTo>
                  <a:pt x="1665" y="2550"/>
                </a:lnTo>
                <a:lnTo>
                  <a:pt x="1673" y="2564"/>
                </a:lnTo>
                <a:lnTo>
                  <a:pt x="1673" y="2603"/>
                </a:lnTo>
                <a:lnTo>
                  <a:pt x="1671" y="2608"/>
                </a:lnTo>
                <a:lnTo>
                  <a:pt x="1665" y="2634"/>
                </a:lnTo>
                <a:lnTo>
                  <a:pt x="1658" y="2674"/>
                </a:lnTo>
                <a:lnTo>
                  <a:pt x="1657" y="2705"/>
                </a:lnTo>
                <a:lnTo>
                  <a:pt x="1671" y="2704"/>
                </a:lnTo>
                <a:lnTo>
                  <a:pt x="1676" y="2702"/>
                </a:lnTo>
                <a:lnTo>
                  <a:pt x="1701" y="2702"/>
                </a:lnTo>
                <a:lnTo>
                  <a:pt x="1709" y="2714"/>
                </a:lnTo>
                <a:lnTo>
                  <a:pt x="1729" y="2776"/>
                </a:lnTo>
                <a:lnTo>
                  <a:pt x="1729" y="2826"/>
                </a:lnTo>
                <a:lnTo>
                  <a:pt x="1726" y="2842"/>
                </a:lnTo>
                <a:lnTo>
                  <a:pt x="1723" y="2849"/>
                </a:lnTo>
                <a:lnTo>
                  <a:pt x="1719" y="2854"/>
                </a:lnTo>
                <a:lnTo>
                  <a:pt x="1683" y="2879"/>
                </a:lnTo>
                <a:lnTo>
                  <a:pt x="1671" y="2884"/>
                </a:lnTo>
                <a:lnTo>
                  <a:pt x="1652" y="2887"/>
                </a:lnTo>
                <a:lnTo>
                  <a:pt x="1640" y="2891"/>
                </a:lnTo>
                <a:lnTo>
                  <a:pt x="1625" y="2911"/>
                </a:lnTo>
                <a:lnTo>
                  <a:pt x="1612" y="2925"/>
                </a:lnTo>
                <a:lnTo>
                  <a:pt x="1542" y="2984"/>
                </a:lnTo>
                <a:lnTo>
                  <a:pt x="1540" y="2992"/>
                </a:lnTo>
                <a:lnTo>
                  <a:pt x="1531" y="3003"/>
                </a:lnTo>
                <a:lnTo>
                  <a:pt x="1501" y="3042"/>
                </a:lnTo>
                <a:lnTo>
                  <a:pt x="1498" y="3052"/>
                </a:lnTo>
                <a:lnTo>
                  <a:pt x="1469" y="3084"/>
                </a:lnTo>
                <a:lnTo>
                  <a:pt x="1446" y="3103"/>
                </a:lnTo>
                <a:lnTo>
                  <a:pt x="1434" y="3117"/>
                </a:lnTo>
                <a:lnTo>
                  <a:pt x="1421" y="3126"/>
                </a:lnTo>
                <a:lnTo>
                  <a:pt x="1417" y="3135"/>
                </a:lnTo>
                <a:lnTo>
                  <a:pt x="1403" y="3148"/>
                </a:lnTo>
                <a:lnTo>
                  <a:pt x="1388" y="3157"/>
                </a:lnTo>
                <a:lnTo>
                  <a:pt x="1417" y="3160"/>
                </a:lnTo>
                <a:lnTo>
                  <a:pt x="1428" y="3155"/>
                </a:lnTo>
                <a:lnTo>
                  <a:pt x="1434" y="3146"/>
                </a:lnTo>
                <a:lnTo>
                  <a:pt x="1441" y="3141"/>
                </a:lnTo>
                <a:lnTo>
                  <a:pt x="1449" y="3141"/>
                </a:lnTo>
                <a:lnTo>
                  <a:pt x="1458" y="3145"/>
                </a:lnTo>
                <a:lnTo>
                  <a:pt x="1479" y="3160"/>
                </a:lnTo>
                <a:lnTo>
                  <a:pt x="1486" y="3169"/>
                </a:lnTo>
                <a:lnTo>
                  <a:pt x="1503" y="3183"/>
                </a:lnTo>
                <a:lnTo>
                  <a:pt x="1517" y="3197"/>
                </a:lnTo>
                <a:lnTo>
                  <a:pt x="1524" y="3219"/>
                </a:lnTo>
                <a:lnTo>
                  <a:pt x="1527" y="3233"/>
                </a:lnTo>
                <a:lnTo>
                  <a:pt x="1541" y="3234"/>
                </a:lnTo>
                <a:lnTo>
                  <a:pt x="1546" y="3233"/>
                </a:lnTo>
                <a:lnTo>
                  <a:pt x="1567" y="3216"/>
                </a:lnTo>
                <a:lnTo>
                  <a:pt x="1574" y="3221"/>
                </a:lnTo>
                <a:lnTo>
                  <a:pt x="1577" y="3229"/>
                </a:lnTo>
                <a:lnTo>
                  <a:pt x="1585" y="3243"/>
                </a:lnTo>
                <a:lnTo>
                  <a:pt x="1595" y="3257"/>
                </a:lnTo>
                <a:lnTo>
                  <a:pt x="1600" y="3260"/>
                </a:lnTo>
                <a:lnTo>
                  <a:pt x="1606" y="3262"/>
                </a:lnTo>
                <a:lnTo>
                  <a:pt x="1619" y="3262"/>
                </a:lnTo>
                <a:lnTo>
                  <a:pt x="1631" y="3275"/>
                </a:lnTo>
                <a:lnTo>
                  <a:pt x="1650" y="3279"/>
                </a:lnTo>
                <a:lnTo>
                  <a:pt x="1654" y="3283"/>
                </a:lnTo>
                <a:lnTo>
                  <a:pt x="1665" y="3302"/>
                </a:lnTo>
                <a:lnTo>
                  <a:pt x="1674" y="3310"/>
                </a:lnTo>
                <a:lnTo>
                  <a:pt x="1688" y="3316"/>
                </a:lnTo>
                <a:lnTo>
                  <a:pt x="1696" y="3317"/>
                </a:lnTo>
                <a:lnTo>
                  <a:pt x="1718" y="3330"/>
                </a:lnTo>
                <a:lnTo>
                  <a:pt x="1725" y="3340"/>
                </a:lnTo>
                <a:lnTo>
                  <a:pt x="1730" y="3367"/>
                </a:lnTo>
                <a:lnTo>
                  <a:pt x="1734" y="3374"/>
                </a:lnTo>
                <a:lnTo>
                  <a:pt x="1768" y="3397"/>
                </a:lnTo>
                <a:lnTo>
                  <a:pt x="1775" y="3409"/>
                </a:lnTo>
                <a:lnTo>
                  <a:pt x="1774" y="3415"/>
                </a:lnTo>
                <a:lnTo>
                  <a:pt x="1766" y="3417"/>
                </a:lnTo>
                <a:lnTo>
                  <a:pt x="1760" y="3427"/>
                </a:lnTo>
                <a:lnTo>
                  <a:pt x="1757" y="3429"/>
                </a:lnTo>
                <a:lnTo>
                  <a:pt x="1750" y="3441"/>
                </a:lnTo>
                <a:lnTo>
                  <a:pt x="1746" y="3453"/>
                </a:lnTo>
                <a:lnTo>
                  <a:pt x="1746" y="3478"/>
                </a:lnTo>
                <a:lnTo>
                  <a:pt x="1743" y="3500"/>
                </a:lnTo>
                <a:lnTo>
                  <a:pt x="1744" y="3503"/>
                </a:lnTo>
                <a:lnTo>
                  <a:pt x="1750" y="3510"/>
                </a:lnTo>
                <a:lnTo>
                  <a:pt x="1750" y="3505"/>
                </a:lnTo>
                <a:lnTo>
                  <a:pt x="1757" y="3497"/>
                </a:lnTo>
                <a:lnTo>
                  <a:pt x="1770" y="3490"/>
                </a:lnTo>
                <a:lnTo>
                  <a:pt x="1794" y="3471"/>
                </a:lnTo>
                <a:lnTo>
                  <a:pt x="1811" y="3441"/>
                </a:lnTo>
                <a:lnTo>
                  <a:pt x="1828" y="3422"/>
                </a:lnTo>
                <a:lnTo>
                  <a:pt x="1839" y="3378"/>
                </a:lnTo>
                <a:lnTo>
                  <a:pt x="1846" y="3366"/>
                </a:lnTo>
                <a:lnTo>
                  <a:pt x="1869" y="3341"/>
                </a:lnTo>
                <a:lnTo>
                  <a:pt x="1878" y="3336"/>
                </a:lnTo>
                <a:lnTo>
                  <a:pt x="1913" y="3310"/>
                </a:lnTo>
                <a:lnTo>
                  <a:pt x="1928" y="3303"/>
                </a:lnTo>
                <a:lnTo>
                  <a:pt x="1941" y="3294"/>
                </a:lnTo>
                <a:lnTo>
                  <a:pt x="1950" y="3283"/>
                </a:lnTo>
                <a:lnTo>
                  <a:pt x="1953" y="3272"/>
                </a:lnTo>
                <a:lnTo>
                  <a:pt x="1962" y="3257"/>
                </a:lnTo>
                <a:lnTo>
                  <a:pt x="1985" y="3226"/>
                </a:lnTo>
                <a:lnTo>
                  <a:pt x="1997" y="3206"/>
                </a:lnTo>
                <a:lnTo>
                  <a:pt x="2016" y="3183"/>
                </a:lnTo>
                <a:lnTo>
                  <a:pt x="2023" y="3148"/>
                </a:lnTo>
                <a:lnTo>
                  <a:pt x="2042" y="3105"/>
                </a:lnTo>
                <a:lnTo>
                  <a:pt x="2052" y="3091"/>
                </a:lnTo>
                <a:lnTo>
                  <a:pt x="2058" y="3075"/>
                </a:lnTo>
                <a:lnTo>
                  <a:pt x="2066" y="3065"/>
                </a:lnTo>
                <a:lnTo>
                  <a:pt x="2075" y="3056"/>
                </a:lnTo>
                <a:lnTo>
                  <a:pt x="2098" y="3024"/>
                </a:lnTo>
                <a:lnTo>
                  <a:pt x="2108" y="3013"/>
                </a:lnTo>
                <a:lnTo>
                  <a:pt x="2120" y="3006"/>
                </a:lnTo>
                <a:lnTo>
                  <a:pt x="2136" y="3001"/>
                </a:lnTo>
                <a:lnTo>
                  <a:pt x="2145" y="2980"/>
                </a:lnTo>
                <a:lnTo>
                  <a:pt x="2157" y="2970"/>
                </a:lnTo>
                <a:lnTo>
                  <a:pt x="2162" y="2935"/>
                </a:lnTo>
                <a:lnTo>
                  <a:pt x="2166" y="2873"/>
                </a:lnTo>
                <a:lnTo>
                  <a:pt x="2170" y="2867"/>
                </a:lnTo>
                <a:lnTo>
                  <a:pt x="2179" y="2866"/>
                </a:lnTo>
                <a:lnTo>
                  <a:pt x="2180" y="2861"/>
                </a:lnTo>
                <a:lnTo>
                  <a:pt x="2177" y="2853"/>
                </a:lnTo>
                <a:lnTo>
                  <a:pt x="2166" y="2840"/>
                </a:lnTo>
                <a:lnTo>
                  <a:pt x="2162" y="2836"/>
                </a:lnTo>
                <a:lnTo>
                  <a:pt x="2165" y="2812"/>
                </a:lnTo>
                <a:lnTo>
                  <a:pt x="2159" y="2808"/>
                </a:lnTo>
                <a:lnTo>
                  <a:pt x="2159" y="2785"/>
                </a:lnTo>
                <a:lnTo>
                  <a:pt x="2155" y="2771"/>
                </a:lnTo>
                <a:lnTo>
                  <a:pt x="2156" y="2759"/>
                </a:lnTo>
                <a:lnTo>
                  <a:pt x="2159" y="2755"/>
                </a:lnTo>
                <a:lnTo>
                  <a:pt x="2162" y="2745"/>
                </a:lnTo>
                <a:lnTo>
                  <a:pt x="2165" y="2729"/>
                </a:lnTo>
                <a:lnTo>
                  <a:pt x="2178" y="2704"/>
                </a:lnTo>
                <a:lnTo>
                  <a:pt x="2187" y="2693"/>
                </a:lnTo>
                <a:lnTo>
                  <a:pt x="2208" y="2673"/>
                </a:lnTo>
                <a:lnTo>
                  <a:pt x="2239" y="2639"/>
                </a:lnTo>
                <a:lnTo>
                  <a:pt x="2242" y="2639"/>
                </a:lnTo>
                <a:lnTo>
                  <a:pt x="2250" y="2633"/>
                </a:lnTo>
                <a:lnTo>
                  <a:pt x="2264" y="2620"/>
                </a:lnTo>
                <a:lnTo>
                  <a:pt x="2286" y="2604"/>
                </a:lnTo>
                <a:lnTo>
                  <a:pt x="2295" y="2594"/>
                </a:lnTo>
                <a:lnTo>
                  <a:pt x="2310" y="2584"/>
                </a:lnTo>
                <a:lnTo>
                  <a:pt x="2330" y="2563"/>
                </a:lnTo>
                <a:lnTo>
                  <a:pt x="2352" y="2550"/>
                </a:lnTo>
                <a:lnTo>
                  <a:pt x="2368" y="2550"/>
                </a:lnTo>
                <a:lnTo>
                  <a:pt x="2375" y="2547"/>
                </a:lnTo>
                <a:lnTo>
                  <a:pt x="2384" y="2534"/>
                </a:lnTo>
                <a:lnTo>
                  <a:pt x="2403" y="2530"/>
                </a:lnTo>
                <a:lnTo>
                  <a:pt x="2429" y="2529"/>
                </a:lnTo>
                <a:lnTo>
                  <a:pt x="2446" y="2516"/>
                </a:lnTo>
                <a:lnTo>
                  <a:pt x="2451" y="2514"/>
                </a:lnTo>
                <a:lnTo>
                  <a:pt x="2465" y="2497"/>
                </a:lnTo>
                <a:lnTo>
                  <a:pt x="2472" y="2493"/>
                </a:lnTo>
                <a:lnTo>
                  <a:pt x="2491" y="2489"/>
                </a:lnTo>
                <a:lnTo>
                  <a:pt x="2505" y="2489"/>
                </a:lnTo>
                <a:lnTo>
                  <a:pt x="2508" y="2485"/>
                </a:lnTo>
                <a:lnTo>
                  <a:pt x="2507" y="2478"/>
                </a:lnTo>
                <a:lnTo>
                  <a:pt x="2502" y="2474"/>
                </a:lnTo>
                <a:lnTo>
                  <a:pt x="2502" y="2469"/>
                </a:lnTo>
                <a:lnTo>
                  <a:pt x="2515" y="2458"/>
                </a:lnTo>
                <a:lnTo>
                  <a:pt x="2519" y="2458"/>
                </a:lnTo>
                <a:lnTo>
                  <a:pt x="2519" y="2457"/>
                </a:lnTo>
                <a:lnTo>
                  <a:pt x="2521" y="2461"/>
                </a:lnTo>
                <a:lnTo>
                  <a:pt x="2531" y="2465"/>
                </a:lnTo>
                <a:lnTo>
                  <a:pt x="2568" y="2455"/>
                </a:lnTo>
                <a:lnTo>
                  <a:pt x="2575" y="2455"/>
                </a:lnTo>
                <a:lnTo>
                  <a:pt x="2580" y="2458"/>
                </a:lnTo>
                <a:lnTo>
                  <a:pt x="2596" y="2460"/>
                </a:lnTo>
                <a:lnTo>
                  <a:pt x="2622" y="2450"/>
                </a:lnTo>
                <a:lnTo>
                  <a:pt x="2633" y="2450"/>
                </a:lnTo>
                <a:lnTo>
                  <a:pt x="2642" y="2455"/>
                </a:lnTo>
                <a:lnTo>
                  <a:pt x="2660" y="2457"/>
                </a:lnTo>
                <a:lnTo>
                  <a:pt x="2677" y="2457"/>
                </a:lnTo>
                <a:lnTo>
                  <a:pt x="2713" y="2450"/>
                </a:lnTo>
                <a:lnTo>
                  <a:pt x="2720" y="2448"/>
                </a:lnTo>
                <a:lnTo>
                  <a:pt x="2727" y="2435"/>
                </a:lnTo>
                <a:lnTo>
                  <a:pt x="2730" y="2416"/>
                </a:lnTo>
                <a:lnTo>
                  <a:pt x="2745" y="2404"/>
                </a:lnTo>
                <a:lnTo>
                  <a:pt x="2756" y="2397"/>
                </a:lnTo>
                <a:lnTo>
                  <a:pt x="2787" y="2383"/>
                </a:lnTo>
                <a:lnTo>
                  <a:pt x="2800" y="2371"/>
                </a:lnTo>
                <a:lnTo>
                  <a:pt x="2806" y="2357"/>
                </a:lnTo>
                <a:lnTo>
                  <a:pt x="2808" y="2346"/>
                </a:lnTo>
                <a:lnTo>
                  <a:pt x="2809" y="2324"/>
                </a:lnTo>
                <a:lnTo>
                  <a:pt x="2814" y="2302"/>
                </a:lnTo>
                <a:lnTo>
                  <a:pt x="2832" y="2275"/>
                </a:lnTo>
                <a:lnTo>
                  <a:pt x="2860" y="2243"/>
                </a:lnTo>
                <a:lnTo>
                  <a:pt x="2874" y="2220"/>
                </a:lnTo>
                <a:lnTo>
                  <a:pt x="2891" y="2176"/>
                </a:lnTo>
                <a:lnTo>
                  <a:pt x="2912" y="2152"/>
                </a:lnTo>
                <a:lnTo>
                  <a:pt x="2921" y="2139"/>
                </a:lnTo>
                <a:lnTo>
                  <a:pt x="2924" y="2093"/>
                </a:lnTo>
                <a:lnTo>
                  <a:pt x="2924" y="2066"/>
                </a:lnTo>
                <a:lnTo>
                  <a:pt x="2928" y="2044"/>
                </a:lnTo>
                <a:lnTo>
                  <a:pt x="2933" y="2024"/>
                </a:lnTo>
                <a:lnTo>
                  <a:pt x="2942" y="2009"/>
                </a:lnTo>
                <a:lnTo>
                  <a:pt x="2962" y="1986"/>
                </a:lnTo>
                <a:lnTo>
                  <a:pt x="2967" y="1975"/>
                </a:lnTo>
                <a:lnTo>
                  <a:pt x="2967" y="1950"/>
                </a:lnTo>
                <a:lnTo>
                  <a:pt x="2974" y="1890"/>
                </a:lnTo>
                <a:lnTo>
                  <a:pt x="2977" y="1880"/>
                </a:lnTo>
                <a:lnTo>
                  <a:pt x="2982" y="1839"/>
                </a:lnTo>
                <a:lnTo>
                  <a:pt x="2988" y="1812"/>
                </a:lnTo>
                <a:lnTo>
                  <a:pt x="2987" y="1792"/>
                </a:lnTo>
                <a:lnTo>
                  <a:pt x="2983" y="1777"/>
                </a:lnTo>
                <a:lnTo>
                  <a:pt x="2982" y="1741"/>
                </a:lnTo>
                <a:lnTo>
                  <a:pt x="2979" y="1726"/>
                </a:lnTo>
                <a:lnTo>
                  <a:pt x="2979" y="1692"/>
                </a:lnTo>
                <a:lnTo>
                  <a:pt x="2982" y="1648"/>
                </a:lnTo>
                <a:lnTo>
                  <a:pt x="2988" y="1621"/>
                </a:lnTo>
                <a:lnTo>
                  <a:pt x="2988" y="1602"/>
                </a:lnTo>
                <a:lnTo>
                  <a:pt x="2993" y="1581"/>
                </a:lnTo>
                <a:lnTo>
                  <a:pt x="2995" y="1576"/>
                </a:lnTo>
                <a:lnTo>
                  <a:pt x="3011" y="1561"/>
                </a:lnTo>
                <a:lnTo>
                  <a:pt x="3018" y="1560"/>
                </a:lnTo>
                <a:lnTo>
                  <a:pt x="3031" y="1564"/>
                </a:lnTo>
                <a:lnTo>
                  <a:pt x="3034" y="1563"/>
                </a:lnTo>
                <a:lnTo>
                  <a:pt x="3058" y="1543"/>
                </a:lnTo>
                <a:lnTo>
                  <a:pt x="3075" y="1520"/>
                </a:lnTo>
                <a:lnTo>
                  <a:pt x="3094" y="1485"/>
                </a:lnTo>
                <a:lnTo>
                  <a:pt x="3105" y="1456"/>
                </a:lnTo>
                <a:lnTo>
                  <a:pt x="3115" y="1432"/>
                </a:lnTo>
                <a:lnTo>
                  <a:pt x="3129" y="1414"/>
                </a:lnTo>
                <a:lnTo>
                  <a:pt x="3153" y="1394"/>
                </a:lnTo>
                <a:lnTo>
                  <a:pt x="3161" y="1382"/>
                </a:lnTo>
                <a:lnTo>
                  <a:pt x="3178" y="1366"/>
                </a:lnTo>
                <a:lnTo>
                  <a:pt x="3210" y="1347"/>
                </a:lnTo>
                <a:lnTo>
                  <a:pt x="3220" y="1337"/>
                </a:lnTo>
                <a:lnTo>
                  <a:pt x="3232" y="1317"/>
                </a:lnTo>
                <a:lnTo>
                  <a:pt x="3252" y="1293"/>
                </a:lnTo>
                <a:lnTo>
                  <a:pt x="3281" y="1261"/>
                </a:lnTo>
                <a:lnTo>
                  <a:pt x="3309" y="1221"/>
                </a:lnTo>
                <a:lnTo>
                  <a:pt x="3313" y="1216"/>
                </a:lnTo>
                <a:lnTo>
                  <a:pt x="3321" y="1201"/>
                </a:lnTo>
                <a:lnTo>
                  <a:pt x="3323" y="1201"/>
                </a:lnTo>
                <a:lnTo>
                  <a:pt x="3337" y="1135"/>
                </a:lnTo>
                <a:lnTo>
                  <a:pt x="3341" y="1112"/>
                </a:lnTo>
                <a:lnTo>
                  <a:pt x="3344" y="1055"/>
                </a:lnTo>
                <a:lnTo>
                  <a:pt x="3344" y="1019"/>
                </a:lnTo>
                <a:lnTo>
                  <a:pt x="3332" y="986"/>
                </a:lnTo>
                <a:lnTo>
                  <a:pt x="3321" y="936"/>
                </a:lnTo>
                <a:lnTo>
                  <a:pt x="3309" y="913"/>
                </a:lnTo>
                <a:lnTo>
                  <a:pt x="3292" y="894"/>
                </a:lnTo>
                <a:lnTo>
                  <a:pt x="3280" y="886"/>
                </a:lnTo>
                <a:lnTo>
                  <a:pt x="3206" y="885"/>
                </a:lnTo>
                <a:lnTo>
                  <a:pt x="3198" y="886"/>
                </a:lnTo>
                <a:lnTo>
                  <a:pt x="3187" y="884"/>
                </a:lnTo>
                <a:lnTo>
                  <a:pt x="3181" y="879"/>
                </a:lnTo>
                <a:lnTo>
                  <a:pt x="3168" y="875"/>
                </a:lnTo>
                <a:lnTo>
                  <a:pt x="3156" y="875"/>
                </a:lnTo>
                <a:lnTo>
                  <a:pt x="3148" y="864"/>
                </a:lnTo>
                <a:lnTo>
                  <a:pt x="3134" y="850"/>
                </a:lnTo>
                <a:lnTo>
                  <a:pt x="3125" y="844"/>
                </a:lnTo>
                <a:lnTo>
                  <a:pt x="3110" y="839"/>
                </a:lnTo>
                <a:lnTo>
                  <a:pt x="3089" y="824"/>
                </a:lnTo>
                <a:lnTo>
                  <a:pt x="3043" y="779"/>
                </a:lnTo>
                <a:lnTo>
                  <a:pt x="3023" y="761"/>
                </a:lnTo>
                <a:lnTo>
                  <a:pt x="3000" y="745"/>
                </a:lnTo>
                <a:lnTo>
                  <a:pt x="2971" y="727"/>
                </a:lnTo>
                <a:lnTo>
                  <a:pt x="2951" y="713"/>
                </a:lnTo>
                <a:lnTo>
                  <a:pt x="2932" y="704"/>
                </a:lnTo>
                <a:lnTo>
                  <a:pt x="2914" y="697"/>
                </a:lnTo>
                <a:lnTo>
                  <a:pt x="2832" y="696"/>
                </a:lnTo>
                <a:lnTo>
                  <a:pt x="2819" y="698"/>
                </a:lnTo>
                <a:lnTo>
                  <a:pt x="2805" y="698"/>
                </a:lnTo>
                <a:lnTo>
                  <a:pt x="2758" y="696"/>
                </a:lnTo>
                <a:lnTo>
                  <a:pt x="2745" y="694"/>
                </a:lnTo>
                <a:lnTo>
                  <a:pt x="2712" y="687"/>
                </a:lnTo>
                <a:lnTo>
                  <a:pt x="2629" y="659"/>
                </a:lnTo>
                <a:lnTo>
                  <a:pt x="2613" y="661"/>
                </a:lnTo>
                <a:lnTo>
                  <a:pt x="2609" y="659"/>
                </a:lnTo>
                <a:lnTo>
                  <a:pt x="2601" y="647"/>
                </a:lnTo>
                <a:lnTo>
                  <a:pt x="2588" y="653"/>
                </a:lnTo>
                <a:lnTo>
                  <a:pt x="2577" y="663"/>
                </a:lnTo>
                <a:lnTo>
                  <a:pt x="2562" y="669"/>
                </a:lnTo>
                <a:lnTo>
                  <a:pt x="2539" y="678"/>
                </a:lnTo>
                <a:lnTo>
                  <a:pt x="2524" y="679"/>
                </a:lnTo>
                <a:lnTo>
                  <a:pt x="2522" y="672"/>
                </a:lnTo>
                <a:lnTo>
                  <a:pt x="2527" y="662"/>
                </a:lnTo>
                <a:lnTo>
                  <a:pt x="2537" y="651"/>
                </a:lnTo>
                <a:lnTo>
                  <a:pt x="2538" y="644"/>
                </a:lnTo>
                <a:lnTo>
                  <a:pt x="2532" y="636"/>
                </a:lnTo>
                <a:lnTo>
                  <a:pt x="2526" y="633"/>
                </a:lnTo>
                <a:lnTo>
                  <a:pt x="2521" y="632"/>
                </a:lnTo>
                <a:lnTo>
                  <a:pt x="2515" y="635"/>
                </a:lnTo>
                <a:lnTo>
                  <a:pt x="2510" y="635"/>
                </a:lnTo>
                <a:lnTo>
                  <a:pt x="2507" y="633"/>
                </a:lnTo>
                <a:lnTo>
                  <a:pt x="2507" y="627"/>
                </a:lnTo>
                <a:lnTo>
                  <a:pt x="2513" y="624"/>
                </a:lnTo>
                <a:lnTo>
                  <a:pt x="2516" y="607"/>
                </a:lnTo>
                <a:lnTo>
                  <a:pt x="2503" y="589"/>
                </a:lnTo>
                <a:lnTo>
                  <a:pt x="2487" y="575"/>
                </a:lnTo>
                <a:lnTo>
                  <a:pt x="2478" y="576"/>
                </a:lnTo>
                <a:lnTo>
                  <a:pt x="2470" y="580"/>
                </a:lnTo>
                <a:lnTo>
                  <a:pt x="2460" y="589"/>
                </a:lnTo>
                <a:lnTo>
                  <a:pt x="2449" y="593"/>
                </a:lnTo>
                <a:lnTo>
                  <a:pt x="2449" y="579"/>
                </a:lnTo>
                <a:lnTo>
                  <a:pt x="2447" y="571"/>
                </a:lnTo>
                <a:lnTo>
                  <a:pt x="2437" y="558"/>
                </a:lnTo>
                <a:lnTo>
                  <a:pt x="2417" y="553"/>
                </a:lnTo>
                <a:lnTo>
                  <a:pt x="2402" y="544"/>
                </a:lnTo>
                <a:lnTo>
                  <a:pt x="2385" y="543"/>
                </a:lnTo>
                <a:lnTo>
                  <a:pt x="2376" y="533"/>
                </a:lnTo>
                <a:lnTo>
                  <a:pt x="2353" y="533"/>
                </a:lnTo>
                <a:lnTo>
                  <a:pt x="2346" y="531"/>
                </a:lnTo>
                <a:lnTo>
                  <a:pt x="2296" y="504"/>
                </a:lnTo>
                <a:lnTo>
                  <a:pt x="2279" y="500"/>
                </a:lnTo>
                <a:lnTo>
                  <a:pt x="2232" y="501"/>
                </a:lnTo>
                <a:lnTo>
                  <a:pt x="2219" y="509"/>
                </a:lnTo>
                <a:lnTo>
                  <a:pt x="2208" y="531"/>
                </a:lnTo>
                <a:lnTo>
                  <a:pt x="2199" y="536"/>
                </a:lnTo>
                <a:lnTo>
                  <a:pt x="2192" y="550"/>
                </a:lnTo>
                <a:lnTo>
                  <a:pt x="2188" y="562"/>
                </a:lnTo>
                <a:lnTo>
                  <a:pt x="2181" y="574"/>
                </a:lnTo>
                <a:lnTo>
                  <a:pt x="2168" y="575"/>
                </a:lnTo>
                <a:lnTo>
                  <a:pt x="2153" y="580"/>
                </a:lnTo>
                <a:lnTo>
                  <a:pt x="2148" y="582"/>
                </a:lnTo>
                <a:lnTo>
                  <a:pt x="2138" y="590"/>
                </a:lnTo>
                <a:lnTo>
                  <a:pt x="2128" y="621"/>
                </a:lnTo>
                <a:lnTo>
                  <a:pt x="2122" y="633"/>
                </a:lnTo>
                <a:lnTo>
                  <a:pt x="2119" y="635"/>
                </a:lnTo>
                <a:lnTo>
                  <a:pt x="2117" y="639"/>
                </a:lnTo>
                <a:lnTo>
                  <a:pt x="2114" y="656"/>
                </a:lnTo>
                <a:lnTo>
                  <a:pt x="2106" y="658"/>
                </a:lnTo>
                <a:lnTo>
                  <a:pt x="2105" y="658"/>
                </a:lnTo>
                <a:lnTo>
                  <a:pt x="2103" y="646"/>
                </a:lnTo>
                <a:lnTo>
                  <a:pt x="2103" y="630"/>
                </a:lnTo>
                <a:lnTo>
                  <a:pt x="2107" y="606"/>
                </a:lnTo>
                <a:lnTo>
                  <a:pt x="2104" y="605"/>
                </a:lnTo>
                <a:lnTo>
                  <a:pt x="2090" y="605"/>
                </a:lnTo>
                <a:lnTo>
                  <a:pt x="2079" y="610"/>
                </a:lnTo>
                <a:lnTo>
                  <a:pt x="2067" y="607"/>
                </a:lnTo>
                <a:lnTo>
                  <a:pt x="2029" y="610"/>
                </a:lnTo>
                <a:lnTo>
                  <a:pt x="2018" y="607"/>
                </a:lnTo>
                <a:lnTo>
                  <a:pt x="2014" y="610"/>
                </a:lnTo>
                <a:lnTo>
                  <a:pt x="2005" y="610"/>
                </a:lnTo>
                <a:lnTo>
                  <a:pt x="2002" y="607"/>
                </a:lnTo>
                <a:lnTo>
                  <a:pt x="1991" y="607"/>
                </a:lnTo>
                <a:lnTo>
                  <a:pt x="1970" y="615"/>
                </a:lnTo>
                <a:lnTo>
                  <a:pt x="1959" y="615"/>
                </a:lnTo>
                <a:lnTo>
                  <a:pt x="1940" y="607"/>
                </a:lnTo>
                <a:lnTo>
                  <a:pt x="1933" y="607"/>
                </a:lnTo>
                <a:lnTo>
                  <a:pt x="1931" y="610"/>
                </a:lnTo>
                <a:lnTo>
                  <a:pt x="1926" y="624"/>
                </a:lnTo>
                <a:lnTo>
                  <a:pt x="1924" y="626"/>
                </a:lnTo>
                <a:lnTo>
                  <a:pt x="1921" y="624"/>
                </a:lnTo>
                <a:lnTo>
                  <a:pt x="1920" y="612"/>
                </a:lnTo>
                <a:lnTo>
                  <a:pt x="1921" y="607"/>
                </a:lnTo>
                <a:lnTo>
                  <a:pt x="1930" y="597"/>
                </a:lnTo>
                <a:lnTo>
                  <a:pt x="1941" y="597"/>
                </a:lnTo>
                <a:lnTo>
                  <a:pt x="1954" y="604"/>
                </a:lnTo>
                <a:lnTo>
                  <a:pt x="1973" y="606"/>
                </a:lnTo>
                <a:lnTo>
                  <a:pt x="1987" y="601"/>
                </a:lnTo>
                <a:lnTo>
                  <a:pt x="1992" y="596"/>
                </a:lnTo>
                <a:lnTo>
                  <a:pt x="1994" y="592"/>
                </a:lnTo>
                <a:lnTo>
                  <a:pt x="1994" y="556"/>
                </a:lnTo>
                <a:lnTo>
                  <a:pt x="1992" y="554"/>
                </a:lnTo>
                <a:lnTo>
                  <a:pt x="1983" y="554"/>
                </a:lnTo>
                <a:lnTo>
                  <a:pt x="1980" y="549"/>
                </a:lnTo>
                <a:lnTo>
                  <a:pt x="1971" y="543"/>
                </a:lnTo>
                <a:lnTo>
                  <a:pt x="1970" y="540"/>
                </a:lnTo>
                <a:lnTo>
                  <a:pt x="1970" y="534"/>
                </a:lnTo>
                <a:lnTo>
                  <a:pt x="1977" y="531"/>
                </a:lnTo>
                <a:lnTo>
                  <a:pt x="1984" y="525"/>
                </a:lnTo>
                <a:lnTo>
                  <a:pt x="1985" y="518"/>
                </a:lnTo>
                <a:lnTo>
                  <a:pt x="1976" y="518"/>
                </a:lnTo>
                <a:lnTo>
                  <a:pt x="1972" y="520"/>
                </a:lnTo>
                <a:lnTo>
                  <a:pt x="1966" y="520"/>
                </a:lnTo>
                <a:lnTo>
                  <a:pt x="1956" y="533"/>
                </a:lnTo>
                <a:lnTo>
                  <a:pt x="1953" y="545"/>
                </a:lnTo>
                <a:lnTo>
                  <a:pt x="1936" y="546"/>
                </a:lnTo>
                <a:lnTo>
                  <a:pt x="1934" y="542"/>
                </a:lnTo>
                <a:lnTo>
                  <a:pt x="1933" y="539"/>
                </a:lnTo>
                <a:lnTo>
                  <a:pt x="1934" y="513"/>
                </a:lnTo>
                <a:lnTo>
                  <a:pt x="1929" y="498"/>
                </a:lnTo>
                <a:lnTo>
                  <a:pt x="1929" y="484"/>
                </a:lnTo>
                <a:lnTo>
                  <a:pt x="1930" y="480"/>
                </a:lnTo>
                <a:lnTo>
                  <a:pt x="1941" y="469"/>
                </a:lnTo>
                <a:lnTo>
                  <a:pt x="1948" y="459"/>
                </a:lnTo>
                <a:lnTo>
                  <a:pt x="1962" y="441"/>
                </a:lnTo>
                <a:lnTo>
                  <a:pt x="1984" y="419"/>
                </a:lnTo>
                <a:lnTo>
                  <a:pt x="2011" y="399"/>
                </a:lnTo>
                <a:lnTo>
                  <a:pt x="2024" y="379"/>
                </a:lnTo>
                <a:lnTo>
                  <a:pt x="2032" y="375"/>
                </a:lnTo>
                <a:lnTo>
                  <a:pt x="2043" y="365"/>
                </a:lnTo>
                <a:lnTo>
                  <a:pt x="2046" y="350"/>
                </a:lnTo>
                <a:lnTo>
                  <a:pt x="2046" y="343"/>
                </a:lnTo>
                <a:lnTo>
                  <a:pt x="2056" y="313"/>
                </a:lnTo>
                <a:lnTo>
                  <a:pt x="2056" y="307"/>
                </a:lnTo>
                <a:lnTo>
                  <a:pt x="2051" y="301"/>
                </a:lnTo>
                <a:lnTo>
                  <a:pt x="2038" y="301"/>
                </a:lnTo>
                <a:lnTo>
                  <a:pt x="2013" y="293"/>
                </a:lnTo>
                <a:lnTo>
                  <a:pt x="2004" y="275"/>
                </a:lnTo>
                <a:lnTo>
                  <a:pt x="1994" y="240"/>
                </a:lnTo>
                <a:lnTo>
                  <a:pt x="1991" y="235"/>
                </a:lnTo>
                <a:lnTo>
                  <a:pt x="1987" y="218"/>
                </a:lnTo>
                <a:lnTo>
                  <a:pt x="1981" y="203"/>
                </a:lnTo>
                <a:lnTo>
                  <a:pt x="1975" y="181"/>
                </a:lnTo>
                <a:lnTo>
                  <a:pt x="1969" y="165"/>
                </a:lnTo>
                <a:lnTo>
                  <a:pt x="1963" y="143"/>
                </a:lnTo>
                <a:lnTo>
                  <a:pt x="1962" y="127"/>
                </a:lnTo>
                <a:lnTo>
                  <a:pt x="1953" y="109"/>
                </a:lnTo>
                <a:lnTo>
                  <a:pt x="1939" y="89"/>
                </a:lnTo>
                <a:lnTo>
                  <a:pt x="1930" y="85"/>
                </a:lnTo>
                <a:lnTo>
                  <a:pt x="1926" y="86"/>
                </a:lnTo>
                <a:lnTo>
                  <a:pt x="1922" y="97"/>
                </a:lnTo>
                <a:lnTo>
                  <a:pt x="1915" y="99"/>
                </a:lnTo>
                <a:lnTo>
                  <a:pt x="1894" y="120"/>
                </a:lnTo>
                <a:lnTo>
                  <a:pt x="1890" y="131"/>
                </a:lnTo>
                <a:lnTo>
                  <a:pt x="1870" y="161"/>
                </a:lnTo>
                <a:lnTo>
                  <a:pt x="1853" y="180"/>
                </a:lnTo>
                <a:lnTo>
                  <a:pt x="1848" y="189"/>
                </a:lnTo>
                <a:lnTo>
                  <a:pt x="1835" y="225"/>
                </a:lnTo>
                <a:lnTo>
                  <a:pt x="1792" y="262"/>
                </a:lnTo>
                <a:lnTo>
                  <a:pt x="1789" y="266"/>
                </a:lnTo>
                <a:lnTo>
                  <a:pt x="1780" y="271"/>
                </a:lnTo>
                <a:lnTo>
                  <a:pt x="1765" y="271"/>
                </a:lnTo>
                <a:lnTo>
                  <a:pt x="1754" y="265"/>
                </a:lnTo>
                <a:lnTo>
                  <a:pt x="1744" y="265"/>
                </a:lnTo>
                <a:lnTo>
                  <a:pt x="1737" y="266"/>
                </a:lnTo>
                <a:lnTo>
                  <a:pt x="1714" y="278"/>
                </a:lnTo>
                <a:lnTo>
                  <a:pt x="1704" y="278"/>
                </a:lnTo>
                <a:lnTo>
                  <a:pt x="1699" y="277"/>
                </a:lnTo>
                <a:lnTo>
                  <a:pt x="1684" y="267"/>
                </a:lnTo>
                <a:lnTo>
                  <a:pt x="1670" y="251"/>
                </a:lnTo>
                <a:lnTo>
                  <a:pt x="1658" y="249"/>
                </a:lnTo>
                <a:lnTo>
                  <a:pt x="1653" y="244"/>
                </a:lnTo>
                <a:lnTo>
                  <a:pt x="1621" y="233"/>
                </a:lnTo>
                <a:lnTo>
                  <a:pt x="1586" y="243"/>
                </a:lnTo>
                <a:lnTo>
                  <a:pt x="1580" y="243"/>
                </a:lnTo>
                <a:lnTo>
                  <a:pt x="1565" y="240"/>
                </a:lnTo>
                <a:lnTo>
                  <a:pt x="1553" y="240"/>
                </a:lnTo>
                <a:lnTo>
                  <a:pt x="1544" y="243"/>
                </a:lnTo>
                <a:lnTo>
                  <a:pt x="1546" y="282"/>
                </a:lnTo>
                <a:lnTo>
                  <a:pt x="1541" y="287"/>
                </a:lnTo>
                <a:lnTo>
                  <a:pt x="1513" y="287"/>
                </a:lnTo>
                <a:lnTo>
                  <a:pt x="1495" y="280"/>
                </a:lnTo>
                <a:lnTo>
                  <a:pt x="1477" y="283"/>
                </a:lnTo>
                <a:lnTo>
                  <a:pt x="1455" y="284"/>
                </a:lnTo>
                <a:lnTo>
                  <a:pt x="1446" y="281"/>
                </a:lnTo>
                <a:lnTo>
                  <a:pt x="1445" y="278"/>
                </a:lnTo>
                <a:lnTo>
                  <a:pt x="1439" y="276"/>
                </a:lnTo>
                <a:lnTo>
                  <a:pt x="1430" y="277"/>
                </a:lnTo>
                <a:lnTo>
                  <a:pt x="1414" y="285"/>
                </a:lnTo>
                <a:lnTo>
                  <a:pt x="1399" y="301"/>
                </a:lnTo>
                <a:lnTo>
                  <a:pt x="1378" y="301"/>
                </a:lnTo>
                <a:lnTo>
                  <a:pt x="1365" y="308"/>
                </a:lnTo>
                <a:lnTo>
                  <a:pt x="1357" y="315"/>
                </a:lnTo>
                <a:lnTo>
                  <a:pt x="1340" y="315"/>
                </a:lnTo>
                <a:lnTo>
                  <a:pt x="1327" y="319"/>
                </a:lnTo>
                <a:lnTo>
                  <a:pt x="1316" y="334"/>
                </a:lnTo>
                <a:lnTo>
                  <a:pt x="1309" y="338"/>
                </a:lnTo>
                <a:lnTo>
                  <a:pt x="1287" y="338"/>
                </a:lnTo>
                <a:lnTo>
                  <a:pt x="1272" y="334"/>
                </a:lnTo>
                <a:lnTo>
                  <a:pt x="1248" y="318"/>
                </a:lnTo>
                <a:lnTo>
                  <a:pt x="1239" y="311"/>
                </a:lnTo>
                <a:lnTo>
                  <a:pt x="1233" y="301"/>
                </a:lnTo>
                <a:lnTo>
                  <a:pt x="1228" y="298"/>
                </a:lnTo>
                <a:lnTo>
                  <a:pt x="1221" y="292"/>
                </a:lnTo>
                <a:lnTo>
                  <a:pt x="1219" y="287"/>
                </a:lnTo>
                <a:lnTo>
                  <a:pt x="1220" y="266"/>
                </a:lnTo>
                <a:lnTo>
                  <a:pt x="1219" y="254"/>
                </a:lnTo>
                <a:lnTo>
                  <a:pt x="1201" y="239"/>
                </a:lnTo>
                <a:lnTo>
                  <a:pt x="1199" y="232"/>
                </a:lnTo>
                <a:lnTo>
                  <a:pt x="1200" y="183"/>
                </a:lnTo>
                <a:lnTo>
                  <a:pt x="1210" y="163"/>
                </a:lnTo>
                <a:lnTo>
                  <a:pt x="1212" y="151"/>
                </a:lnTo>
                <a:lnTo>
                  <a:pt x="1212" y="136"/>
                </a:lnTo>
                <a:lnTo>
                  <a:pt x="1229" y="116"/>
                </a:lnTo>
                <a:lnTo>
                  <a:pt x="1231" y="111"/>
                </a:lnTo>
                <a:lnTo>
                  <a:pt x="1229" y="99"/>
                </a:lnTo>
                <a:lnTo>
                  <a:pt x="1221" y="89"/>
                </a:lnTo>
                <a:lnTo>
                  <a:pt x="1221" y="66"/>
                </a:lnTo>
                <a:lnTo>
                  <a:pt x="1203" y="61"/>
                </a:lnTo>
                <a:lnTo>
                  <a:pt x="1200" y="59"/>
                </a:lnTo>
                <a:lnTo>
                  <a:pt x="1186" y="57"/>
                </a:lnTo>
                <a:lnTo>
                  <a:pt x="1191" y="35"/>
                </a:lnTo>
                <a:lnTo>
                  <a:pt x="1192" y="25"/>
                </a:lnTo>
                <a:lnTo>
                  <a:pt x="1191" y="15"/>
                </a:lnTo>
                <a:lnTo>
                  <a:pt x="1184" y="2"/>
                </a:lnTo>
                <a:lnTo>
                  <a:pt x="1170" y="0"/>
                </a:lnTo>
                <a:lnTo>
                  <a:pt x="1152" y="7"/>
                </a:lnTo>
                <a:lnTo>
                  <a:pt x="1136" y="5"/>
                </a:lnTo>
                <a:close/>
              </a:path>
            </a:pathLst>
          </a:custGeom>
          <a:solidFill>
            <a:schemeClr val="bg1"/>
          </a:solidFill>
          <a:ln w="12700" cap="flat" cmpd="sng">
            <a:solidFill>
              <a:srgbClr val="004563"/>
            </a:solidFill>
            <a:prstDash val="solid"/>
            <a:round/>
            <a:headEnd type="none" w="med" len="med"/>
            <a:tailEnd type="none" w="med" len="med"/>
          </a:ln>
          <a:effectLst/>
        </p:spPr>
        <p:txBody>
          <a:bodyPr/>
          <a:lstStyle/>
          <a:p>
            <a:endParaRPr lang="en-US" dirty="0"/>
          </a:p>
        </p:txBody>
      </p:sp>
      <p:cxnSp>
        <p:nvCxnSpPr>
          <p:cNvPr id="14" name="Connecteur droit 13"/>
          <p:cNvCxnSpPr/>
          <p:nvPr/>
        </p:nvCxnSpPr>
        <p:spPr>
          <a:xfrm>
            <a:off x="5181757" y="3943244"/>
            <a:ext cx="493085" cy="0"/>
          </a:xfrm>
          <a:prstGeom prst="line">
            <a:avLst/>
          </a:prstGeom>
          <a:ln w="12700">
            <a:solidFill>
              <a:schemeClr val="bg2">
                <a:lumMod val="50000"/>
              </a:schemeClr>
            </a:solidFill>
            <a:prstDash val="sysDot"/>
          </a:ln>
        </p:spPr>
        <p:style>
          <a:lnRef idx="1">
            <a:schemeClr val="accent6"/>
          </a:lnRef>
          <a:fillRef idx="0">
            <a:schemeClr val="accent6"/>
          </a:fillRef>
          <a:effectRef idx="0">
            <a:schemeClr val="accent6"/>
          </a:effectRef>
          <a:fontRef idx="minor">
            <a:schemeClr val="tx1"/>
          </a:fontRef>
        </p:style>
      </p:cxnSp>
      <p:sp>
        <p:nvSpPr>
          <p:cNvPr id="15" name="ZoneTexte 14"/>
          <p:cNvSpPr txBox="1"/>
          <p:nvPr/>
        </p:nvSpPr>
        <p:spPr>
          <a:xfrm>
            <a:off x="5990404" y="3760100"/>
            <a:ext cx="2224585" cy="2123658"/>
          </a:xfrm>
          <a:prstGeom prst="rect">
            <a:avLst/>
          </a:prstGeom>
          <a:noFill/>
        </p:spPr>
        <p:txBody>
          <a:bodyPr wrap="square" lIns="0" tIns="0" rIns="0" bIns="0" rtlCol="0">
            <a:spAutoFit/>
          </a:bodyPr>
          <a:lstStyle/>
          <a:p>
            <a:r>
              <a:rPr lang="en-US" sz="1600" b="1" dirty="0" smtClean="0">
                <a:solidFill>
                  <a:srgbClr val="EC9C0C"/>
                </a:solidFill>
                <a:latin typeface="Arial" pitchFamily="34" charset="0"/>
                <a:cs typeface="Arial" pitchFamily="34" charset="0"/>
              </a:rPr>
              <a:t>2015: Drought &amp; Agriculture </a:t>
            </a:r>
          </a:p>
          <a:p>
            <a:endParaRPr lang="en-US" sz="900" dirty="0" smtClean="0">
              <a:latin typeface="Arial" pitchFamily="34" charset="0"/>
              <a:cs typeface="Arial" pitchFamily="34" charset="0"/>
            </a:endParaRPr>
          </a:p>
          <a:p>
            <a:r>
              <a:rPr lang="en-US" sz="1600" dirty="0" smtClean="0">
                <a:solidFill>
                  <a:schemeClr val="bg2">
                    <a:lumMod val="75000"/>
                  </a:schemeClr>
                </a:solidFill>
                <a:latin typeface="Arial" pitchFamily="34" charset="0"/>
                <a:cs typeface="Arial" pitchFamily="34" charset="0"/>
              </a:rPr>
              <a:t>Production of Arabica coffee beans fell by </a:t>
            </a:r>
            <a:r>
              <a:rPr lang="en-US" sz="1600" b="1" dirty="0" smtClean="0">
                <a:solidFill>
                  <a:schemeClr val="bg2">
                    <a:lumMod val="75000"/>
                  </a:schemeClr>
                </a:solidFill>
                <a:latin typeface="Arial" pitchFamily="34" charset="0"/>
                <a:cs typeface="Arial" pitchFamily="34" charset="0"/>
              </a:rPr>
              <a:t>15%</a:t>
            </a:r>
            <a:r>
              <a:rPr lang="en-US" sz="1600" dirty="0" smtClean="0">
                <a:solidFill>
                  <a:schemeClr val="bg2">
                    <a:lumMod val="75000"/>
                  </a:schemeClr>
                </a:solidFill>
                <a:latin typeface="Arial" pitchFamily="34" charset="0"/>
                <a:cs typeface="Arial" pitchFamily="34" charset="0"/>
              </a:rPr>
              <a:t> last year, pushing the global price of the commodity by almost half  </a:t>
            </a:r>
          </a:p>
        </p:txBody>
      </p:sp>
      <p:sp>
        <p:nvSpPr>
          <p:cNvPr id="17" name="ZoneTexte 16"/>
          <p:cNvSpPr txBox="1"/>
          <p:nvPr/>
        </p:nvSpPr>
        <p:spPr>
          <a:xfrm>
            <a:off x="241959" y="3066135"/>
            <a:ext cx="2367035" cy="3200876"/>
          </a:xfrm>
          <a:prstGeom prst="rect">
            <a:avLst/>
          </a:prstGeom>
          <a:noFill/>
        </p:spPr>
        <p:txBody>
          <a:bodyPr wrap="square" lIns="0" tIns="0" rIns="0" bIns="0" rtlCol="0">
            <a:spAutoFit/>
          </a:bodyPr>
          <a:lstStyle/>
          <a:p>
            <a:r>
              <a:rPr lang="en-US" sz="1600" b="1" dirty="0" smtClean="0">
                <a:solidFill>
                  <a:srgbClr val="EC9C0C"/>
                </a:solidFill>
                <a:latin typeface="Arial" pitchFamily="34" charset="0"/>
                <a:cs typeface="Arial" pitchFamily="34" charset="0"/>
              </a:rPr>
              <a:t>2015: </a:t>
            </a:r>
          </a:p>
          <a:p>
            <a:r>
              <a:rPr lang="en-US" sz="1600" b="1" dirty="0" smtClean="0">
                <a:solidFill>
                  <a:srgbClr val="EC9C0C"/>
                </a:solidFill>
                <a:latin typeface="Arial" pitchFamily="34" charset="0"/>
                <a:cs typeface="Arial" pitchFamily="34" charset="0"/>
              </a:rPr>
              <a:t>Drought &amp; Energy </a:t>
            </a:r>
          </a:p>
          <a:p>
            <a:endParaRPr lang="en-US" sz="900" dirty="0" smtClean="0">
              <a:latin typeface="Arial" pitchFamily="34" charset="0"/>
              <a:cs typeface="Arial" pitchFamily="34" charset="0"/>
            </a:endParaRPr>
          </a:p>
          <a:p>
            <a:r>
              <a:rPr lang="en-US" sz="1600" dirty="0" smtClean="0">
                <a:solidFill>
                  <a:schemeClr val="bg2">
                    <a:lumMod val="75000"/>
                  </a:schemeClr>
                </a:solidFill>
                <a:latin typeface="Arial" pitchFamily="34" charset="0"/>
                <a:cs typeface="Arial" pitchFamily="34" charset="0"/>
              </a:rPr>
              <a:t>Seventeen of the country’s 18 biggest reservoirs are at lower levels than during the last water crisis in 2001. The southeast is worst affected. This can impact </a:t>
            </a:r>
            <a:r>
              <a:rPr lang="en-US" sz="1600" dirty="0" err="1" smtClean="0">
                <a:solidFill>
                  <a:schemeClr val="bg2">
                    <a:lumMod val="75000"/>
                  </a:schemeClr>
                </a:solidFill>
                <a:latin typeface="Arial" pitchFamily="34" charset="0"/>
                <a:cs typeface="Arial" pitchFamily="34" charset="0"/>
              </a:rPr>
              <a:t>hydroenergy</a:t>
            </a:r>
            <a:r>
              <a:rPr lang="en-US" sz="1600" dirty="0" smtClean="0">
                <a:solidFill>
                  <a:schemeClr val="bg2">
                    <a:lumMod val="75000"/>
                  </a:schemeClr>
                </a:solidFill>
                <a:latin typeface="Arial" pitchFamily="34" charset="0"/>
                <a:cs typeface="Arial" pitchFamily="34" charset="0"/>
              </a:rPr>
              <a:t> generation, which makes up </a:t>
            </a:r>
            <a:r>
              <a:rPr lang="en-US" sz="1600" b="1" dirty="0" smtClean="0">
                <a:solidFill>
                  <a:schemeClr val="bg2">
                    <a:lumMod val="75000"/>
                  </a:schemeClr>
                </a:solidFill>
                <a:latin typeface="Arial" pitchFamily="34" charset="0"/>
                <a:cs typeface="Arial" pitchFamily="34" charset="0"/>
              </a:rPr>
              <a:t>70%</a:t>
            </a:r>
            <a:r>
              <a:rPr lang="en-US" sz="1600" dirty="0" smtClean="0">
                <a:solidFill>
                  <a:schemeClr val="bg2">
                    <a:lumMod val="75000"/>
                  </a:schemeClr>
                </a:solidFill>
                <a:latin typeface="Arial" pitchFamily="34" charset="0"/>
                <a:cs typeface="Arial" pitchFamily="34" charset="0"/>
              </a:rPr>
              <a:t> of Brazil’s electricity  </a:t>
            </a:r>
          </a:p>
        </p:txBody>
      </p:sp>
      <p:cxnSp>
        <p:nvCxnSpPr>
          <p:cNvPr id="21" name="Connecteur droit 20"/>
          <p:cNvCxnSpPr/>
          <p:nvPr/>
        </p:nvCxnSpPr>
        <p:spPr>
          <a:xfrm flipV="1">
            <a:off x="2551584" y="4248369"/>
            <a:ext cx="2144322" cy="20240"/>
          </a:xfrm>
          <a:prstGeom prst="line">
            <a:avLst/>
          </a:prstGeom>
          <a:ln w="12700">
            <a:solidFill>
              <a:schemeClr val="bg2">
                <a:lumMod val="50000"/>
              </a:schemeClr>
            </a:solidFill>
            <a:prstDash val="sysDot"/>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a:xfrm>
            <a:off x="455342" y="892589"/>
            <a:ext cx="5690268" cy="276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439"/>
          <a:stretch/>
        </p:blipFill>
        <p:spPr bwMode="auto">
          <a:xfrm>
            <a:off x="4790348" y="2541814"/>
            <a:ext cx="523875" cy="54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5352323" y="853973"/>
            <a:ext cx="3615596" cy="1415772"/>
          </a:xfrm>
          <a:prstGeom prst="rect">
            <a:avLst/>
          </a:prstGeom>
          <a:noFill/>
        </p:spPr>
        <p:txBody>
          <a:bodyPr wrap="square" lIns="0" tIns="0" rIns="0" bIns="0" rtlCol="0">
            <a:spAutoFit/>
          </a:bodyPr>
          <a:lstStyle/>
          <a:p>
            <a:r>
              <a:rPr lang="en-US" sz="1600" b="1" dirty="0" smtClean="0">
                <a:solidFill>
                  <a:srgbClr val="EC9C0C"/>
                </a:solidFill>
                <a:latin typeface="Arial" pitchFamily="34" charset="0"/>
                <a:cs typeface="Arial" pitchFamily="34" charset="0"/>
              </a:rPr>
              <a:t>2014: Flooding </a:t>
            </a:r>
          </a:p>
          <a:p>
            <a:endParaRPr lang="en-US" sz="900" dirty="0" smtClean="0">
              <a:latin typeface="Arial" pitchFamily="34" charset="0"/>
              <a:cs typeface="Arial" pitchFamily="34" charset="0"/>
            </a:endParaRPr>
          </a:p>
          <a:p>
            <a:r>
              <a:rPr lang="en-US" sz="1600" dirty="0" smtClean="0">
                <a:solidFill>
                  <a:schemeClr val="bg2">
                    <a:lumMod val="75000"/>
                  </a:schemeClr>
                </a:solidFill>
                <a:latin typeface="Arial" pitchFamily="34" charset="0"/>
                <a:cs typeface="Arial" pitchFamily="34" charset="0"/>
              </a:rPr>
              <a:t>In 2014, the Rio Madeira, the largest tributary of the Amazon, reached record levels and caused the worst flooding for a century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811" y="3756627"/>
            <a:ext cx="555479" cy="48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Connecteur droit 36"/>
          <p:cNvCxnSpPr>
            <a:stCxn id="1028" idx="3"/>
          </p:cNvCxnSpPr>
          <p:nvPr/>
        </p:nvCxnSpPr>
        <p:spPr>
          <a:xfrm flipV="1">
            <a:off x="5314223" y="2541814"/>
            <a:ext cx="645038" cy="273016"/>
          </a:xfrm>
          <a:prstGeom prst="line">
            <a:avLst/>
          </a:prstGeom>
          <a:ln w="12700">
            <a:solidFill>
              <a:schemeClr val="bg2">
                <a:lumMod val="50000"/>
              </a:schemeClr>
            </a:solidFill>
            <a:prstDash val="sysDot"/>
          </a:ln>
        </p:spPr>
        <p:style>
          <a:lnRef idx="1">
            <a:schemeClr val="accent6"/>
          </a:lnRef>
          <a:fillRef idx="0">
            <a:schemeClr val="accent6"/>
          </a:fillRef>
          <a:effectRef idx="0">
            <a:schemeClr val="accent6"/>
          </a:effectRef>
          <a:fontRef idx="minor">
            <a:schemeClr val="tx1"/>
          </a:fontRef>
        </p:style>
      </p:cxnSp>
      <p:sp>
        <p:nvSpPr>
          <p:cNvPr id="38" name="Ellipse 37"/>
          <p:cNvSpPr/>
          <p:nvPr/>
        </p:nvSpPr>
        <p:spPr>
          <a:xfrm>
            <a:off x="5928964" y="2494410"/>
            <a:ext cx="97237" cy="94805"/>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81" y="4008373"/>
            <a:ext cx="5429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Ellipse 42"/>
          <p:cNvSpPr/>
          <p:nvPr/>
        </p:nvSpPr>
        <p:spPr>
          <a:xfrm>
            <a:off x="5668389" y="3895841"/>
            <a:ext cx="97237" cy="94805"/>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a:off x="2502965" y="4221206"/>
            <a:ext cx="97237" cy="94805"/>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p:nvSpPr>
        <p:spPr>
          <a:xfrm>
            <a:off x="4082507" y="3943244"/>
            <a:ext cx="200556" cy="1120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Rectangle 45"/>
          <p:cNvSpPr/>
          <p:nvPr/>
        </p:nvSpPr>
        <p:spPr>
          <a:xfrm rot="2267257">
            <a:off x="5032210" y="3718343"/>
            <a:ext cx="150156" cy="90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10960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8" name="Espace réservé du texte 17"/>
          <p:cNvSpPr>
            <a:spLocks noGrp="1"/>
          </p:cNvSpPr>
          <p:nvPr>
            <p:ph type="body" sz="quarter" idx="13"/>
          </p:nvPr>
        </p:nvSpPr>
        <p:spPr>
          <a:xfrm>
            <a:off x="355600" y="1548165"/>
            <a:ext cx="8432799" cy="1776059"/>
          </a:xfrm>
        </p:spPr>
        <p:txBody>
          <a:bodyPr>
            <a:normAutofit lnSpcReduction="10000"/>
          </a:bodyPr>
          <a:lstStyle/>
          <a:p>
            <a:r>
              <a:rPr lang="fr-FR" dirty="0"/>
              <a:t>2</a:t>
            </a:r>
            <a:endParaRPr lang="fr-FR" dirty="0" smtClean="0"/>
          </a:p>
          <a:p>
            <a:pPr lvl="1"/>
            <a:r>
              <a:rPr lang="en-US" sz="3600" dirty="0" smtClean="0"/>
              <a:t>Introduction to AXA’s Parametric Insurance department</a:t>
            </a:r>
            <a:endParaRPr lang="en-US" sz="3300" dirty="0"/>
          </a:p>
        </p:txBody>
      </p:sp>
      <p:pic>
        <p:nvPicPr>
          <p:cNvPr id="1026" name="Picture 2" descr="http://www.airmic.com/system/files/marketplace-logos/axa.png?13506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734" y="6239619"/>
            <a:ext cx="1236762" cy="6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538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531058" y="1133229"/>
            <a:ext cx="3877930" cy="4948424"/>
          </a:xfrm>
        </p:spPr>
        <p:txBody>
          <a:bodyPr>
            <a:normAutofit fontScale="92500" lnSpcReduction="10000"/>
          </a:bodyPr>
          <a:lstStyle/>
          <a:p>
            <a:pPr>
              <a:spcBef>
                <a:spcPts val="1200"/>
              </a:spcBef>
            </a:pPr>
            <a:r>
              <a:rPr lang="en-US" sz="1500" b="1" dirty="0" smtClean="0"/>
              <a:t>This new insurance product covers many different industries against weather-related risks </a:t>
            </a:r>
          </a:p>
          <a:p>
            <a:pPr>
              <a:spcBef>
                <a:spcPts val="1200"/>
              </a:spcBef>
            </a:pPr>
            <a:r>
              <a:rPr lang="en-US" sz="1500" b="1" dirty="0" smtClean="0"/>
              <a:t>We currently work in 17 countries across the globe </a:t>
            </a:r>
          </a:p>
          <a:p>
            <a:pPr>
              <a:spcBef>
                <a:spcPts val="1200"/>
              </a:spcBef>
            </a:pPr>
            <a:r>
              <a:rPr lang="en-US" sz="1500" b="1" dirty="0" smtClean="0"/>
              <a:t>There are many weather indexes possible including rainfall, temperature, crop yield, wind speed wave height, and more </a:t>
            </a:r>
          </a:p>
          <a:p>
            <a:pPr>
              <a:spcBef>
                <a:spcPts val="1200"/>
              </a:spcBef>
            </a:pPr>
            <a:r>
              <a:rPr lang="en-US" sz="1500" b="1" dirty="0" smtClean="0"/>
              <a:t>The indexes are based on the newest technology from weather stations and satellite imagery</a:t>
            </a:r>
          </a:p>
          <a:p>
            <a:pPr>
              <a:spcBef>
                <a:spcPts val="1200"/>
              </a:spcBef>
            </a:pPr>
            <a:r>
              <a:rPr lang="en-US" sz="1500" b="1" dirty="0" smtClean="0"/>
              <a:t>We use AXA’s Data Innovation Lab to process large amounts of data </a:t>
            </a:r>
          </a:p>
          <a:p>
            <a:pPr>
              <a:spcBef>
                <a:spcPts val="1200"/>
              </a:spcBef>
            </a:pPr>
            <a:endParaRPr lang="en-US" sz="1500" b="1" dirty="0"/>
          </a:p>
          <a:p>
            <a:pPr>
              <a:spcBef>
                <a:spcPts val="1200"/>
              </a:spcBef>
            </a:pPr>
            <a:endParaRPr lang="en-US" sz="1500" b="1" dirty="0" smtClean="0"/>
          </a:p>
          <a:p>
            <a:pPr>
              <a:spcBef>
                <a:spcPts val="1200"/>
              </a:spcBef>
            </a:pPr>
            <a:r>
              <a:rPr lang="en-US" sz="1500" b="1" dirty="0" smtClean="0"/>
              <a:t>We have 2 main client segments: </a:t>
            </a:r>
          </a:p>
          <a:p>
            <a:pPr lvl="1">
              <a:spcBef>
                <a:spcPts val="1200"/>
              </a:spcBef>
            </a:pPr>
            <a:r>
              <a:rPr lang="en-US" sz="1500" b="1" dirty="0" smtClean="0"/>
              <a:t>1. Public-Private Partnerships </a:t>
            </a:r>
          </a:p>
          <a:p>
            <a:pPr lvl="1">
              <a:spcBef>
                <a:spcPts val="1200"/>
              </a:spcBef>
            </a:pPr>
            <a:r>
              <a:rPr lang="en-US" sz="1500" dirty="0" smtClean="0"/>
              <a:t>2. Large Corporations </a:t>
            </a:r>
          </a:p>
          <a:p>
            <a:pPr marL="0" indent="0">
              <a:spcBef>
                <a:spcPts val="1200"/>
              </a:spcBef>
              <a:buNone/>
            </a:pPr>
            <a:endParaRPr lang="en-US" sz="1600" b="1" dirty="0"/>
          </a:p>
        </p:txBody>
      </p:sp>
      <p:sp>
        <p:nvSpPr>
          <p:cNvPr id="3" name="Titre 2"/>
          <p:cNvSpPr>
            <a:spLocks noGrp="1"/>
          </p:cNvSpPr>
          <p:nvPr>
            <p:ph type="title"/>
          </p:nvPr>
        </p:nvSpPr>
        <p:spPr>
          <a:xfrm>
            <a:off x="768639" y="331681"/>
            <a:ext cx="7681293" cy="338137"/>
          </a:xfrm>
        </p:spPr>
        <p:txBody>
          <a:bodyPr>
            <a:normAutofit fontScale="90000"/>
          </a:bodyPr>
          <a:lstStyle/>
          <a:p>
            <a:r>
              <a:rPr lang="en-US" dirty="0" smtClean="0"/>
              <a:t>In 2014, AXA CS launched a department dedicated to parametric insurance </a:t>
            </a:r>
            <a:endParaRPr lang="en-US"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9</a:t>
            </a:fld>
            <a:r>
              <a:rPr lang="fr-FR" smtClean="0">
                <a:solidFill>
                  <a:srgbClr val="004563"/>
                </a:solidFill>
              </a:rPr>
              <a:t>   |  </a:t>
            </a:r>
            <a:endParaRPr lang="fr-FR" dirty="0">
              <a:solidFill>
                <a:srgbClr val="004563"/>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133229"/>
            <a:ext cx="3226821" cy="458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photos3.meetupstatic.com/photos/event/2/7/d/b/600_43147020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423" y="4347174"/>
            <a:ext cx="2177830" cy="56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567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9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0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11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12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13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Thème Office">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ème Office">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2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4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5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6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7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8_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template_PPT_AXA_EN</Template>
  <TotalTime>9990</TotalTime>
  <Words>1320</Words>
  <Application>Microsoft Office PowerPoint</Application>
  <PresentationFormat>Affichage à l'écran (4:3)</PresentationFormat>
  <Paragraphs>289</Paragraphs>
  <Slides>23</Slides>
  <Notes>19</Notes>
  <HiddenSlides>0</HiddenSlides>
  <MMClips>0</MMClips>
  <ScaleCrop>false</ScaleCrop>
  <HeadingPairs>
    <vt:vector size="4" baseType="variant">
      <vt:variant>
        <vt:lpstr>Thème</vt:lpstr>
      </vt:variant>
      <vt:variant>
        <vt:i4>14</vt:i4>
      </vt:variant>
      <vt:variant>
        <vt:lpstr>Titres des diapositives</vt:lpstr>
      </vt:variant>
      <vt:variant>
        <vt:i4>23</vt:i4>
      </vt:variant>
    </vt:vector>
  </HeadingPairs>
  <TitlesOfParts>
    <vt:vector size="37" baseType="lpstr">
      <vt:lpstr>template_PPT_AXA_EN</vt:lpstr>
      <vt:lpstr>1_template_PPT_AXA_EN</vt:lpstr>
      <vt:lpstr>2_template_PPT_AXA_EN</vt:lpstr>
      <vt:lpstr>3_template_PPT_AXA_EN</vt:lpstr>
      <vt:lpstr>4_template_PPT_AXA_EN</vt:lpstr>
      <vt:lpstr>5_template_PPT_AXA_EN</vt:lpstr>
      <vt:lpstr>6_template_PPT_AXA_EN</vt:lpstr>
      <vt:lpstr>7_template_PPT_AXA_EN</vt:lpstr>
      <vt:lpstr>8_template_PPT_AXA_EN</vt:lpstr>
      <vt:lpstr>9_template_PPT_AXA_EN</vt:lpstr>
      <vt:lpstr>10_template_PPT_AXA_EN</vt:lpstr>
      <vt:lpstr>11_template_PPT_AXA_EN</vt:lpstr>
      <vt:lpstr>12_template_PPT_AXA_EN</vt:lpstr>
      <vt:lpstr>13_template_PPT_AXA_EN</vt:lpstr>
      <vt:lpstr> PARAMETRIC INSURANCE: Balance sheet protection come rain or shine </vt:lpstr>
      <vt:lpstr>DISCLAIMER </vt:lpstr>
      <vt:lpstr>Présentation PowerPoint</vt:lpstr>
      <vt:lpstr>Climate change affects us all </vt:lpstr>
      <vt:lpstr>Last time temperatures were as hot as 2014 was over 50,000 years ago…. </vt:lpstr>
      <vt:lpstr>Today, we are experiencing many weather anomalies across the globe… </vt:lpstr>
      <vt:lpstr>… and Brazil is not immune to these anomalies</vt:lpstr>
      <vt:lpstr>Présentation PowerPoint</vt:lpstr>
      <vt:lpstr>In 2014, AXA CS launched a department dedicated to parametric insurance </vt:lpstr>
      <vt:lpstr>PPP: AXA CS is working with the World Bank and the ARC to develop innovative parametric insurance solutions in emerging markets </vt:lpstr>
      <vt:lpstr>Large corporate segment: many industries are impacted</vt:lpstr>
      <vt:lpstr>How does Parametric Insurance work?</vt:lpstr>
      <vt:lpstr>Présentation PowerPoint</vt:lpstr>
      <vt:lpstr>Improvements in technology have  pushed the development of parametric insurance </vt:lpstr>
      <vt:lpstr>Some images from satellites launched in the 70s are still used today… </vt:lpstr>
      <vt:lpstr>Even more granular data will be available in the future </vt:lpstr>
      <vt:lpstr>Présentation PowerPoint</vt:lpstr>
      <vt:lpstr>What types of indexes can we build? </vt:lpstr>
      <vt:lpstr>Demo: Crops Near São Paulo </vt:lpstr>
      <vt:lpstr>Présentation PowerPoint</vt:lpstr>
      <vt:lpstr>We insure a deviation compared to the 10-year average </vt:lpstr>
      <vt:lpstr>Présentation PowerPoint</vt:lpstr>
      <vt:lpstr>Concluding remarks and questions </vt:lpstr>
    </vt:vector>
  </TitlesOfParts>
  <Company>AXA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BORREGO David</dc:creator>
  <cp:lastModifiedBy>LATAPIE Madeleine</cp:lastModifiedBy>
  <cp:revision>300</cp:revision>
  <cp:lastPrinted>2015-10-19T09:27:22Z</cp:lastPrinted>
  <dcterms:created xsi:type="dcterms:W3CDTF">2014-10-23T08:47:52Z</dcterms:created>
  <dcterms:modified xsi:type="dcterms:W3CDTF">2015-10-21T14:53:36Z</dcterms:modified>
</cp:coreProperties>
</file>