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73" r:id="rId3"/>
    <p:sldId id="267" r:id="rId4"/>
    <p:sldId id="256" r:id="rId5"/>
    <p:sldId id="257" r:id="rId6"/>
    <p:sldId id="270" r:id="rId7"/>
    <p:sldId id="271" r:id="rId8"/>
    <p:sldId id="272" r:id="rId9"/>
    <p:sldId id="259" r:id="rId10"/>
    <p:sldId id="260" r:id="rId11"/>
    <p:sldId id="261" r:id="rId12"/>
    <p:sldId id="265" r:id="rId13"/>
    <p:sldId id="266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CA2"/>
    <a:srgbClr val="15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5" autoAdjust="0"/>
    <p:restoredTop sz="94128" autoAdjust="0"/>
  </p:normalViewPr>
  <p:slideViewPr>
    <p:cSldViewPr snapToGrid="0">
      <p:cViewPr varScale="1">
        <p:scale>
          <a:sx n="66" d="100"/>
          <a:sy n="66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3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C7B3-D592-4043-B955-CC9D6A8BC23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5E6D-4BBA-B241-A351-CD2BA19ACC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7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7FA62-01F5-F241-AB42-DF64D266CD7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8D18E-EE16-2C4C-B176-A0ECA4B52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674A1-1E39-4175-8770-D3E76F30EC3D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vou comentar que em muitas apólices existe uma baixa retenção das seguradoras locais, o que pode levar a três situações – 1º a seguradora local conduz o processo de regulação, mas não tem autonomia para nenhuma decisão. A seguradora reporta os fatos aos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junto com a sua posição, mas solicita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tem apólices, que temos mais de um painel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que pode atrasar as decisões, ainda mais quando não houver consenso entre as partes. 2º 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podem nomear um regulador assistente, o que complica o processo de regulação, pois deverá haver consenso entre os reguladores, além do que duplica ( ou multiplica, dependendo da quantidade de reguladores assistentes ) do trabalho dos envolvidos na cadeia de seguros ( Segurado, Corretor e seguradora ). 3º se o regulador nomeado for estrangeiro, que conecta com o item a seguir...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Em alguns processos, 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nomeiam reguladores estrangeiros, que além de desconhecer  legislação local desconhecem as praticas locais.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(neste ponto, vamos comentar que alguns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confiam nos reguladores locais entendendo que os mesmos defendem os interesses da seguradora local, que é pró segurado – já que os seguradores tem baixa retenção, defendem o pagamento de situações não cobertas para preservar a relação com o cliente. A visão é reciproca. Existe uma visão do segurado/corretor que quando o processo é conduzido por um regulador estrangeiro, que o mesmo vai defender os interesses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seja, pagar o menor valor possível. Desafio –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equalizar esta situação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como já dito anteriormente, os sinistros de grandes riscos tem participação de vários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pagar um sinistro, os seguradores precisam primeiro da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depois emitir o Cash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processo demora entre 45 e 60 dias, ou seja, nos grandes sinistros, nunca vai ser cumprido a circular SUSEP que determina que o pagamento da indenização deve ser feito em 30 dias a contar da data de apresentação do último documento, caso contrário a indenização deverá ser corrigida desde a data do sinistro. Comentarei que tem casos que o segurado leva mais de 1 ano para reunir todos os documentos e que o atraso de pagamento em 1 dia da seguradora, poderá onerar o valor do sinistro. Vou comentar que tem alguns segurados que questionam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devem cobrar a correção e que no meu entendimento, se não houve nenhum fato para postergar o pagamento da indenização, que a correção não deve ser solicitada. Justificativa: em todo processo de regulação existem fatos polêmicos e que normalmente as seguradoras/reguladores agem com bom senso acatando a reclamação de itens polêmicos, ou total ou parcialmente e que a exigência de seguir a risca do contrato de seguros pode levar a seguradora, em sinistros futuros, a não ter bom senso.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vou comentar que em muitas apólices existe uma baixa retenção das seguradoras locais, o que pode levar a três situações – 1º a seguradora local conduz o processo de regulação, mas não tem autonomia para nenhuma decisão. A seguradora reporta os fatos aos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junto com a sua posição, mas solicita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tem apólices, que temos mais de um painel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que pode atrasar as decisões, ainda mais quando não houver consenso entre as partes. 2º 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podem nomear um regulador assistente, o que complica o processo de regulação, pois deverá haver consenso entre os reguladores, além do que duplica ( ou multiplica, dependendo da quantidade de reguladores assistentes ) do trabalho dos envolvidos na cadeia de seguros ( Segurado, Corretor e seguradora ). 3º se o regulador nomeado for estrangeiro, que conecta com o item a seguir...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Em alguns processos, 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nomeiam reguladores estrangeiros, que além de desconhecer  legislação local desconhecem as praticas locais.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(neste ponto, vamos comentar que alguns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confiam nos reguladores locais entendendo que os mesmos defendem os interesses da seguradora local, que é pró segurado – já que os seguradores tem baixa retenção, defendem o pagamento de situações não cobertas para preservar a relação com o cliente. A visão é reciproca. Existe uma visão do segurado/corretor que quando o processo é conduzido por um regulador estrangeiro, que o mesmo vai defender os interesses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seja, pagar o menor valor possível. Desafio –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equalizar esta situação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como já dito anteriormente, os sinistros de grandes riscos tem participação de vários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pagar um sinistro, os seguradores precisam primeiro da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depois emitir o Cash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processo demora entre 45 e 60 dias, ou seja, nos grandes sinistros, nunca vai ser cumprido a circular SUSEP que determina que o pagamento da indenização deve ser feito em 30 dias a contar da data de apresentação do último documento, caso contrário a indenização deverá ser corrigida desde a data do sinistro. Comentarei que tem casos que o segurado leva mais de 1 ano para reunir todos os documentos e que o atraso de pagamento em 1 dia da seguradora, poderá onerar o valor do sinistro. Vou comentar que tem alguns segurados que questionam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devem cobrar a correção e que no meu entendimento, se não houve nenhum fato para postergar o pagamento da indenização, que a correção não deve ser solicitada. Justificativa: em todo processo de regulação existem fatos polêmicos e que normalmente as seguradoras/reguladores agem com bom senso acatando a reclamação de itens polêmicos, ou total ou parcialmente e que a exigência de seguir a risca do contrato de seguros pode levar a seguradora, em sinistros futuros, a não ter bom senso.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vou comentar que em muitas apólices existe uma baixa retenção das seguradoras locais, o que pode levar a três situações – 1º a seguradora local conduz o processo de regulação, mas não tem autonomia para nenhuma decisão. A seguradora reporta os fatos aos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junto com a sua posição, mas solicita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tem apólices, que temos mais de um painel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que pode atrasar as decisões, ainda mais quando não houver consenso entre as partes. 2º as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podem nomear um regulador assistente, o que complica o processo de regulação, pois deverá haver consenso entre os reguladores, além do que duplica ( ou multiplica, dependendo da quantidade de reguladores assistentes ) do trabalho dos envolvidos na cadeia de seguros ( Segurado, Corretor e seguradora ). 3º se o regulador nomeado for estrangeiro, que conecta com o item a seguir...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Em alguns processos, 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nomeiam reguladores estrangeiros, que além de desconhecer  legislação local desconhecem as praticas locais.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(neste ponto, vamos comentar que alguns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confiam nos reguladores locais entendendo que os mesmos defendem os interesses da seguradora local, que é pró segurado – já que os seguradores tem baixa retenção, defendem o pagamento de situações não cobertas para preservar a relação com o cliente. A visão é reciproca. Existe uma visão do segurado/corretor que quando o processo é conduzido por um regulador estrangeiro, que o mesmo vai defender os interesses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seja, pagar o menor valor possível. Desafio –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equalizar esta situação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como já dito anteriormente, os sinistros de grandes riscos tem participação de vários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pagar um sinistro, os seguradores precisam primeiro da aprovação dos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resseguradores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depois emitir o Cash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processo demora entre 45 e 60 dias, ou seja, nos grandes sinistros, nunca vai ser cumprido a circular SUSEP que determina que o pagamento da indenização deve ser feito em 30 dias a contar da data de apresentação do último documento, caso contrário a indenização deverá ser corrigida desde a data do sinistro. Comentarei que tem casos que o segurado leva mais de 1 ano para reunir todos os documentos e que o atraso de pagamento em 1 dia da seguradora, poderá onerar o valor do sinistro. Vou comentar que tem alguns segurados que questionam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devem cobrar a correção e que no meu entendimento, se não houve nenhum fato para postergar o pagamento da indenização, que a correção não deve ser solicitada. Justificativa: em todo processo de regulação existem fatos polêmicos e que normalmente as seguradoras/reguladores agem com bom senso acatando a reclamação de itens polêmicos, ou total ou parcialmente e que a exigência de seguir a risca do contrato de seguros pode levar a seguradora, em sinistros futuros, a não ter bom senso.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D18E-EE16-2C4C-B176-A0ECA4B52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t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tif"/><Relationship Id="rId5" Type="http://schemas.openxmlformats.org/officeDocument/2006/relationships/image" Target="../media/image1.tif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A6-29A7-45D7-A576-10C309BFC67B}" type="slidenum">
              <a:rPr lang="en-GB" altLang="en-US" smtClean="0"/>
              <a:pPr/>
              <a:t>‹nº›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313ADE-3AB7-47C4-9F32-7421CAAA8790}" type="datetime4">
              <a:rPr lang="en-GB" altLang="en-US" smtClean="0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0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22" y="4800600"/>
            <a:ext cx="548579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22" y="612775"/>
            <a:ext cx="548579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22" y="5367338"/>
            <a:ext cx="54857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F57B5-94DD-421C-A055-BBA69D0999C3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8BA52F7-8E0B-4EAC-B87D-FE2C1F008AA0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2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07284-F752-4107-8016-61FA7E0EC8F3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FBDF4D-A10F-4609-98D7-C409DF535408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1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7676" y="382593"/>
            <a:ext cx="2067944" cy="58832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3845" y="382593"/>
            <a:ext cx="6058712" cy="58832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DB36D-8484-46DA-BDBE-4D89880F30E6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628651E-E272-478E-9D07-350A83C9B8D7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7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3073401"/>
            <a:ext cx="9142489" cy="3200401"/>
            <a:chOff x="0" y="3073400"/>
            <a:chExt cx="9601201" cy="3200401"/>
          </a:xfrm>
        </p:grpSpPr>
        <p:sp>
          <p:nvSpPr>
            <p:cNvPr id="2" name="Forma livre 1"/>
            <p:cNvSpPr/>
            <p:nvPr userDrawn="1"/>
          </p:nvSpPr>
          <p:spPr bwMode="auto">
            <a:xfrm>
              <a:off x="0" y="3073400"/>
              <a:ext cx="914401" cy="2540001"/>
            </a:xfrm>
            <a:custGeom>
              <a:avLst/>
              <a:gdLst/>
              <a:ahLst/>
              <a:cxnLst/>
              <a:rect l="0" t="0" r="0" b="0"/>
              <a:pathLst>
                <a:path w="914401" h="2540001">
                  <a:moveTo>
                    <a:pt x="0" y="0"/>
                  </a:moveTo>
                  <a:lnTo>
                    <a:pt x="914400" y="0"/>
                  </a:lnTo>
                  <a:lnTo>
                    <a:pt x="0" y="25400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" name="Forma livre 2"/>
            <p:cNvSpPr/>
            <p:nvPr userDrawn="1"/>
          </p:nvSpPr>
          <p:spPr bwMode="auto">
            <a:xfrm>
              <a:off x="0" y="3073400"/>
              <a:ext cx="5283201" cy="3200401"/>
            </a:xfrm>
            <a:custGeom>
              <a:avLst/>
              <a:gdLst/>
              <a:ahLst/>
              <a:cxnLst/>
              <a:rect l="0" t="0" r="0" b="0"/>
              <a:pathLst>
                <a:path w="5283201" h="3200401">
                  <a:moveTo>
                    <a:pt x="0" y="2286000"/>
                  </a:moveTo>
                  <a:lnTo>
                    <a:pt x="914400" y="0"/>
                  </a:lnTo>
                  <a:lnTo>
                    <a:pt x="5283200" y="3200400"/>
                  </a:lnTo>
                  <a:lnTo>
                    <a:pt x="0" y="320040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</a:endParaRPr>
            </a:p>
          </p:txBody>
        </p:sp>
        <p:sp>
          <p:nvSpPr>
            <p:cNvPr id="4" name="Forma livre 3"/>
            <p:cNvSpPr/>
            <p:nvPr userDrawn="1"/>
          </p:nvSpPr>
          <p:spPr bwMode="auto">
            <a:xfrm>
              <a:off x="914400" y="3073400"/>
              <a:ext cx="6654801" cy="3200401"/>
            </a:xfrm>
            <a:custGeom>
              <a:avLst/>
              <a:gdLst/>
              <a:ahLst/>
              <a:cxnLst/>
              <a:rect l="0" t="0" r="0" b="0"/>
              <a:pathLst>
                <a:path w="6654801" h="3200401">
                  <a:moveTo>
                    <a:pt x="4114800" y="3200400"/>
                  </a:moveTo>
                  <a:lnTo>
                    <a:pt x="0" y="0"/>
                  </a:lnTo>
                  <a:lnTo>
                    <a:pt x="6654800" y="320040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Forma livre 4"/>
            <p:cNvSpPr/>
            <p:nvPr userDrawn="1"/>
          </p:nvSpPr>
          <p:spPr bwMode="auto">
            <a:xfrm>
              <a:off x="914400" y="3073400"/>
              <a:ext cx="8686801" cy="3200401"/>
            </a:xfrm>
            <a:custGeom>
              <a:avLst/>
              <a:gdLst/>
              <a:ahLst/>
              <a:cxnLst/>
              <a:rect l="0" t="0" r="0" b="0"/>
              <a:pathLst>
                <a:path w="8686801" h="3200401">
                  <a:moveTo>
                    <a:pt x="6400800" y="3200400"/>
                  </a:moveTo>
                  <a:lnTo>
                    <a:pt x="0" y="0"/>
                  </a:lnTo>
                  <a:lnTo>
                    <a:pt x="8686800" y="1828800"/>
                  </a:lnTo>
                  <a:lnTo>
                    <a:pt x="8686800" y="3200400"/>
                  </a:lnTo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54085" y="1243014"/>
            <a:ext cx="7840953" cy="3705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861643" y="1998663"/>
            <a:ext cx="4621129" cy="228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7" name="Imagem 6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7" y="477901"/>
            <a:ext cx="1438128" cy="228600"/>
          </a:xfrm>
          <a:prstGeom prst="rect">
            <a:avLst/>
          </a:prstGeom>
        </p:spPr>
      </p:pic>
      <p:pic>
        <p:nvPicPr>
          <p:cNvPr id="8" name="Imagem 7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8" y="6459474"/>
            <a:ext cx="1580344" cy="228600"/>
          </a:xfrm>
          <a:prstGeom prst="rect">
            <a:avLst/>
          </a:prstGeom>
        </p:spPr>
      </p:pic>
      <p:pic>
        <p:nvPicPr>
          <p:cNvPr id="9" name="Imagem 8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55" y="574675"/>
            <a:ext cx="2629554" cy="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8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4F5AB-45E6-4E60-AB77-4849306873B0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B5DE7D-2D7C-4871-AFE1-844DDCBF8152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0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571" y="4406901"/>
            <a:ext cx="777141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571" y="2906713"/>
            <a:ext cx="777141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402D-1985-4583-B29B-2925A8C2C35D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E18AC4D-CEEC-464D-AB63-2FB5AACC30CC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863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3845" y="1277939"/>
            <a:ext cx="406332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292" y="1277939"/>
            <a:ext cx="406332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A81361-E46D-4501-814B-53363211BB05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3D0CFD8-4E5A-4F41-A058-62ADCF1B4957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853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520" y="274638"/>
            <a:ext cx="823096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6520" y="1535113"/>
            <a:ext cx="40406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520" y="2174875"/>
            <a:ext cx="40406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16" y="1535113"/>
            <a:ext cx="40421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16" y="2174875"/>
            <a:ext cx="40421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570559-4F48-454C-9A98-55408CD65513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99FA18D-53ED-4EFC-B6F7-52F039F5CCC8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536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0A3470-0AB5-42FF-840A-7987A509CB00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B36F853-88F3-4A57-AA30-96683F4AE510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1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A6-29A7-45D7-A576-10C309BFC67B}" type="slidenum">
              <a:rPr lang="en-GB" altLang="en-US" smtClean="0"/>
              <a:pPr/>
              <a:t>‹nº›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313ADE-3AB7-47C4-9F32-7421CAAA8790}" type="datetime4">
              <a:rPr lang="en-GB" altLang="en-US" smtClean="0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7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051879-A716-4E35-AE38-CA47A3A418A8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8345804-FDF5-43A6-8B20-ACB9BC7E0512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99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520" y="273050"/>
            <a:ext cx="30097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5" y="273051"/>
            <a:ext cx="51124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6520" y="1435101"/>
            <a:ext cx="30097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E12B0-863B-447B-A254-3E4CF7B0E469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5A9860A-C66D-49E3-B4D6-18108D282BE1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52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22" y="4800600"/>
            <a:ext cx="548579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22" y="612775"/>
            <a:ext cx="548579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22" y="5367338"/>
            <a:ext cx="54857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5E7DE-7676-4FD0-A3A5-8DEAD5DC2AB7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82E4992-77C3-476A-994F-090074113DFE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41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9302A-33F7-4F64-A4AF-F5F88BDAD082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945E76-02E3-4826-98A8-9BA20ADFE72D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9687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7676" y="382588"/>
            <a:ext cx="2067944" cy="58832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3845" y="382588"/>
            <a:ext cx="6058712" cy="58832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15CA4-6AF4-417B-BE35-AE3BED275F53}" type="slidenum">
              <a:rPr lang="en-GB" altLang="en-US">
                <a:solidFill>
                  <a:srgbClr val="002C77"/>
                </a:solidFill>
              </a:rPr>
              <a:pPr/>
              <a:t>‹nº›</a:t>
            </a:fld>
            <a:endParaRPr lang="en-GB" altLang="en-US">
              <a:solidFill>
                <a:srgbClr val="002C77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988350C-E073-4DDF-87FF-2516F1FAACCE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18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08B69-E832-4BA1-975A-68147984123A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2F17D4D-C137-4FEF-8414-093E9448D861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3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574" y="4406907"/>
            <a:ext cx="777141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574" y="2906713"/>
            <a:ext cx="777141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1198B4-2060-49A6-A03F-A80379A613D2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4E824-C07E-4BC3-A0A1-D23A067CEB94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7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3845" y="1277943"/>
            <a:ext cx="406332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292" y="1277943"/>
            <a:ext cx="406332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727348-8F10-4E5C-9475-37BE78A8B97A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2B4985B-C356-4CCA-B17F-BF8D172BDE02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6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520" y="274638"/>
            <a:ext cx="823096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6520" y="1535113"/>
            <a:ext cx="40406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520" y="2174875"/>
            <a:ext cx="40406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19" y="1535113"/>
            <a:ext cx="40421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19" y="2174875"/>
            <a:ext cx="40421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EC1C1-AA68-49E8-B1A8-595F4B54D067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7F42666-FDEA-41C0-9FFB-2776480D3956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1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C191B-0BCA-48DF-B068-C27D364FEAC6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EC2FD5-60D5-4C21-ACAD-BECB1EA10314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62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841D2E-B40A-4AF5-9CE4-F4F2671FD994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3FAE7E2-C6EB-4B0D-BF92-CF4A62787416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94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523" y="273050"/>
            <a:ext cx="30097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6" y="273053"/>
            <a:ext cx="51124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6523" y="1435103"/>
            <a:ext cx="30097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4DA36C-CA87-46D2-9C0A-CE02B67E27BD}" type="slidenum">
              <a:rPr lang="en-GB" altLang="en-US"/>
              <a:pPr/>
              <a:t>‹nº›</a:t>
            </a:fld>
            <a:endParaRPr lang="en-GB" alt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FC4767B-A982-4F17-BB1C-A45893F4C768}" type="datetime4">
              <a:rPr lang="en-GB" altLang="en-US"/>
              <a:pPr/>
              <a:t>25 October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5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433845" y="382588"/>
            <a:ext cx="82717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gray">
          <a:xfrm>
            <a:off x="433845" y="1277943"/>
            <a:ext cx="82717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55011" y="6534150"/>
            <a:ext cx="2758769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rgbClr val="7C848A"/>
                </a:solidFill>
                <a:cs typeface="Arial" pitchFamily="34" charset="0"/>
              </a:rPr>
              <a:t>© 2015 Marsh Corretora de Seguros Ltda.</a:t>
            </a:r>
            <a:endParaRPr lang="en-GB" altLang="en-US" sz="700">
              <a:solidFill>
                <a:srgbClr val="7C848A"/>
              </a:solidFill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gray">
          <a:xfrm>
            <a:off x="8276312" y="6483355"/>
            <a:ext cx="4262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</a:defRPr>
            </a:lvl1pPr>
          </a:lstStyle>
          <a:p>
            <a:fld id="{BCE377A6-29A7-45D7-A576-10C309BFC67B}" type="slidenum">
              <a:rPr lang="en-GB" altLang="en-US" smtClean="0"/>
              <a:pPr/>
              <a:t>‹nº›</a:t>
            </a:fld>
            <a:endParaRPr lang="en-GB" altLang="en-US"/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gray">
          <a:xfrm>
            <a:off x="4058795" y="6532791"/>
            <a:ext cx="102792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Arial" pitchFamily="34" charset="0"/>
              </a:defRPr>
            </a:lvl1pPr>
          </a:lstStyle>
          <a:p>
            <a:fld id="{9A313ADE-3AB7-47C4-9F32-7421CAAA8790}" type="datetime4">
              <a:rPr lang="en-GB" altLang="en-US" smtClean="0"/>
              <a:pPr/>
              <a:t>25 October 2015</a:t>
            </a:fld>
            <a:endParaRPr lang="en-GB" altLang="en-US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64230" y="6528028"/>
            <a:ext cx="57337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GB" altLang="en-US" sz="700">
              <a:solidFill>
                <a:schemeClr val="bg2"/>
              </a:solidFill>
            </a:endParaRPr>
          </a:p>
        </p:txBody>
      </p:sp>
      <p:sp>
        <p:nvSpPr>
          <p:cNvPr id="2" name="Forma livre 1"/>
          <p:cNvSpPr/>
          <p:nvPr userDrawn="1"/>
        </p:nvSpPr>
        <p:spPr bwMode="auto">
          <a:xfrm>
            <a:off x="2" y="3"/>
            <a:ext cx="9142489" cy="292101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rma livre 2"/>
          <p:cNvSpPr/>
          <p:nvPr userDrawn="1"/>
        </p:nvSpPr>
        <p:spPr bwMode="auto">
          <a:xfrm>
            <a:off x="2" y="2"/>
            <a:ext cx="9142489" cy="43180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9pPr>
    </p:titleStyle>
    <p:bodyStyle>
      <a:lvl1pPr marL="203200" indent="-2032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858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­"/>
        <a:defRPr sz="2000">
          <a:solidFill>
            <a:schemeClr val="tx1"/>
          </a:solidFill>
          <a:latin typeface="+mn-lt"/>
          <a:ea typeface="+mn-ea"/>
        </a:defRPr>
      </a:lvl3pPr>
      <a:lvl4pPr marL="8636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­"/>
        <a:defRPr sz="2000">
          <a:solidFill>
            <a:schemeClr val="tx1"/>
          </a:solidFill>
          <a:latin typeface="+mn-lt"/>
          <a:ea typeface="+mn-ea"/>
        </a:defRPr>
      </a:lvl4pPr>
      <a:lvl5pPr marL="10414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4986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gray">
          <a:xfrm>
            <a:off x="433845" y="382588"/>
            <a:ext cx="82717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gray">
          <a:xfrm>
            <a:off x="433845" y="1277939"/>
            <a:ext cx="82717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55009" y="6534150"/>
            <a:ext cx="2758769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7C848A"/>
                </a:solidFill>
                <a:cs typeface="Arial" charset="0"/>
              </a:rPr>
              <a:t>© 2015 Marsh Corretora de Seguros Ltda.</a:t>
            </a:r>
            <a:endParaRPr lang="en-GB" altLang="en-US" sz="700" smtClean="0">
              <a:solidFill>
                <a:srgbClr val="7C848A"/>
              </a:solidFill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gray">
          <a:xfrm>
            <a:off x="8276310" y="6483351"/>
            <a:ext cx="4262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5F560BD-A2BB-4244-B7A3-2CFC0F34C714}" type="slidenum">
              <a:rPr lang="en-GB" altLang="en-US" smtClean="0">
                <a:solidFill>
                  <a:srgbClr val="002C77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n-US" smtClean="0">
              <a:solidFill>
                <a:srgbClr val="002C77"/>
              </a:solidFill>
            </a:endParaRP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gray">
          <a:xfrm>
            <a:off x="4058794" y="6532791"/>
            <a:ext cx="102792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Arial" charset="0"/>
              </a:defRPr>
            </a:lvl1pPr>
          </a:lstStyle>
          <a:p>
            <a:pPr algn="ctr" defTabSz="914400" fontAlgn="base">
              <a:spcAft>
                <a:spcPct val="0"/>
              </a:spcAft>
            </a:pPr>
            <a:fld id="{2FCBB07D-C7DB-464A-95FE-9F47537DEAE9}" type="datetime4">
              <a:rPr lang="en-GB" altLang="en-US" smtClean="0"/>
              <a:pPr algn="ctr" defTabSz="914400" fontAlgn="base">
                <a:spcAft>
                  <a:spcPct val="0"/>
                </a:spcAft>
              </a:pPr>
              <a:t>25 October 2015</a:t>
            </a:fld>
            <a:endParaRPr lang="en-GB" altLang="en-US" smtClean="0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7C848A"/>
                </a:solidFill>
              </a:rPr>
              <a:t>MARSH</a:t>
            </a: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64228" y="6528028"/>
            <a:ext cx="57337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endParaRPr lang="en-GB" altLang="en-US" sz="700" smtClean="0">
              <a:solidFill>
                <a:srgbClr val="7C848A"/>
              </a:solidFill>
            </a:endParaRPr>
          </a:p>
        </p:txBody>
      </p:sp>
      <p:sp>
        <p:nvSpPr>
          <p:cNvPr id="2" name="Forma livre 1"/>
          <p:cNvSpPr/>
          <p:nvPr userDrawn="1"/>
        </p:nvSpPr>
        <p:spPr bwMode="auto">
          <a:xfrm>
            <a:off x="0" y="0"/>
            <a:ext cx="9142489" cy="292101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 userDrawn="1"/>
        </p:nvSpPr>
        <p:spPr bwMode="auto">
          <a:xfrm>
            <a:off x="0" y="0"/>
            <a:ext cx="9142489" cy="43180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9pPr>
    </p:titleStyle>
    <p:bodyStyle>
      <a:lvl1pPr marL="203200" indent="-2032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85800" indent="-1778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3pPr>
      <a:lvl4pPr marL="863600" indent="-1778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4pPr>
      <a:lvl5pPr marL="10414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4986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ClientLogo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17586" y="390525"/>
            <a:ext cx="588034" cy="6175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b="1" dirty="0" smtClean="0">
                <a:solidFill>
                  <a:srgbClr val="FFFFFF"/>
                </a:solidFill>
              </a:rPr>
              <a:t>CLIENT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b="1" dirty="0" smtClean="0">
                <a:solidFill>
                  <a:srgbClr val="FFFFFF"/>
                </a:solidFill>
              </a:rPr>
              <a:t>LOGO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01" y="14514"/>
            <a:ext cx="2910799" cy="1144493"/>
          </a:xfrm>
          <a:prstGeom prst="rect">
            <a:avLst/>
          </a:prstGeom>
        </p:spPr>
      </p:pic>
      <p:sp>
        <p:nvSpPr>
          <p:cNvPr id="9" name="PresentationTitle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854085" y="1243017"/>
            <a:ext cx="7840953" cy="1005853"/>
          </a:xfrm>
        </p:spPr>
        <p:txBody>
          <a:bodyPr/>
          <a:lstStyle/>
          <a:p>
            <a:r>
              <a:rPr lang="en-GB" altLang="en-US" dirty="0" err="1" smtClean="0"/>
              <a:t>Regulação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Sinistros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pt-BR" altLang="en-US" sz="2400" dirty="0" smtClean="0">
                <a:solidFill>
                  <a:schemeClr val="accent2"/>
                </a:solidFill>
              </a:rPr>
              <a:t>Daniel </a:t>
            </a:r>
            <a:r>
              <a:rPr lang="pt-BR" altLang="en-US" sz="2400" dirty="0">
                <a:solidFill>
                  <a:schemeClr val="accent2"/>
                </a:solidFill>
              </a:rPr>
              <a:t>Cappello, Líder para Sinistros na Marsh Brasil e </a:t>
            </a:r>
            <a:r>
              <a:rPr lang="pt-BR" altLang="en-US" sz="2400" dirty="0" smtClean="0">
                <a:solidFill>
                  <a:schemeClr val="accent2"/>
                </a:solidFill>
              </a:rPr>
              <a:t/>
            </a:r>
            <a:br>
              <a:rPr lang="pt-BR" altLang="en-US" sz="2400" dirty="0" smtClean="0">
                <a:solidFill>
                  <a:schemeClr val="accent2"/>
                </a:solidFill>
              </a:rPr>
            </a:br>
            <a:r>
              <a:rPr lang="pt-BR" altLang="en-US" sz="2400" dirty="0" smtClean="0">
                <a:solidFill>
                  <a:schemeClr val="accent2"/>
                </a:solidFill>
              </a:rPr>
              <a:t>Armando </a:t>
            </a:r>
            <a:r>
              <a:rPr lang="pt-BR" altLang="en-US" sz="2400" dirty="0">
                <a:solidFill>
                  <a:schemeClr val="accent2"/>
                </a:solidFill>
              </a:rPr>
              <a:t>Char, Consultor </a:t>
            </a:r>
            <a:r>
              <a:rPr lang="pt-BR" altLang="en-US" sz="2400" dirty="0" err="1">
                <a:solidFill>
                  <a:schemeClr val="accent2"/>
                </a:solidFill>
              </a:rPr>
              <a:t>Senior</a:t>
            </a:r>
            <a:r>
              <a:rPr lang="pt-BR" altLang="en-US" sz="2400" dirty="0">
                <a:solidFill>
                  <a:schemeClr val="accent2"/>
                </a:solidFill>
              </a:rPr>
              <a:t> em </a:t>
            </a:r>
            <a:r>
              <a:rPr lang="pt-BR" altLang="en-US" sz="2400" dirty="0" smtClean="0">
                <a:solidFill>
                  <a:schemeClr val="accent2"/>
                </a:solidFill>
              </a:rPr>
              <a:t>Sinistros</a:t>
            </a:r>
            <a:endParaRPr lang="en-GB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Date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29417" y="5742411"/>
            <a:ext cx="4621129" cy="237757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27 de </a:t>
            </a:r>
            <a:r>
              <a:rPr lang="en-GB" altLang="en-US" dirty="0" err="1" smtClean="0">
                <a:solidFill>
                  <a:schemeClr val="bg1"/>
                </a:solidFill>
              </a:rPr>
              <a:t>Outubro</a:t>
            </a:r>
            <a:r>
              <a:rPr lang="en-GB" altLang="en-US" dirty="0" smtClean="0">
                <a:solidFill>
                  <a:schemeClr val="bg1"/>
                </a:solidFill>
              </a:rPr>
              <a:t> de 2015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04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31914" r="34540"/>
          <a:stretch/>
        </p:blipFill>
        <p:spPr>
          <a:xfrm>
            <a:off x="5820413" y="1144852"/>
            <a:ext cx="1291069" cy="3657138"/>
          </a:xfrm>
          <a:prstGeom prst="rect">
            <a:avLst/>
          </a:prstGeom>
        </p:spPr>
      </p:pic>
      <p:pic>
        <p:nvPicPr>
          <p:cNvPr id="18" name="Picture 17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29353" r="59217"/>
          <a:stretch/>
        </p:blipFill>
        <p:spPr>
          <a:xfrm>
            <a:off x="4634495" y="939746"/>
            <a:ext cx="1470972" cy="3794694"/>
          </a:xfrm>
          <a:prstGeom prst="rect">
            <a:avLst/>
          </a:prstGeom>
        </p:spPr>
      </p:pic>
      <p:pic>
        <p:nvPicPr>
          <p:cNvPr id="16" name="Picture 15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2" t="23049" r="12523"/>
          <a:stretch/>
        </p:blipFill>
        <p:spPr>
          <a:xfrm>
            <a:off x="7059558" y="472849"/>
            <a:ext cx="1301651" cy="4133292"/>
          </a:xfrm>
          <a:prstGeom prst="rect">
            <a:avLst/>
          </a:prstGeom>
        </p:spPr>
      </p:pic>
      <p:pic>
        <p:nvPicPr>
          <p:cNvPr id="25" name="Picture 24" descr="Slide 5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/>
          <a:stretch/>
        </p:blipFill>
        <p:spPr>
          <a:xfrm>
            <a:off x="0" y="2661468"/>
            <a:ext cx="9144000" cy="4196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754" y="292653"/>
            <a:ext cx="516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40402" y="757322"/>
            <a:ext cx="30671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>BAIXA RETENÇÃO DOS RISCOS NO BRASIL.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MAIOR PARTICIPAÇÃO DOS </a:t>
            </a:r>
            <a:r>
              <a:rPr lang="pt-BR" b="1" dirty="0" smtClean="0"/>
              <a:t>RESSEGURADORES ESTRANGEIROS 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304716" y="4886501"/>
            <a:ext cx="3197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Falta </a:t>
            </a:r>
            <a:r>
              <a:rPr lang="pt-BR" b="1" dirty="0"/>
              <a:t>de conhecimento </a:t>
            </a:r>
            <a:r>
              <a:rPr lang="pt-BR" dirty="0"/>
              <a:t>da legislação e regulamentação Brasileira. </a:t>
            </a:r>
            <a:endParaRPr lang="en-US" dirty="0"/>
          </a:p>
        </p:txBody>
      </p:sp>
      <p:pic>
        <p:nvPicPr>
          <p:cNvPr id="26" name="Picture 25" descr="Slide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4" r="34983"/>
          <a:stretch/>
        </p:blipFill>
        <p:spPr>
          <a:xfrm>
            <a:off x="-94581" y="3228100"/>
            <a:ext cx="5458701" cy="3629900"/>
          </a:xfrm>
          <a:prstGeom prst="rect">
            <a:avLst/>
          </a:prstGeom>
        </p:spPr>
      </p:pic>
      <p:sp>
        <p:nvSpPr>
          <p:cNvPr id="10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31914" r="34540"/>
          <a:stretch/>
        </p:blipFill>
        <p:spPr>
          <a:xfrm>
            <a:off x="5820413" y="1144852"/>
            <a:ext cx="1291069" cy="3657138"/>
          </a:xfrm>
          <a:prstGeom prst="rect">
            <a:avLst/>
          </a:prstGeom>
        </p:spPr>
      </p:pic>
      <p:pic>
        <p:nvPicPr>
          <p:cNvPr id="7" name="Picture 6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29353" r="59217"/>
          <a:stretch/>
        </p:blipFill>
        <p:spPr>
          <a:xfrm>
            <a:off x="4634495" y="939746"/>
            <a:ext cx="1470972" cy="3794694"/>
          </a:xfrm>
          <a:prstGeom prst="rect">
            <a:avLst/>
          </a:prstGeom>
        </p:spPr>
      </p:pic>
      <p:pic>
        <p:nvPicPr>
          <p:cNvPr id="8" name="Picture 7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2" t="23049" r="12523"/>
          <a:stretch/>
        </p:blipFill>
        <p:spPr>
          <a:xfrm>
            <a:off x="7059558" y="472849"/>
            <a:ext cx="1301651" cy="4133292"/>
          </a:xfrm>
          <a:prstGeom prst="rect">
            <a:avLst/>
          </a:prstGeom>
        </p:spPr>
      </p:pic>
      <p:pic>
        <p:nvPicPr>
          <p:cNvPr id="9" name="Picture 8" descr="Slide 5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/>
          <a:stretch/>
        </p:blipFill>
        <p:spPr>
          <a:xfrm>
            <a:off x="0" y="2661468"/>
            <a:ext cx="9144000" cy="4196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0402" y="757322"/>
            <a:ext cx="30671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>BAIXA RETENÇÃO DOS RISCOS NO BRASIL.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MAIOR PARTICIPAÇÃO DOS </a:t>
            </a:r>
            <a:r>
              <a:rPr lang="pt-BR" b="1" dirty="0" smtClean="0"/>
              <a:t>RESSEGURADORES ESTRANGEIROS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135402" y="4941807"/>
            <a:ext cx="3620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Crise </a:t>
            </a:r>
            <a:r>
              <a:rPr lang="pt-BR" dirty="0"/>
              <a:t>de credibilidade reciproca. </a:t>
            </a:r>
            <a:endParaRPr lang="en-US" dirty="0"/>
          </a:p>
        </p:txBody>
      </p:sp>
      <p:pic>
        <p:nvPicPr>
          <p:cNvPr id="11" name="Picture 10" descr="Slide 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45112" r="57592"/>
          <a:stretch/>
        </p:blipFill>
        <p:spPr>
          <a:xfrm>
            <a:off x="2702343" y="3093784"/>
            <a:ext cx="1675443" cy="3764216"/>
          </a:xfrm>
          <a:prstGeom prst="rect">
            <a:avLst/>
          </a:prstGeom>
        </p:spPr>
      </p:pic>
      <p:pic>
        <p:nvPicPr>
          <p:cNvPr id="4" name="Picture 3" descr="Slide 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7" r="77096"/>
          <a:stretch/>
        </p:blipFill>
        <p:spPr>
          <a:xfrm>
            <a:off x="1459272" y="3026234"/>
            <a:ext cx="2094304" cy="3831766"/>
          </a:xfrm>
          <a:prstGeom prst="rect">
            <a:avLst/>
          </a:prstGeom>
        </p:spPr>
      </p:pic>
      <p:sp>
        <p:nvSpPr>
          <p:cNvPr id="12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31914" r="34540"/>
          <a:stretch/>
        </p:blipFill>
        <p:spPr>
          <a:xfrm>
            <a:off x="5820413" y="1144852"/>
            <a:ext cx="1291069" cy="3657138"/>
          </a:xfrm>
          <a:prstGeom prst="rect">
            <a:avLst/>
          </a:prstGeom>
        </p:spPr>
      </p:pic>
      <p:pic>
        <p:nvPicPr>
          <p:cNvPr id="8" name="Picture 7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29353" r="59217"/>
          <a:stretch/>
        </p:blipFill>
        <p:spPr>
          <a:xfrm>
            <a:off x="4634495" y="939746"/>
            <a:ext cx="1470972" cy="3794694"/>
          </a:xfrm>
          <a:prstGeom prst="rect">
            <a:avLst/>
          </a:prstGeom>
        </p:spPr>
      </p:pic>
      <p:pic>
        <p:nvPicPr>
          <p:cNvPr id="9" name="Picture 8" descr="Slide 3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2" t="23049" r="12523"/>
          <a:stretch/>
        </p:blipFill>
        <p:spPr>
          <a:xfrm>
            <a:off x="7059558" y="472849"/>
            <a:ext cx="1301651" cy="4133292"/>
          </a:xfrm>
          <a:prstGeom prst="rect">
            <a:avLst/>
          </a:prstGeom>
        </p:spPr>
      </p:pic>
      <p:pic>
        <p:nvPicPr>
          <p:cNvPr id="10" name="Picture 9" descr="Slide 5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/>
          <a:stretch/>
        </p:blipFill>
        <p:spPr>
          <a:xfrm>
            <a:off x="0" y="2661468"/>
            <a:ext cx="9144000" cy="4196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0402" y="757322"/>
            <a:ext cx="30671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>BAIXA RETENÇÃO DOS RISCOS NO BRASIL.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MAIOR PARTICIPAÇÃO DOS </a:t>
            </a:r>
            <a:r>
              <a:rPr lang="pt-BR" b="1" dirty="0" smtClean="0"/>
              <a:t>RESSEGURADORES ESTRANGEIROS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583027" y="4505784"/>
            <a:ext cx="3748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Descasamento </a:t>
            </a:r>
            <a:r>
              <a:rPr lang="pt-BR" b="1" dirty="0"/>
              <a:t>entre o prazo para pagamento de indenização determinado pela SUSEP </a:t>
            </a:r>
            <a:r>
              <a:rPr lang="pt-BR" dirty="0"/>
              <a:t>e o tramite de informações entre cedente e </a:t>
            </a:r>
            <a:r>
              <a:rPr lang="pt-BR" dirty="0" err="1"/>
              <a:t>resseguradores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lide 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40554" r="56389" b="3520"/>
          <a:stretch/>
        </p:blipFill>
        <p:spPr>
          <a:xfrm>
            <a:off x="355600" y="2527300"/>
            <a:ext cx="3644900" cy="3835400"/>
          </a:xfrm>
          <a:prstGeom prst="rect">
            <a:avLst/>
          </a:prstGeom>
        </p:spPr>
      </p:pic>
      <p:pic>
        <p:nvPicPr>
          <p:cNvPr id="12" name="Picture 11" descr="Slide 7_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58519" r="33195"/>
          <a:stretch/>
        </p:blipFill>
        <p:spPr>
          <a:xfrm>
            <a:off x="1892302" y="4546600"/>
            <a:ext cx="4013200" cy="2844800"/>
          </a:xfrm>
          <a:prstGeom prst="rect">
            <a:avLst/>
          </a:prstGeom>
        </p:spPr>
      </p:pic>
      <p:sp>
        <p:nvSpPr>
          <p:cNvPr id="13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9"/>
          <a:stretch/>
        </p:blipFill>
        <p:spPr>
          <a:xfrm>
            <a:off x="0" y="0"/>
            <a:ext cx="9144000" cy="3848100"/>
          </a:xfrm>
          <a:prstGeom prst="rect">
            <a:avLst/>
          </a:prstGeom>
        </p:spPr>
      </p:pic>
      <p:pic>
        <p:nvPicPr>
          <p:cNvPr id="8" name="Picture 7" descr="Slide 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55741" r="4166"/>
          <a:stretch/>
        </p:blipFill>
        <p:spPr>
          <a:xfrm>
            <a:off x="1244600" y="3822700"/>
            <a:ext cx="6870700" cy="303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066" y="807535"/>
            <a:ext cx="7449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Clausula de Controle </a:t>
            </a:r>
            <a:r>
              <a:rPr lang="pt-BR" sz="2400" b="1" dirty="0" smtClean="0"/>
              <a:t>Vs</a:t>
            </a:r>
            <a:r>
              <a:rPr lang="pt-BR" sz="2400" b="1" dirty="0"/>
              <a:t>. Clausula de Cooperação</a:t>
            </a:r>
            <a:r>
              <a:rPr lang="en-US" sz="2400" b="1" dirty="0" smtClean="0">
                <a:effectLst/>
              </a:rPr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34168" y="1329226"/>
            <a:ext cx="6703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t-BR" dirty="0" smtClean="0"/>
              <a:t>Em </a:t>
            </a:r>
            <a:r>
              <a:rPr lang="pt-BR" dirty="0"/>
              <a:t>alguns casos existe a falta de alinhamento entre o regulador local e o regulador do </a:t>
            </a:r>
            <a:r>
              <a:rPr lang="pt-BR" dirty="0" err="1"/>
              <a:t>ressegurador</a:t>
            </a:r>
            <a:r>
              <a:rPr lang="en-US" dirty="0" smtClean="0">
                <a:effectLst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Crise </a:t>
            </a:r>
            <a:r>
              <a:rPr lang="pt-BR" dirty="0"/>
              <a:t>de credibilidade </a:t>
            </a:r>
            <a:r>
              <a:rPr lang="pt-BR" dirty="0" smtClean="0"/>
              <a:t>reciproca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Barreira </a:t>
            </a:r>
            <a:r>
              <a:rPr lang="pt-BR" dirty="0"/>
              <a:t>da </a:t>
            </a:r>
            <a:r>
              <a:rPr lang="pt-BR" dirty="0" smtClean="0"/>
              <a:t>língua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3"/>
            <a:ext cx="530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Não regulamentação da profissão de Regulador de Sinistros</a:t>
            </a:r>
            <a:r>
              <a:rPr lang="en-US" sz="2400" b="1" dirty="0" smtClean="0">
                <a:effectLst/>
              </a:rPr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42166" y="1743602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Falta </a:t>
            </a:r>
            <a:r>
              <a:rPr lang="pt-BR" dirty="0"/>
              <a:t>de capacitação técnica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165" y="2227323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Poucos </a:t>
            </a:r>
            <a:r>
              <a:rPr lang="pt-BR" dirty="0"/>
              <a:t>reguladores bilíngues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2164" y="2711045"/>
            <a:ext cx="36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Falta </a:t>
            </a:r>
            <a:r>
              <a:rPr lang="pt-BR" dirty="0"/>
              <a:t>de credibilidade dos </a:t>
            </a:r>
            <a:r>
              <a:rPr lang="pt-BR" dirty="0" err="1"/>
              <a:t>resseguradores</a:t>
            </a:r>
            <a:r>
              <a:rPr lang="pt-BR" dirty="0"/>
              <a:t> com os reguladores locais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11" name="Picture 10" descr="Slide 9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43704"/>
          <a:stretch/>
        </p:blipFill>
        <p:spPr>
          <a:xfrm>
            <a:off x="5251868" y="3670300"/>
            <a:ext cx="3460332" cy="3187700"/>
          </a:xfrm>
          <a:prstGeom prst="rect">
            <a:avLst/>
          </a:prstGeom>
        </p:spPr>
      </p:pic>
      <p:sp>
        <p:nvSpPr>
          <p:cNvPr id="12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AP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6852" r="22083" b="29074"/>
          <a:stretch/>
        </p:blipFill>
        <p:spPr>
          <a:xfrm>
            <a:off x="1500328" y="1541555"/>
            <a:ext cx="6905821" cy="4630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582" y="1895192"/>
            <a:ext cx="3566518" cy="115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REGULAÇÃO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endParaRPr lang="pt-BR" sz="4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4000" b="1" dirty="0" smtClean="0">
                <a:solidFill>
                  <a:schemeClr val="bg1"/>
                </a:solidFill>
              </a:rPr>
              <a:t>de Sinistros</a:t>
            </a:r>
            <a:r>
              <a:rPr lang="en-US" sz="4000" dirty="0" smtClean="0">
                <a:solidFill>
                  <a:schemeClr val="bg1"/>
                </a:solidFill>
                <a:effectLst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Slide 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52083"/>
          <a:stretch/>
        </p:blipFill>
        <p:spPr>
          <a:xfrm>
            <a:off x="0" y="533400"/>
            <a:ext cx="4381500" cy="6324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06898" y="653822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accent6"/>
                </a:solidFill>
              </a:rPr>
              <a:t>DEFINIÇÃO</a:t>
            </a:r>
            <a:endParaRPr lang="pt-BR" sz="3200" b="1" dirty="0">
              <a:solidFill>
                <a:schemeClr val="accent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78000" y="1309828"/>
            <a:ext cx="6934200" cy="4595672"/>
            <a:chOff x="1778000" y="1309828"/>
            <a:chExt cx="6934200" cy="4595672"/>
          </a:xfrm>
        </p:grpSpPr>
        <p:sp>
          <p:nvSpPr>
            <p:cNvPr id="4" name="Rectangle 3"/>
            <p:cNvSpPr/>
            <p:nvPr/>
          </p:nvSpPr>
          <p:spPr>
            <a:xfrm>
              <a:off x="5170398" y="1758522"/>
              <a:ext cx="3491002" cy="27118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/>
              <a:r>
                <a:rPr lang="pt-BR" sz="1600" b="1" dirty="0" smtClean="0"/>
                <a:t>Profissional </a:t>
              </a:r>
              <a:r>
                <a:rPr lang="pt-BR" sz="1600" b="1" dirty="0"/>
                <a:t>que avalia </a:t>
              </a:r>
              <a:r>
                <a:rPr lang="pt-BR" sz="1600" b="1" dirty="0" smtClean="0"/>
                <a:t>a </a:t>
              </a:r>
              <a:r>
                <a:rPr lang="pt-BR" sz="1600" b="1" dirty="0"/>
                <a:t>situação </a:t>
              </a:r>
              <a:r>
                <a:rPr lang="pt-BR" sz="1600" b="1" dirty="0" smtClean="0"/>
                <a:t>causadora </a:t>
              </a:r>
              <a:r>
                <a:rPr lang="pt-BR" sz="1600" b="1" dirty="0"/>
                <a:t>de prejuízo à luz do contrato de </a:t>
              </a:r>
              <a:r>
                <a:rPr lang="pt-BR" sz="1600" b="1" dirty="0" smtClean="0"/>
                <a:t>seguros.</a:t>
              </a:r>
              <a:endParaRPr lang="en-US" sz="1600" b="1" dirty="0"/>
            </a:p>
            <a:p>
              <a:pPr algn="just"/>
              <a:endParaRPr lang="pt-BR" sz="1600" dirty="0" smtClean="0"/>
            </a:p>
            <a:p>
              <a:pPr algn="just"/>
              <a:r>
                <a:rPr lang="pt-BR" sz="1600" dirty="0" smtClean="0"/>
                <a:t>Especialista </a:t>
              </a:r>
              <a:r>
                <a:rPr lang="pt-BR" sz="1600" dirty="0"/>
                <a:t>em processos de sinistro, </a:t>
              </a:r>
              <a:r>
                <a:rPr lang="pt-BR" sz="1600" dirty="0" smtClean="0"/>
                <a:t>faz a </a:t>
              </a:r>
              <a:r>
                <a:rPr lang="pt-BR" sz="1600" dirty="0"/>
                <a:t>gestão dos atos processuais para a identificação da </a:t>
              </a:r>
              <a:r>
                <a:rPr lang="pt-BR" sz="1600" b="1" dirty="0">
                  <a:solidFill>
                    <a:srgbClr val="0098B5"/>
                  </a:solidFill>
                </a:rPr>
                <a:t>“Verdade Real”</a:t>
              </a:r>
              <a:r>
                <a:rPr lang="pt-BR" sz="1600" dirty="0"/>
                <a:t>, valendo-se, se necessário, de </a:t>
              </a:r>
              <a:r>
                <a:rPr lang="pt-BR" sz="1600" dirty="0" smtClean="0"/>
                <a:t>peritos </a:t>
              </a:r>
              <a:r>
                <a:rPr lang="pt-BR" sz="1600" dirty="0"/>
                <a:t>em determinadas </a:t>
              </a:r>
              <a:r>
                <a:rPr lang="pt-BR" sz="1600" dirty="0" smtClean="0"/>
                <a:t>matérias.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6898" y="1309828"/>
              <a:ext cx="3339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98B5"/>
                  </a:solidFill>
                </a:rPr>
                <a:t>REGULADOR DE SINISTROS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18100" y="1663700"/>
              <a:ext cx="3594100" cy="2882900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778000" y="4546600"/>
              <a:ext cx="5137150" cy="1358900"/>
              <a:chOff x="1778000" y="4546600"/>
              <a:chExt cx="5137150" cy="1358900"/>
            </a:xfrm>
          </p:grpSpPr>
          <p:cxnSp>
            <p:nvCxnSpPr>
              <p:cNvPr id="21" name="Straight Connector 20"/>
              <p:cNvCxnSpPr>
                <a:stCxn id="19" idx="2"/>
              </p:cNvCxnSpPr>
              <p:nvPr/>
            </p:nvCxnSpPr>
            <p:spPr bwMode="auto">
              <a:xfrm flipH="1">
                <a:off x="6908800" y="4546600"/>
                <a:ext cx="6350" cy="1219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2057400" y="5765800"/>
                <a:ext cx="48514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Oval 23"/>
              <p:cNvSpPr/>
              <p:nvPr/>
            </p:nvSpPr>
            <p:spPr bwMode="auto">
              <a:xfrm>
                <a:off x="1778000" y="5588000"/>
                <a:ext cx="317500" cy="3175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rgbClr val="0098B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7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Slide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52083"/>
          <a:stretch/>
        </p:blipFill>
        <p:spPr>
          <a:xfrm>
            <a:off x="0" y="533400"/>
            <a:ext cx="4381500" cy="6324600"/>
          </a:xfrm>
          <a:prstGeom prst="rect">
            <a:avLst/>
          </a:prstGeom>
        </p:spPr>
      </p:pic>
      <p:pic>
        <p:nvPicPr>
          <p:cNvPr id="15" name="Picture 14" descr="Slide 1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222" r="61667" b="51111"/>
          <a:stretch/>
        </p:blipFill>
        <p:spPr>
          <a:xfrm>
            <a:off x="1371601" y="1181100"/>
            <a:ext cx="2133600" cy="21717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6800" y="1309828"/>
            <a:ext cx="6718300" cy="2131872"/>
            <a:chOff x="2336800" y="1309828"/>
            <a:chExt cx="6718300" cy="2131872"/>
          </a:xfrm>
        </p:grpSpPr>
        <p:sp>
          <p:nvSpPr>
            <p:cNvPr id="5" name="Rectangle 4"/>
            <p:cNvSpPr/>
            <p:nvPr/>
          </p:nvSpPr>
          <p:spPr>
            <a:xfrm>
              <a:off x="5168901" y="2612030"/>
              <a:ext cx="3886199" cy="75347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pt-BR" b="1" dirty="0" smtClean="0">
                  <a:solidFill>
                    <a:srgbClr val="0098B5"/>
                  </a:solidFill>
                </a:rPr>
                <a:t>A transparência é fundamental para o processo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6898" y="1309828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98B5"/>
                  </a:solidFill>
                </a:rPr>
                <a:t>SINISTRO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08498" y="1796622"/>
              <a:ext cx="3376702" cy="9211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/>
              <a:r>
                <a:rPr lang="pt-BR" sz="1600" dirty="0" smtClean="0"/>
                <a:t>É a concretização de risco previsto no contrato de seguros que cause um prejuízo a um segurado </a:t>
              </a:r>
              <a:endParaRPr lang="en-US" sz="1600" dirty="0" smtClean="0"/>
            </a:p>
            <a:p>
              <a:pPr algn="just"/>
              <a:endParaRPr lang="pt-BR" sz="1600" dirty="0" smtClean="0"/>
            </a:p>
            <a:p>
              <a:pPr algn="just"/>
              <a:endParaRPr lang="pt-BR" sz="1600" dirty="0" smtClean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18100" y="1676400"/>
              <a:ext cx="3594100" cy="1765300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36800" y="2108200"/>
              <a:ext cx="2781300" cy="317500"/>
              <a:chOff x="1778000" y="5588000"/>
              <a:chExt cx="2781300" cy="317500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2057400" y="5765800"/>
                <a:ext cx="25019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Oval 25"/>
              <p:cNvSpPr/>
              <p:nvPr/>
            </p:nvSpPr>
            <p:spPr bwMode="auto">
              <a:xfrm>
                <a:off x="1778000" y="5588000"/>
                <a:ext cx="317500" cy="3175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rgbClr val="0098B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5106898" y="653822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accent6"/>
                </a:solidFill>
              </a:rPr>
              <a:t>DEFINIÇÃO</a:t>
            </a:r>
            <a:endParaRPr lang="pt-BR" sz="3200" b="1" dirty="0">
              <a:solidFill>
                <a:schemeClr val="accent6"/>
              </a:solidFill>
            </a:endParaRPr>
          </a:p>
        </p:txBody>
      </p:sp>
      <p:sp>
        <p:nvSpPr>
          <p:cNvPr id="14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lide 1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19815" r="4306" b="5926"/>
          <a:stretch/>
        </p:blipFill>
        <p:spPr>
          <a:xfrm>
            <a:off x="1333502" y="1917700"/>
            <a:ext cx="3975100" cy="5092700"/>
          </a:xfrm>
          <a:prstGeom prst="rect">
            <a:avLst/>
          </a:prstGeom>
        </p:spPr>
      </p:pic>
      <p:pic>
        <p:nvPicPr>
          <p:cNvPr id="13" name="Picture 12" descr="Slide 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52083"/>
          <a:stretch/>
        </p:blipFill>
        <p:spPr>
          <a:xfrm>
            <a:off x="0" y="533400"/>
            <a:ext cx="4381500" cy="6324600"/>
          </a:xfrm>
          <a:prstGeom prst="rect">
            <a:avLst/>
          </a:prstGeom>
        </p:spPr>
      </p:pic>
      <p:pic>
        <p:nvPicPr>
          <p:cNvPr id="14" name="Picture 13" descr="Slide 1_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222" r="61667" b="51111"/>
          <a:stretch/>
        </p:blipFill>
        <p:spPr>
          <a:xfrm>
            <a:off x="1371601" y="1181100"/>
            <a:ext cx="2133600" cy="21717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086100" y="1259028"/>
            <a:ext cx="5626100" cy="3414572"/>
            <a:chOff x="3086100" y="1259028"/>
            <a:chExt cx="5626100" cy="3414572"/>
          </a:xfrm>
        </p:grpSpPr>
        <p:sp>
          <p:nvSpPr>
            <p:cNvPr id="16" name="Rectangle 15"/>
            <p:cNvSpPr/>
            <p:nvPr/>
          </p:nvSpPr>
          <p:spPr>
            <a:xfrm>
              <a:off x="5106898" y="1259028"/>
              <a:ext cx="2787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dirty="0" smtClean="0">
                  <a:solidFill>
                    <a:srgbClr val="0098B5"/>
                  </a:solidFill>
                </a:rPr>
                <a:t>APÓLICE DE SEGUROS</a:t>
              </a:r>
              <a:endParaRPr lang="pt-BR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33898" y="1774736"/>
              <a:ext cx="328780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pt-BR" sz="1600" dirty="0" smtClean="0">
                  <a:solidFill>
                    <a:srgbClr val="000000"/>
                  </a:solidFill>
                </a:rPr>
                <a:t>É </a:t>
              </a:r>
              <a:r>
                <a:rPr lang="pt-BR" sz="1600" dirty="0">
                  <a:solidFill>
                    <a:srgbClr val="000000"/>
                  </a:solidFill>
                </a:rPr>
                <a:t>o contrato que oferece ao segurado uma garantia de cobertura e não apenas uma promessa de pagamento.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86100" y="3060700"/>
              <a:ext cx="3962400" cy="1612900"/>
              <a:chOff x="1778000" y="3086100"/>
              <a:chExt cx="3962400" cy="161290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5733451" y="3086100"/>
                <a:ext cx="6949" cy="1473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>
                <a:endCxn id="21" idx="6"/>
              </p:cNvCxnSpPr>
              <p:nvPr/>
            </p:nvCxnSpPr>
            <p:spPr bwMode="auto">
              <a:xfrm flipH="1" flipV="1">
                <a:off x="2095500" y="4540250"/>
                <a:ext cx="3644900" cy="1905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20"/>
              <p:cNvSpPr/>
              <p:nvPr/>
            </p:nvSpPr>
            <p:spPr bwMode="auto">
              <a:xfrm>
                <a:off x="1778000" y="4381500"/>
                <a:ext cx="317500" cy="3175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rgbClr val="0098B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5118100" y="1612900"/>
              <a:ext cx="3594100" cy="1460500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06898" y="653822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accent6"/>
                </a:solidFill>
              </a:rPr>
              <a:t>DEFINIÇÃO</a:t>
            </a:r>
            <a:endParaRPr lang="pt-BR" sz="3200" b="1" dirty="0">
              <a:solidFill>
                <a:schemeClr val="accent6"/>
              </a:solidFill>
            </a:endParaRPr>
          </a:p>
        </p:txBody>
      </p:sp>
      <p:sp>
        <p:nvSpPr>
          <p:cNvPr id="15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lide 1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19815" r="4306" b="5926"/>
          <a:stretch/>
        </p:blipFill>
        <p:spPr>
          <a:xfrm>
            <a:off x="1333502" y="1917700"/>
            <a:ext cx="3975100" cy="5092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33400"/>
            <a:ext cx="4381500" cy="6324600"/>
            <a:chOff x="0" y="533400"/>
            <a:chExt cx="4381500" cy="6324600"/>
          </a:xfrm>
        </p:grpSpPr>
        <p:pic>
          <p:nvPicPr>
            <p:cNvPr id="13" name="Picture 12" descr="Slide 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52083"/>
            <a:stretch/>
          </p:blipFill>
          <p:spPr>
            <a:xfrm>
              <a:off x="0" y="533400"/>
              <a:ext cx="4381500" cy="6324600"/>
            </a:xfrm>
            <a:prstGeom prst="rect">
              <a:avLst/>
            </a:prstGeom>
          </p:spPr>
        </p:pic>
        <p:pic>
          <p:nvPicPr>
            <p:cNvPr id="14" name="Picture 13" descr="Slide 1_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7222" r="61667" b="51111"/>
            <a:stretch/>
          </p:blipFill>
          <p:spPr>
            <a:xfrm>
              <a:off x="1371600" y="1181100"/>
              <a:ext cx="2133600" cy="21717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486402" y="1749340"/>
            <a:ext cx="30607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pt-BR" sz="2000" dirty="0" smtClean="0"/>
              <a:t>OBJETIVO PRINCIPAL DO PROCESSO DE REGULAÇÃO </a:t>
            </a:r>
          </a:p>
          <a:p>
            <a:pPr algn="just"/>
            <a:r>
              <a:rPr lang="pt-BR" sz="2000" b="1" dirty="0" smtClean="0">
                <a:solidFill>
                  <a:srgbClr val="0098B5"/>
                </a:solidFill>
              </a:rPr>
              <a:t>A busca da “Verdade Real” dos fatos e o enquadramento técnico do evento na apólice.</a:t>
            </a:r>
            <a:r>
              <a:rPr lang="en-US" sz="2000" b="1" dirty="0" smtClean="0">
                <a:solidFill>
                  <a:srgbClr val="0098B5"/>
                </a:solidFill>
                <a:effectLst/>
              </a:rPr>
              <a:t> </a:t>
            </a:r>
            <a:endParaRPr lang="en-US" sz="2000" b="1" dirty="0">
              <a:solidFill>
                <a:srgbClr val="0098B5"/>
              </a:solidFill>
            </a:endParaRPr>
          </a:p>
        </p:txBody>
      </p:sp>
      <p:pic>
        <p:nvPicPr>
          <p:cNvPr id="5" name="Picture 4" descr="Slide 1_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1296" r="53056" b="11481"/>
          <a:stretch/>
        </p:blipFill>
        <p:spPr>
          <a:xfrm>
            <a:off x="1854201" y="2298700"/>
            <a:ext cx="3704483" cy="2603500"/>
          </a:xfrm>
          <a:prstGeom prst="rect">
            <a:avLst/>
          </a:prstGeom>
        </p:spPr>
      </p:pic>
      <p:sp>
        <p:nvSpPr>
          <p:cNvPr id="9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Slid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lide 1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19815" r="4306" b="5926"/>
          <a:stretch/>
        </p:blipFill>
        <p:spPr>
          <a:xfrm>
            <a:off x="1333502" y="1917700"/>
            <a:ext cx="3975100" cy="5092700"/>
          </a:xfrm>
          <a:prstGeom prst="rect">
            <a:avLst/>
          </a:prstGeom>
        </p:spPr>
      </p:pic>
      <p:pic>
        <p:nvPicPr>
          <p:cNvPr id="5" name="Picture 4" descr="Slide 1_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1296" r="53056" b="11481"/>
          <a:stretch/>
        </p:blipFill>
        <p:spPr>
          <a:xfrm>
            <a:off x="1854201" y="2298700"/>
            <a:ext cx="3704483" cy="2603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0304" y="2785619"/>
            <a:ext cx="3924300" cy="1808200"/>
            <a:chOff x="5219700" y="1594880"/>
            <a:chExt cx="3924300" cy="1808200"/>
          </a:xfrm>
        </p:grpSpPr>
        <p:sp>
          <p:nvSpPr>
            <p:cNvPr id="3" name="Rectangle 2"/>
            <p:cNvSpPr/>
            <p:nvPr/>
          </p:nvSpPr>
          <p:spPr>
            <a:xfrm>
              <a:off x="5219700" y="1594880"/>
              <a:ext cx="39243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000" b="1" dirty="0" smtClean="0">
                  <a:solidFill>
                    <a:schemeClr val="accent6"/>
                  </a:solidFill>
                </a:rPr>
                <a:t>Verdade Real</a:t>
              </a:r>
              <a:endParaRPr lang="en-US" sz="40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6700" y="2235449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Regulador de Sinistros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6700" y="2634599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Sinistro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46700" y="3033748"/>
              <a:ext cx="33902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Apólice de Seguros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533400"/>
            <a:ext cx="4381500" cy="6324600"/>
            <a:chOff x="0" y="533400"/>
            <a:chExt cx="4381500" cy="6324600"/>
          </a:xfrm>
        </p:grpSpPr>
        <p:pic>
          <p:nvPicPr>
            <p:cNvPr id="13" name="Picture 12" descr="Slide 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52083"/>
            <a:stretch/>
          </p:blipFill>
          <p:spPr>
            <a:xfrm>
              <a:off x="0" y="533400"/>
              <a:ext cx="4381500" cy="6324600"/>
            </a:xfrm>
            <a:prstGeom prst="rect">
              <a:avLst/>
            </a:prstGeom>
          </p:spPr>
        </p:pic>
        <p:pic>
          <p:nvPicPr>
            <p:cNvPr id="14" name="Picture 13" descr="Slide 1_1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7222" r="61667" b="51111"/>
            <a:stretch/>
          </p:blipFill>
          <p:spPr>
            <a:xfrm>
              <a:off x="1371600" y="1181100"/>
              <a:ext cx="2133600" cy="2171700"/>
            </a:xfrm>
            <a:prstGeom prst="rect">
              <a:avLst/>
            </a:prstGeom>
          </p:spPr>
        </p:pic>
      </p:grpSp>
      <p:sp>
        <p:nvSpPr>
          <p:cNvPr id="16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/>
          <a:stretch/>
        </p:blipFill>
        <p:spPr>
          <a:xfrm>
            <a:off x="0" y="602326"/>
            <a:ext cx="9144000" cy="6255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9295" y="5161601"/>
            <a:ext cx="285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Empreende</a:t>
            </a:r>
            <a:r>
              <a:rPr lang="pt-BR" dirty="0" smtClean="0"/>
              <a:t> objetividade </a:t>
            </a:r>
          </a:p>
          <a:p>
            <a:r>
              <a:rPr lang="pt-BR" dirty="0" smtClean="0"/>
              <a:t>ao processo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2602" y="1316335"/>
            <a:ext cx="336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 </a:t>
            </a:r>
            <a:r>
              <a:rPr lang="pt-BR" sz="2000" b="1" dirty="0" smtClean="0"/>
              <a:t>Corretor de Seguros </a:t>
            </a:r>
            <a:r>
              <a:rPr lang="pt-BR" sz="2000" dirty="0" smtClean="0"/>
              <a:t>tem um papel fundamental</a:t>
            </a:r>
          </a:p>
        </p:txBody>
      </p:sp>
      <p:pic>
        <p:nvPicPr>
          <p:cNvPr id="5" name="Picture 4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51296" r="72500" b="24630"/>
          <a:stretch/>
        </p:blipFill>
        <p:spPr>
          <a:xfrm>
            <a:off x="790653" y="3544087"/>
            <a:ext cx="1562100" cy="1651000"/>
          </a:xfrm>
          <a:prstGeom prst="rect">
            <a:avLst/>
          </a:prstGeom>
        </p:spPr>
      </p:pic>
      <p:pic>
        <p:nvPicPr>
          <p:cNvPr id="6" name="Picture 5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6" t="51296" r="42500" b="24630"/>
          <a:stretch/>
        </p:blipFill>
        <p:spPr>
          <a:xfrm>
            <a:off x="3741582" y="3544087"/>
            <a:ext cx="1663700" cy="1651000"/>
          </a:xfrm>
          <a:prstGeom prst="rect">
            <a:avLst/>
          </a:prstGeom>
        </p:spPr>
      </p:pic>
      <p:pic>
        <p:nvPicPr>
          <p:cNvPr id="7" name="Picture 6" descr="Slide 2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9" t="51296" r="13194" b="24630"/>
          <a:stretch/>
        </p:blipFill>
        <p:spPr>
          <a:xfrm>
            <a:off x="6558415" y="3439334"/>
            <a:ext cx="1638300" cy="165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795" y="5161601"/>
            <a:ext cx="264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Analisa</a:t>
            </a:r>
            <a:r>
              <a:rPr lang="pt-BR" dirty="0" smtClean="0"/>
              <a:t> as solicitações do regulador/segurador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5623" y="5161601"/>
            <a:ext cx="2715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Coordena</a:t>
            </a:r>
            <a:r>
              <a:rPr lang="pt-BR" dirty="0" smtClean="0"/>
              <a:t> os trabalhos de organização do fluxo de informações e documentos </a:t>
            </a:r>
            <a:endParaRPr lang="pt-BR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77589" y="3744895"/>
            <a:ext cx="0" cy="2789029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016797" y="3740169"/>
            <a:ext cx="0" cy="2789029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lide 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14511" r="36566" b="6444"/>
          <a:stretch/>
        </p:blipFill>
        <p:spPr>
          <a:xfrm>
            <a:off x="2" y="573643"/>
            <a:ext cx="5364533" cy="5484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83167" y="2936674"/>
            <a:ext cx="3914883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pt-BR" sz="2800" dirty="0" smtClean="0"/>
              <a:t>A Realidade </a:t>
            </a:r>
            <a:r>
              <a:rPr lang="pt-BR" sz="2800" dirty="0"/>
              <a:t>do </a:t>
            </a:r>
            <a:r>
              <a:rPr lang="pt-BR" sz="2800" b="1" dirty="0"/>
              <a:t>Mercado Brasileiro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310191" y="3686764"/>
            <a:ext cx="3574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PRINCIPAIS FATOS EM UM PROCESSO DE REGULAÇÃO DE SINISTROS:</a:t>
            </a:r>
            <a:endParaRPr lang="en-US" dirty="0"/>
          </a:p>
        </p:txBody>
      </p:sp>
      <p:sp>
        <p:nvSpPr>
          <p:cNvPr id="7" name="Busines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altLang="en-US" sz="700" smtClean="0">
                <a:solidFill>
                  <a:schemeClr val="bg2"/>
                </a:solidFill>
              </a:rPr>
              <a:t>MARSH</a:t>
            </a:r>
            <a:endParaRPr lang="en-GB" altLang="en-U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ThumbNailFile&gt;C:\Documents and Settings\jjohns44\Local Settings\Application Data\MMC\ILM\Recent\T0D1000020.jpg&lt;/ThumbNailFile&gt;&#10;  &lt;Usage&gt;PowerPointTitle&lt;/Usage&gt;&#10;  &lt;PaletteName&gt;Sapphire&lt;/PaletteName&gt;&#10;  &lt;Design&gt;&#10;    &lt;FocalNumber&gt;2&lt;/FocalNumber&gt;&#10;    &lt;Facets&gt;&#10;      &lt;SideOfTick&gt;Left&lt;/SideOfTick&gt;&#10;      &lt;TickPosition&gt;&#10;        &lt;X&gt;0&lt;/X&gt;&#10;        &lt;Y&gt;2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002C77&lt;/Colour&gt;&#10;      &lt;ColourNumber&gt;0&lt;/ColourNumber&gt;&#10;    &lt;/Facets&gt;&#10;    &lt;Facets&gt;&#10;      &lt;SideOfTick&gt;Left&lt;/SideOfTick&gt;&#10;      &lt;TickPosition&gt;&#10;        &lt;X&gt;0&lt;/X&gt;&#10;        &lt;Y&gt;7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A8C8&lt;/Colour&gt;&#10;      &lt;ColourNumber&gt;2&lt;/ColourNumber&gt;&#10;    &lt;/Facets&gt;&#10;    &lt;Facets&gt;&#10;      &lt;SideOfTick&gt;Bottom&lt;/SideOfTick&gt;&#10;      &lt;TickPosition&gt;&#10;        &lt;X&gt;10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6D9E&lt;/Colour&gt;&#10;      &lt;ColourNumber&gt;1&lt;/ColourNumber&gt;&#10;    &lt;/Facets&gt;&#10;    &lt;Facets&gt;&#10;      &lt;SideOfTick&gt;Bottom&lt;/SideOfTick&gt;&#10;      &lt;TickPosition&gt;&#10;        &lt;X&gt;15&lt;/X&gt;&#10;        &lt;Y&gt;10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A6E2EF&lt;/Colour&gt;&#10;      &lt;ColourNumber&gt;3&lt;/ColourNumber&gt;&#10;    &lt;/Facets&gt;&#10;    &lt;Facets&gt;&#10;      &lt;SideOfTick&gt;Right&lt;/SideOfTick&gt;&#10;      &lt;TickPosition&gt;&#10;        &lt;X&gt;21&lt;/X&gt;&#10;        &lt;Y&gt;6&lt;/Y&gt;&#10;      &lt;/TickPosition&gt;&#10;      &lt;EndTickPosition&gt;&#10;        &lt;X&gt;0&lt;/X&gt;&#10;        &lt;Y&gt;0&lt;/Y&gt;&#10;      &lt;/EndTickPosition&gt;&#10;      &lt;FacetNumber&gt;4&lt;/FacetNumber&gt;&#10;      &lt;Brightness&gt;0&lt;/Brightness&gt;&#10;      &lt;Colour /&gt;&#10;      &lt;ColourNumber&gt;-1&lt;/ColourNumber&gt;&#10;    &lt;/Facets&gt;&#10;    &lt;SectionColour&gt;#002C77&lt;/SectionColour&gt;&#10;    &lt;SectionColourNumber&gt;0&lt;/SectionColourNumber&gt;&#10;    &lt;SectionBrightness&gt;0&lt;/SectionBrightness&gt;&#10;  &lt;/Design&gt;&#10;&lt;/ImageControl&gt;"/>
  <p:tag name="MMC_PRESENTATION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TRANSPARENT" val="False"/>
  <p:tag name="MMC_SLIDETYPE" val="Cov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0"/>
  <p:tag name="MMCOA_FONTSIZE_M" val="10"/>
  <p:tag name="MMCOA_FONTSIZE_S" val="10"/>
  <p:tag name="MMCOA_FONTSIZE_T" val="10"/>
  <p:tag name="MMCOA_POSITION_L" val="671.25;30.75;48.625;48.625"/>
  <p:tag name="MMCOA_POSITION_M" val="671.25;30.75;48.625;48.625"/>
  <p:tag name="MMCOA_POSITION_S" val="671.25;30.75;48.625;48.625"/>
  <p:tag name="MMCOA_POSITION_T" val="671.25;30.75;48.625;48.6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1878</Words>
  <Application>Microsoft Office PowerPoint</Application>
  <PresentationFormat>Apresentação na tela (4:3)</PresentationFormat>
  <Paragraphs>91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Default Design</vt:lpstr>
      <vt:lpstr>2_Default Design</vt:lpstr>
      <vt:lpstr>Regulação de Sinistros Daniel Cappello, Líder para Sinistros na Marsh Brasil e  Armando Char, Consultor Senior em Sinistros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Das Apresentações Criativas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Cavalieri</dc:creator>
  <cp:lastModifiedBy>Isabel Dubet M. Cardim de Oliveira</cp:lastModifiedBy>
  <cp:revision>55</cp:revision>
  <dcterms:created xsi:type="dcterms:W3CDTF">2015-10-21T12:08:19Z</dcterms:created>
  <dcterms:modified xsi:type="dcterms:W3CDTF">2015-10-25T14:45:53Z</dcterms:modified>
</cp:coreProperties>
</file>