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268" r:id="rId2"/>
    <p:sldId id="258" r:id="rId3"/>
    <p:sldId id="269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70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7D"/>
    <a:srgbClr val="EEB6D5"/>
    <a:srgbClr val="9B007C"/>
    <a:srgbClr val="EB4E39"/>
    <a:srgbClr val="D9001B"/>
    <a:srgbClr val="FBAB1D"/>
    <a:srgbClr val="E08216"/>
    <a:srgbClr val="DBEBB6"/>
    <a:srgbClr val="6AB833"/>
    <a:srgbClr val="A6E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2" autoAdjust="0"/>
    <p:restoredTop sz="93211" autoAdjust="0"/>
  </p:normalViewPr>
  <p:slideViewPr>
    <p:cSldViewPr>
      <p:cViewPr varScale="1">
        <p:scale>
          <a:sx n="97" d="100"/>
          <a:sy n="97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22024B-22B2-49EC-B804-FC4D22DBB834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DABBFB-B1E7-40D2-A15D-47F6C9C7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B494F-E865-41BA-9D2B-4CBB948481B7}" type="slidenum">
              <a:rPr lang="en-GB" alt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B494F-E865-41BA-9D2B-4CBB948481B7}" type="slidenum">
              <a:rPr lang="en-GB" alt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framework that we use to analyze risk financing decisions</a:t>
            </a:r>
            <a:r>
              <a:rPr lang="en-US" baseline="0" dirty="0" smtClean="0"/>
              <a:t> is called </a:t>
            </a:r>
            <a:r>
              <a:rPr lang="en-US" b="1" baseline="0" dirty="0" smtClean="0"/>
              <a:t>Risk Financing Optimization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Here, we are trying to answer two key questions: </a:t>
            </a:r>
          </a:p>
          <a:p>
            <a:pPr marL="233228" indent="-233228">
              <a:buAutoNum type="arabicPeriod"/>
            </a:pPr>
            <a:r>
              <a:rPr lang="en-US" b="0" baseline="0" dirty="0" smtClean="0"/>
              <a:t>Is the company adequately protected within its risk tolerance? </a:t>
            </a:r>
          </a:p>
          <a:p>
            <a:pPr marL="233228" indent="-233228">
              <a:buAutoNum type="arabicPeriod"/>
            </a:pPr>
            <a:r>
              <a:rPr lang="en-US" b="0" baseline="0" dirty="0" smtClean="0"/>
              <a:t>Is the company getting a good deal for its insurance purchases?</a:t>
            </a:r>
          </a:p>
          <a:p>
            <a:pPr marL="233228" indent="-233228">
              <a:buAutoNum type="arabicPeriod"/>
            </a:pPr>
            <a:endParaRPr lang="en-US" b="0" baseline="0" dirty="0" smtClean="0"/>
          </a:p>
          <a:p>
            <a:r>
              <a:rPr lang="en-US" b="0" baseline="0" dirty="0" smtClean="0"/>
              <a:t>These are the questions we want our clients to be prepared to answer to their senior management and board of directors.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66319" lvl="5" indent="-233228">
              <a:buAutoNum type="arabicPeriod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67C6E-291D-4B4C-AE1D-0AACE9AA2E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1.tiff"/><Relationship Id="rId6" Type="http://schemas.openxmlformats.org/officeDocument/2006/relationships/image" Target="../media/image2.tiff"/><Relationship Id="rId7" Type="http://schemas.openxmlformats.org/officeDocument/2006/relationships/image" Target="../media/image3.tif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MC_CoverShape"/>
          <p:cNvGrpSpPr/>
          <p:nvPr userDrawn="1">
            <p:custDataLst>
              <p:tags r:id="rId1"/>
            </p:custDataLst>
          </p:nvPr>
        </p:nvGrpSpPr>
        <p:grpSpPr>
          <a:xfrm>
            <a:off x="1" y="2616203"/>
            <a:ext cx="9142489" cy="3657601"/>
            <a:chOff x="0" y="2616200"/>
            <a:chExt cx="9601201" cy="3657601"/>
          </a:xfrm>
        </p:grpSpPr>
        <p:sp>
          <p:nvSpPr>
            <p:cNvPr id="2" name="Forma livre 1"/>
            <p:cNvSpPr/>
            <p:nvPr userDrawn="1"/>
          </p:nvSpPr>
          <p:spPr bwMode="auto">
            <a:xfrm>
              <a:off x="0" y="2616200"/>
              <a:ext cx="914401" cy="3657601"/>
            </a:xfrm>
            <a:custGeom>
              <a:avLst/>
              <a:gdLst/>
              <a:ahLst/>
              <a:cxnLst/>
              <a:rect l="0" t="0" r="0" b="0"/>
              <a:pathLst>
                <a:path w="914401" h="3657601">
                  <a:moveTo>
                    <a:pt x="0" y="0"/>
                  </a:moveTo>
                  <a:lnTo>
                    <a:pt x="914400" y="0"/>
                  </a:lnTo>
                  <a:lnTo>
                    <a:pt x="711200" y="3657600"/>
                  </a:lnTo>
                  <a:lnTo>
                    <a:pt x="0" y="3657600"/>
                  </a:lnTo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  <a:latin typeface="Arial" pitchFamily="34" charset="0"/>
                <a:ea typeface="MS PGothic"/>
              </a:endParaRPr>
            </a:p>
          </p:txBody>
        </p:sp>
        <p:sp>
          <p:nvSpPr>
            <p:cNvPr id="3" name="Forma livre 2"/>
            <p:cNvSpPr/>
            <p:nvPr userDrawn="1"/>
          </p:nvSpPr>
          <p:spPr bwMode="auto">
            <a:xfrm>
              <a:off x="457200" y="2616200"/>
              <a:ext cx="8940801" cy="3657601"/>
            </a:xfrm>
            <a:custGeom>
              <a:avLst/>
              <a:gdLst/>
              <a:ahLst/>
              <a:cxnLst/>
              <a:rect l="0" t="0" r="0" b="0"/>
              <a:pathLst>
                <a:path w="8940801" h="3657601">
                  <a:moveTo>
                    <a:pt x="0" y="3657600"/>
                  </a:moveTo>
                  <a:lnTo>
                    <a:pt x="457200" y="0"/>
                  </a:lnTo>
                  <a:lnTo>
                    <a:pt x="8940800" y="3657600"/>
                  </a:lnTo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  <a:latin typeface="Arial" pitchFamily="34" charset="0"/>
                <a:ea typeface="MS PGothic"/>
              </a:endParaRPr>
            </a:p>
          </p:txBody>
        </p:sp>
        <p:sp>
          <p:nvSpPr>
            <p:cNvPr id="4" name="Forma livre 3"/>
            <p:cNvSpPr/>
            <p:nvPr userDrawn="1"/>
          </p:nvSpPr>
          <p:spPr bwMode="auto">
            <a:xfrm>
              <a:off x="914400" y="2616200"/>
              <a:ext cx="8686801" cy="3657601"/>
            </a:xfrm>
            <a:custGeom>
              <a:avLst/>
              <a:gdLst/>
              <a:ahLst/>
              <a:cxnLst/>
              <a:rect l="0" t="0" r="0" b="0"/>
              <a:pathLst>
                <a:path w="8686801" h="3657601">
                  <a:moveTo>
                    <a:pt x="8229600" y="3657600"/>
                  </a:moveTo>
                  <a:lnTo>
                    <a:pt x="0" y="0"/>
                  </a:lnTo>
                  <a:lnTo>
                    <a:pt x="8686800" y="1371600"/>
                  </a:lnTo>
                  <a:lnTo>
                    <a:pt x="8686800" y="365760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2000" smtClean="0">
                <a:solidFill>
                  <a:srgbClr val="000000"/>
                </a:solidFill>
                <a:latin typeface="Arial" pitchFamily="34" charset="0"/>
                <a:ea typeface="MS PGothic"/>
              </a:endParaRPr>
            </a:p>
          </p:txBody>
        </p:sp>
      </p:grpSp>
      <p:sp>
        <p:nvSpPr>
          <p:cNvPr id="8194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54085" y="1243016"/>
            <a:ext cx="7840953" cy="380617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861643" y="1998665"/>
            <a:ext cx="4621129" cy="23775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6" name="Imagem 5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7" y="477901"/>
            <a:ext cx="1438128" cy="228600"/>
          </a:xfrm>
          <a:prstGeom prst="rect">
            <a:avLst/>
          </a:prstGeom>
        </p:spPr>
      </p:pic>
      <p:pic>
        <p:nvPicPr>
          <p:cNvPr id="7" name="Imagem 6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8" y="6459474"/>
            <a:ext cx="1580344" cy="228600"/>
          </a:xfrm>
          <a:prstGeom prst="rect">
            <a:avLst/>
          </a:prstGeom>
        </p:spPr>
      </p:pic>
      <p:pic>
        <p:nvPicPr>
          <p:cNvPr id="8" name="Imagem 7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9" y="574675"/>
            <a:ext cx="2629554" cy="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1E5-669A-4984-BFB0-1E213980AEB8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9FE2-6D85-434C-8D66-8F16CB51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tags" Target="../tags/tag1.xml"/><Relationship Id="rId6" Type="http://schemas.openxmlformats.org/officeDocument/2006/relationships/tags" Target="../tags/tag2.xml"/><Relationship Id="rId7" Type="http://schemas.openxmlformats.org/officeDocument/2006/relationships/tags" Target="../tags/tag3.xml"/><Relationship Id="rId8" Type="http://schemas.openxmlformats.org/officeDocument/2006/relationships/tags" Target="../tags/tag4.xml"/><Relationship Id="rId9" Type="http://schemas.openxmlformats.org/officeDocument/2006/relationships/tags" Target="../tags/tag5.xml"/><Relationship Id="rId10" Type="http://schemas.openxmlformats.org/officeDocument/2006/relationships/tags" Target="../tags/tag6.xml"/><Relationship Id="rId11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gray">
          <a:xfrm>
            <a:off x="433845" y="382588"/>
            <a:ext cx="82717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gray">
          <a:xfrm>
            <a:off x="433845" y="1277941"/>
            <a:ext cx="82717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5010" y="6534150"/>
            <a:ext cx="2758769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7C848A"/>
                </a:solidFill>
                <a:latin typeface="Arial" pitchFamily="34" charset="0"/>
                <a:ea typeface="MS PGothic"/>
                <a:cs typeface="Arial" pitchFamily="34" charset="0"/>
              </a:rPr>
              <a:t>© 2015 Marsh Corretora de Seguros Ltda.</a:t>
            </a:r>
            <a:endParaRPr lang="en-GB" altLang="en-US" sz="700">
              <a:solidFill>
                <a:srgbClr val="7C848A"/>
              </a:solidFill>
              <a:latin typeface="Arial" pitchFamily="34" charset="0"/>
              <a:ea typeface="MS PGothic"/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gray">
          <a:xfrm>
            <a:off x="8276311" y="6483353"/>
            <a:ext cx="4262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E377A6-29A7-45D7-A576-10C309BFC67B}" type="slidenum">
              <a:rPr lang="en-GB" altLang="en-US" smtClean="0">
                <a:solidFill>
                  <a:srgbClr val="002C77"/>
                </a:solidFill>
                <a:latin typeface="Arial" pitchFamily="34" charset="0"/>
                <a:ea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2C77"/>
              </a:solidFill>
              <a:latin typeface="Arial" pitchFamily="34" charset="0"/>
              <a:ea typeface="MS PGothic"/>
            </a:endParaRP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9"/>
            </p:custDataLst>
          </p:nvPr>
        </p:nvSpPr>
        <p:spPr bwMode="gray">
          <a:xfrm>
            <a:off x="4058795" y="6532791"/>
            <a:ext cx="102792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Arial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fld id="{9A313ADE-3AB7-47C4-9F32-7421CAAA8790}" type="datetime4">
              <a:rPr lang="en-GB" altLang="en-US" smtClean="0">
                <a:latin typeface="Arial" pitchFamily="34" charset="0"/>
                <a:ea typeface="MS PGothic"/>
              </a:rPr>
              <a:pPr algn="ctr" fontAlgn="base">
                <a:spcAft>
                  <a:spcPct val="0"/>
                </a:spcAft>
              </a:pPr>
              <a:t>October 13, 2015</a:t>
            </a:fld>
            <a:endParaRPr lang="en-GB" altLang="en-US">
              <a:latin typeface="Arial" pitchFamily="34" charset="0"/>
              <a:ea typeface="MS PGothic"/>
            </a:endParaRPr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55008" y="6534150"/>
            <a:ext cx="275121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700" smtClean="0">
                <a:solidFill>
                  <a:srgbClr val="7C848A"/>
                </a:solidFill>
                <a:latin typeface="Arial" pitchFamily="34" charset="0"/>
                <a:ea typeface="MS PGothic"/>
              </a:rPr>
              <a:t>MARSH</a:t>
            </a:r>
            <a:endParaRPr lang="en-GB" altLang="en-US" sz="700">
              <a:solidFill>
                <a:srgbClr val="7C848A"/>
              </a:solidFill>
              <a:latin typeface="Arial" pitchFamily="34" charset="0"/>
              <a:ea typeface="MS PGothic"/>
            </a:endParaRP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364229" y="6528028"/>
            <a:ext cx="57337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en-GB" altLang="en-US" sz="700">
              <a:solidFill>
                <a:srgbClr val="7C848A"/>
              </a:solidFill>
              <a:latin typeface="Arial" pitchFamily="34" charset="0"/>
              <a:ea typeface="MS PGothic"/>
            </a:endParaRPr>
          </a:p>
        </p:txBody>
      </p:sp>
      <p:sp>
        <p:nvSpPr>
          <p:cNvPr id="2" name="Forma livre 1"/>
          <p:cNvSpPr/>
          <p:nvPr userDrawn="1"/>
        </p:nvSpPr>
        <p:spPr bwMode="auto">
          <a:xfrm>
            <a:off x="1" y="3"/>
            <a:ext cx="9142489" cy="292101"/>
          </a:xfrm>
          <a:custGeom>
            <a:avLst/>
            <a:gdLst/>
            <a:ahLst/>
            <a:cxnLst/>
            <a:rect l="0" t="0" r="0" b="0"/>
            <a:pathLst>
              <a:path w="9601201" h="292101">
                <a:moveTo>
                  <a:pt x="0" y="0"/>
                </a:moveTo>
                <a:lnTo>
                  <a:pt x="9601200" y="0"/>
                </a:lnTo>
                <a:lnTo>
                  <a:pt x="9601200" y="2921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  <a:latin typeface="Arial" pitchFamily="34" charset="0"/>
              <a:ea typeface="MS PGothic"/>
            </a:endParaRPr>
          </a:p>
        </p:txBody>
      </p:sp>
      <p:sp>
        <p:nvSpPr>
          <p:cNvPr id="3" name="Forma livre 2"/>
          <p:cNvSpPr/>
          <p:nvPr userDrawn="1"/>
        </p:nvSpPr>
        <p:spPr bwMode="auto">
          <a:xfrm>
            <a:off x="1" y="2"/>
            <a:ext cx="9142489" cy="431801"/>
          </a:xfrm>
          <a:custGeom>
            <a:avLst/>
            <a:gdLst/>
            <a:ahLst/>
            <a:cxnLst/>
            <a:rect l="0" t="0" r="0" b="0"/>
            <a:pathLst>
              <a:path w="9601201" h="431801">
                <a:moveTo>
                  <a:pt x="0" y="88900"/>
                </a:moveTo>
                <a:lnTo>
                  <a:pt x="9601200" y="266700"/>
                </a:lnTo>
                <a:lnTo>
                  <a:pt x="9601200" y="431800"/>
                </a:lnTo>
                <a:lnTo>
                  <a:pt x="0" y="152400"/>
                </a:lnTo>
                <a:lnTo>
                  <a:pt x="0" y="8890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  <a:latin typeface="Arial" pitchFamily="34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9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pitchFamily="34" charset="0"/>
        </a:defRPr>
      </a:lvl9pPr>
    </p:titleStyle>
    <p:bodyStyle>
      <a:lvl1pPr marL="203200" indent="-2032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6858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­"/>
        <a:defRPr sz="2000">
          <a:solidFill>
            <a:schemeClr val="tx1"/>
          </a:solidFill>
          <a:latin typeface="+mn-lt"/>
          <a:ea typeface="+mn-ea"/>
        </a:defRPr>
      </a:lvl3pPr>
      <a:lvl4pPr marL="8636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­"/>
        <a:defRPr sz="2000">
          <a:solidFill>
            <a:schemeClr val="tx1"/>
          </a:solidFill>
          <a:latin typeface="+mn-lt"/>
          <a:ea typeface="+mn-ea"/>
        </a:defRPr>
      </a:lvl4pPr>
      <a:lvl5pPr marL="10414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4986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19558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4130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2870200" indent="-177800" algn="l" rtl="0" fontAlgn="base">
        <a:spcBef>
          <a:spcPct val="20000"/>
        </a:spcBef>
        <a:spcAft>
          <a:spcPct val="0"/>
        </a:spcAft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38200" y="1219200"/>
            <a:ext cx="7840953" cy="857055"/>
          </a:xfrm>
        </p:spPr>
        <p:txBody>
          <a:bodyPr/>
          <a:lstStyle/>
          <a:p>
            <a:r>
              <a:rPr lang="en-GB" altLang="en-US" sz="3400" dirty="0" smtClean="0"/>
              <a:t>XI </a:t>
            </a:r>
            <a:r>
              <a:rPr lang="en-GB" altLang="en-US" sz="3400" dirty="0" err="1" smtClean="0"/>
              <a:t>Seminário</a:t>
            </a:r>
            <a:r>
              <a:rPr lang="en-GB" altLang="en-US" sz="3400" dirty="0" smtClean="0"/>
              <a:t> </a:t>
            </a:r>
            <a:r>
              <a:rPr lang="en-GB" altLang="en-US" sz="3400" dirty="0" err="1" smtClean="0"/>
              <a:t>Internacional</a:t>
            </a:r>
            <a:r>
              <a:rPr lang="en-GB" altLang="en-US" sz="3400" dirty="0" smtClean="0"/>
              <a:t> de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dirty="0" smtClean="0">
                <a:solidFill>
                  <a:srgbClr val="00A8C8"/>
                </a:solidFill>
              </a:rPr>
              <a:t>GERÊNCIA DE RISCO E SEGUROS </a:t>
            </a: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2237" name="Date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61643" y="2290527"/>
            <a:ext cx="4621129" cy="237757"/>
          </a:xfrm>
        </p:spPr>
        <p:txBody>
          <a:bodyPr/>
          <a:lstStyle/>
          <a:p>
            <a:r>
              <a:rPr lang="en-GB" altLang="en-US" dirty="0" smtClean="0"/>
              <a:t>26 </a:t>
            </a:r>
            <a:r>
              <a:rPr lang="en-GB" altLang="en-US" dirty="0" err="1" smtClean="0"/>
              <a:t>Outubro</a:t>
            </a:r>
            <a:r>
              <a:rPr lang="en-GB" altLang="en-US" dirty="0" smtClean="0"/>
              <a:t> 2015</a:t>
            </a: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6045199" y="5102571"/>
            <a:ext cx="1496513" cy="1564929"/>
            <a:chOff x="6052612" y="5102571"/>
            <a:chExt cx="1474256" cy="1564929"/>
          </a:xfrm>
        </p:grpSpPr>
        <p:sp>
          <p:nvSpPr>
            <p:cNvPr id="9" name="Rectangle 8"/>
            <p:cNvSpPr/>
            <p:nvPr/>
          </p:nvSpPr>
          <p:spPr bwMode="auto">
            <a:xfrm>
              <a:off x="6052612" y="5102571"/>
              <a:ext cx="1474256" cy="1552229"/>
            </a:xfrm>
            <a:prstGeom prst="rect">
              <a:avLst/>
            </a:prstGeom>
            <a:solidFill>
              <a:srgbClr val="6AB833">
                <a:alpha val="60000"/>
              </a:srgbClr>
            </a:solidFill>
            <a:ln w="12700" cap="flat" cmpd="sng" algn="ctr">
              <a:solidFill>
                <a:srgbClr val="6AB8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5563" y="6205835"/>
              <a:ext cx="11182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Optimized Program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39024" y="452438"/>
            <a:ext cx="6238176" cy="690562"/>
          </a:xfrm>
        </p:spPr>
        <p:txBody>
          <a:bodyPr>
            <a:noAutofit/>
          </a:bodyPr>
          <a:lstStyle/>
          <a:p>
            <a:r>
              <a:rPr lang="en-US" sz="2000" kern="1200" dirty="0" smtClean="0"/>
              <a:t>IS MY COMPANY ADEQUATELY PROTECTED AGAINST RISK GLOBALLY?</a:t>
            </a:r>
            <a:endParaRPr lang="en-US" sz="2000" kern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15402"/>
              </p:ext>
            </p:extLst>
          </p:nvPr>
        </p:nvGraphicFramePr>
        <p:xfrm>
          <a:off x="203200" y="2362198"/>
          <a:ext cx="5469468" cy="2332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452"/>
                <a:gridCol w="1001452"/>
                <a:gridCol w="1078487"/>
                <a:gridCol w="1078487"/>
                <a:gridCol w="1309590"/>
              </a:tblGrid>
              <a:tr h="3352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636363"/>
                          </a:solidFill>
                          <a:effectLst/>
                          <a:latin typeface="Arial"/>
                          <a:cs typeface="Arial"/>
                        </a:rPr>
                        <a:t>Key Statistics</a:t>
                      </a:r>
                      <a:endParaRPr lang="en-US" sz="900" b="1" i="0" u="none" strike="noStrike" dirty="0">
                        <a:solidFill>
                          <a:srgbClr val="63636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Before Insurance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Retained After Insurance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(Cost) </a:t>
                      </a:r>
                      <a:r>
                        <a:rPr lang="en-US" sz="9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br>
                        <a:rPr lang="en-US" sz="9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9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Benefit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1723">
                <a:tc gridSpan="2">
                  <a:txBody>
                    <a:bodyPr/>
                    <a:lstStyle/>
                    <a:p>
                      <a:pPr marL="58738" indent="0" algn="r" fontAlgn="ctr"/>
                      <a:r>
                        <a:rPr lang="en-US" sz="900" b="1" u="none" strike="noStrike" dirty="0" smtClean="0">
                          <a:effectLst/>
                          <a:latin typeface="Arial"/>
                          <a:cs typeface="Arial"/>
                        </a:rPr>
                        <a:t>Average Annual</a:t>
                      </a:r>
                      <a:r>
                        <a:rPr lang="en-US" sz="900" b="1" u="none" strike="noStrike" baseline="0" dirty="0" smtClean="0">
                          <a:effectLst/>
                          <a:latin typeface="Arial"/>
                          <a:cs typeface="Arial"/>
                        </a:rPr>
                        <a:t> Losses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r>
                        <a:rPr lang="en-US" sz="1000" u="none" strike="noStrike" dirty="0" smtClean="0">
                          <a:effectLst/>
                        </a:rPr>
                        <a:t>,506,858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3,780,731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726,127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 gridSpan="2">
                  <a:txBody>
                    <a:bodyPr/>
                    <a:lstStyle/>
                    <a:p>
                      <a:pPr marL="58738" indent="0"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Standard Deviation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23,875,866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13,111,817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808">
                <a:tc gridSpan="2">
                  <a:txBody>
                    <a:bodyPr/>
                    <a:lstStyle/>
                    <a:p>
                      <a:pPr marL="58738" indent="0"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Coefficient of Variation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3.40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1.33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25%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2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50%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4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75%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10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90%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1,619,223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3,270,342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-1,651,119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7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100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99%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85,679,570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3,520,342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82,159,228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8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1 in 250 Years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/>
                          <a:cs typeface="Arial"/>
                        </a:rPr>
                        <a:t>99.6% Perc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151,915,728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34,936,070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116,979,658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35160"/>
              </p:ext>
            </p:extLst>
          </p:nvPr>
        </p:nvGraphicFramePr>
        <p:xfrm>
          <a:off x="177800" y="4876800"/>
          <a:ext cx="8839199" cy="134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214"/>
                <a:gridCol w="2556739"/>
                <a:gridCol w="1422891"/>
                <a:gridCol w="1395633"/>
                <a:gridCol w="1482861"/>
                <a:gridCol w="1482861"/>
              </a:tblGrid>
              <a:tr h="2061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ECONOMIC COST OF RISK (ECOR)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636363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solidFill>
                            <a:srgbClr val="636363"/>
                          </a:solidFill>
                          <a:effectLst/>
                        </a:rPr>
                        <a:t>SIGN</a:t>
                      </a:r>
                      <a:endParaRPr lang="en-US" sz="1000" b="1" i="0" u="none" strike="noStrike" dirty="0">
                        <a:solidFill>
                          <a:srgbClr val="636363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636363"/>
                          </a:solidFill>
                          <a:effectLst/>
                          <a:latin typeface="Arial"/>
                        </a:rPr>
                        <a:t>COMPONENTS</a:t>
                      </a:r>
                      <a:endParaRPr lang="en-US" sz="1000" b="1" i="0" u="none" strike="noStrike" dirty="0">
                        <a:solidFill>
                          <a:srgbClr val="636363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 INSURANCE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CURRENT PROGRAM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OPTION</a:t>
                      </a:r>
                      <a:r>
                        <a:rPr lang="en-US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A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Option B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+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Discounted Average Retained Losses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1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5,146,309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3,402,658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3,814,605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3,938,994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+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Premium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1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3,020,342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2,416,274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2,265,257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+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cost of unexpected losses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1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2,036,577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510,399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572,191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669,629</a:t>
                      </a: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Collateral and Other Admin Costs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1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 Cost of Risk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1" marR="8707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7,292,886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6,978,399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6,860,070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6,943,880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07" marR="8707" marT="9144" marB="9144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09600" y="762000"/>
            <a:ext cx="914400" cy="914400"/>
            <a:chOff x="1905000" y="1703457"/>
            <a:chExt cx="914400" cy="914400"/>
          </a:xfrm>
        </p:grpSpPr>
        <p:sp>
          <p:nvSpPr>
            <p:cNvPr id="28" name="Oval 27"/>
            <p:cNvSpPr/>
            <p:nvPr/>
          </p:nvSpPr>
          <p:spPr bwMode="auto">
            <a:xfrm>
              <a:off x="1905000" y="1703457"/>
              <a:ext cx="914400" cy="914400"/>
            </a:xfrm>
            <a:prstGeom prst="ellipse">
              <a:avLst/>
            </a:prstGeom>
            <a:solidFill>
              <a:srgbClr val="D9001B"/>
            </a:solidFill>
            <a:ln w="57150" cap="flat" cmpd="sng" algn="ctr">
              <a:solidFill>
                <a:srgbClr val="EB4E3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28" descr="cadea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997" y="1812209"/>
              <a:ext cx="458803" cy="65324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752600" y="978694"/>
            <a:ext cx="7086600" cy="1231106"/>
            <a:chOff x="1752600" y="978694"/>
            <a:chExt cx="7086600" cy="1231106"/>
          </a:xfrm>
        </p:grpSpPr>
        <p:sp>
          <p:nvSpPr>
            <p:cNvPr id="14" name="Rectangle 13"/>
            <p:cNvSpPr/>
            <p:nvPr/>
          </p:nvSpPr>
          <p:spPr>
            <a:xfrm>
              <a:off x="1752600" y="978694"/>
              <a:ext cx="70866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l">
                <a:lnSpc>
                  <a:spcPct val="100000"/>
                </a:lnSpc>
              </a:pPr>
              <a:r>
                <a:rPr lang="en-US" sz="1600" dirty="0">
                  <a:solidFill>
                    <a:srgbClr val="00A8C9"/>
                  </a:solidFill>
                </a:rPr>
                <a:t>How my program is priced and how can I benefit  </a:t>
              </a:r>
              <a:endParaRPr lang="en-US" sz="1600" dirty="0" smtClean="0">
                <a:solidFill>
                  <a:srgbClr val="00A8C9"/>
                </a:solidFill>
              </a:endParaRPr>
            </a:p>
            <a:p>
              <a:pPr marL="0" lvl="2" algn="l">
                <a:lnSpc>
                  <a:spcPct val="100000"/>
                </a:lnSpc>
              </a:pPr>
              <a:r>
                <a:rPr lang="en-US" sz="1600" dirty="0" smtClean="0">
                  <a:solidFill>
                    <a:srgbClr val="00A8C9"/>
                  </a:solidFill>
                </a:rPr>
                <a:t>from </a:t>
              </a:r>
              <a:r>
                <a:rPr lang="en-US" sz="1600" dirty="0">
                  <a:solidFill>
                    <a:srgbClr val="00A8C9"/>
                  </a:solidFill>
                </a:rPr>
                <a:t>economies of scale (regional programs)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r>
                <a:rPr lang="en-US" sz="1600" dirty="0">
                  <a:solidFill>
                    <a:srgbClr val="00A8C9"/>
                  </a:solidFill>
                </a:rPr>
                <a:t>Cost of retaining risk vs. cost of transferring risk (premium)?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r>
                <a:rPr lang="en-US" sz="1600" dirty="0">
                  <a:solidFill>
                    <a:srgbClr val="00A8C9"/>
                  </a:solidFill>
                </a:rPr>
                <a:t>Whose capital is cheaper: my company’s or your insurance carrier’s?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828800" y="1559802"/>
              <a:ext cx="6400800" cy="358230"/>
              <a:chOff x="1828800" y="1559802"/>
              <a:chExt cx="6781800" cy="358230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1845631" y="1559802"/>
                <a:ext cx="6764969" cy="21480"/>
              </a:xfrm>
              <a:prstGeom prst="line">
                <a:avLst/>
              </a:prstGeom>
              <a:noFill/>
              <a:ln w="9525" cap="flat" cmpd="sng" algn="ctr">
                <a:solidFill>
                  <a:srgbClr val="A6E2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1828800" y="1896552"/>
                <a:ext cx="6764969" cy="21480"/>
              </a:xfrm>
              <a:prstGeom prst="line">
                <a:avLst/>
              </a:prstGeom>
              <a:noFill/>
              <a:ln w="9525" cap="flat" cmpd="sng" algn="ctr">
                <a:solidFill>
                  <a:srgbClr val="A6E2E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5" name="Group 34"/>
          <p:cNvGrpSpPr/>
          <p:nvPr/>
        </p:nvGrpSpPr>
        <p:grpSpPr>
          <a:xfrm>
            <a:off x="203200" y="3453218"/>
            <a:ext cx="8826500" cy="609600"/>
            <a:chOff x="228600" y="3492500"/>
            <a:chExt cx="8826500" cy="609600"/>
          </a:xfrm>
        </p:grpSpPr>
        <p:sp>
          <p:nvSpPr>
            <p:cNvPr id="32" name="TextBox 31"/>
            <p:cNvSpPr txBox="1"/>
            <p:nvPr/>
          </p:nvSpPr>
          <p:spPr>
            <a:xfrm>
              <a:off x="5715000" y="3492500"/>
              <a:ext cx="3340100" cy="606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Insurance looks like only a cost when you don’t have losses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8600" y="3505200"/>
              <a:ext cx="5461000" cy="596900"/>
            </a:xfrm>
            <a:prstGeom prst="rect">
              <a:avLst/>
            </a:prstGeom>
            <a:solidFill>
              <a:srgbClr val="001B7D">
                <a:alpha val="8000"/>
              </a:srgbClr>
            </a:solidFill>
            <a:ln w="19050" cap="flat" cmpd="sng" algn="ctr">
              <a:solidFill>
                <a:srgbClr val="001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3200" y="4038428"/>
            <a:ext cx="8820150" cy="240379"/>
            <a:chOff x="228600" y="4077710"/>
            <a:chExt cx="8820150" cy="240379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715000" y="4121150"/>
              <a:ext cx="3333750" cy="196939"/>
            </a:xfrm>
            <a:prstGeom prst="rect">
              <a:avLst/>
            </a:prstGeom>
            <a:solidFill>
              <a:schemeClr val="accent6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15000" y="4077710"/>
              <a:ext cx="2743200" cy="228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Insurance begins to pay off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28600" y="4122579"/>
              <a:ext cx="5461000" cy="195090"/>
            </a:xfrm>
            <a:prstGeom prst="rect">
              <a:avLst/>
            </a:prstGeom>
            <a:solidFill>
              <a:schemeClr val="accent6">
                <a:alpha val="10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3200" y="4447007"/>
            <a:ext cx="8915400" cy="276999"/>
            <a:chOff x="228600" y="4472801"/>
            <a:chExt cx="8915400" cy="27699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28600" y="4513755"/>
              <a:ext cx="5461000" cy="195090"/>
            </a:xfrm>
            <a:prstGeom prst="rect">
              <a:avLst/>
            </a:prstGeom>
            <a:solidFill>
              <a:srgbClr val="E08216">
                <a:alpha val="10000"/>
              </a:srgbClr>
            </a:solidFill>
            <a:ln w="19050" cap="flat" cmpd="sng" algn="ctr">
              <a:solidFill>
                <a:srgbClr val="E0821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15000" y="4472801"/>
              <a:ext cx="3429000" cy="276999"/>
              <a:chOff x="5715000" y="4472801"/>
              <a:chExt cx="3429000" cy="276999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5715000" y="4497000"/>
                <a:ext cx="3333750" cy="228600"/>
              </a:xfrm>
              <a:prstGeom prst="rect">
                <a:avLst/>
              </a:prstGeom>
              <a:solidFill>
                <a:srgbClr val="E08216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15000" y="4472801"/>
                <a:ext cx="3429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200" dirty="0">
                    <a:solidFill>
                      <a:srgbClr val="FFFFFF"/>
                    </a:solidFill>
                  </a:rPr>
                  <a:t>Substantial benefit, multiples of premium paid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3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2276" y="3056454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Carriers </a:t>
            </a:r>
            <a:r>
              <a:rPr lang="en-US" sz="2400" dirty="0"/>
              <a:t>may no longer need to compete on price; they instead may be able to assess the risk of individual customers based on their actual </a:t>
            </a:r>
            <a:r>
              <a:rPr lang="en-US" sz="2400" dirty="0" smtClean="0"/>
              <a:t>behaviors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" y="762000"/>
            <a:ext cx="914400" cy="914400"/>
            <a:chOff x="1905000" y="1703457"/>
            <a:chExt cx="914400" cy="914400"/>
          </a:xfrm>
        </p:grpSpPr>
        <p:sp>
          <p:nvSpPr>
            <p:cNvPr id="20" name="Oval 19"/>
            <p:cNvSpPr/>
            <p:nvPr/>
          </p:nvSpPr>
          <p:spPr bwMode="auto">
            <a:xfrm>
              <a:off x="1905000" y="1703457"/>
              <a:ext cx="914400" cy="914400"/>
            </a:xfrm>
            <a:prstGeom prst="ellipse">
              <a:avLst/>
            </a:prstGeom>
            <a:solidFill>
              <a:srgbClr val="D9001B"/>
            </a:solidFill>
            <a:ln w="57150" cap="flat" cmpd="sng" algn="ctr">
              <a:solidFill>
                <a:srgbClr val="EB4E3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" name="Picture 20" descr="cadea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997" y="1812209"/>
              <a:ext cx="458803" cy="65324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187480" y="4919246"/>
            <a:ext cx="1975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Business Insurance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600" y="2273618"/>
            <a:ext cx="106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6AB833"/>
                </a:solidFill>
              </a:rPr>
              <a:t>“</a:t>
            </a:r>
            <a:endParaRPr lang="en-US" sz="13800" dirty="0">
              <a:solidFill>
                <a:srgbClr val="6AB83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76" y="410860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800" b="1" dirty="0">
                <a:solidFill>
                  <a:srgbClr val="6AB833"/>
                </a:solidFill>
              </a:rPr>
              <a:t>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2600" y="990600"/>
            <a:ext cx="7086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lnSpc>
                <a:spcPct val="100000"/>
              </a:lnSpc>
            </a:pPr>
            <a:r>
              <a:rPr lang="en-US" sz="1600" dirty="0">
                <a:solidFill>
                  <a:srgbClr val="00A8C9"/>
                </a:solidFill>
              </a:rPr>
              <a:t>How my program is priced and how can I benefit  </a:t>
            </a:r>
            <a:endParaRPr lang="en-US" sz="1600" dirty="0" smtClean="0">
              <a:solidFill>
                <a:srgbClr val="00A8C9"/>
              </a:solidFill>
            </a:endParaRPr>
          </a:p>
          <a:p>
            <a:pPr marL="0" lvl="2" algn="l">
              <a:lnSpc>
                <a:spcPct val="100000"/>
              </a:lnSpc>
            </a:pPr>
            <a:r>
              <a:rPr lang="en-US" sz="1600" dirty="0" smtClean="0">
                <a:solidFill>
                  <a:srgbClr val="00A8C9"/>
                </a:solidFill>
              </a:rPr>
              <a:t>from </a:t>
            </a:r>
            <a:r>
              <a:rPr lang="en-US" sz="1600" dirty="0">
                <a:solidFill>
                  <a:srgbClr val="00A8C9"/>
                </a:solidFill>
              </a:rPr>
              <a:t>economies of scale (regional programs)</a:t>
            </a:r>
          </a:p>
          <a:p>
            <a:pPr marL="0" lvl="2"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A8C9"/>
                </a:solidFill>
              </a:rPr>
              <a:t>Cost of retaining risk vs. cost of transferring risk (premium)?</a:t>
            </a:r>
          </a:p>
          <a:p>
            <a:pPr marL="0" lvl="2"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A8C9"/>
                </a:solidFill>
              </a:rPr>
              <a:t>Whose capital is cheaper: my company’s or your insurance carrier’s?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28800" y="1559802"/>
            <a:ext cx="6400800" cy="358230"/>
            <a:chOff x="1828800" y="1559802"/>
            <a:chExt cx="6781800" cy="358230"/>
          </a:xfrm>
        </p:grpSpPr>
        <p:cxnSp>
          <p:nvCxnSpPr>
            <p:cNvPr id="26" name="Straight Connector 25"/>
            <p:cNvCxnSpPr/>
            <p:nvPr/>
          </p:nvCxnSpPr>
          <p:spPr bwMode="auto">
            <a:xfrm flipV="1">
              <a:off x="1845631" y="1559802"/>
              <a:ext cx="6764969" cy="21480"/>
            </a:xfrm>
            <a:prstGeom prst="line">
              <a:avLst/>
            </a:prstGeom>
            <a:noFill/>
            <a:ln w="952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828800" y="1896552"/>
              <a:ext cx="6764969" cy="21480"/>
            </a:xfrm>
            <a:prstGeom prst="line">
              <a:avLst/>
            </a:prstGeom>
            <a:noFill/>
            <a:ln w="952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itle 1"/>
          <p:cNvSpPr txBox="1">
            <a:spLocks/>
          </p:cNvSpPr>
          <p:nvPr/>
        </p:nvSpPr>
        <p:spPr bwMode="gray">
          <a:xfrm>
            <a:off x="1828800" y="452438"/>
            <a:ext cx="6238176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2pPr>
            <a:lvl3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3pPr>
            <a:lvl4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4pPr>
            <a:lvl5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2000" kern="1200" smtClean="0"/>
              <a:t>IS MY COMPANY ADEQUATELY PROTECTED AGAINST RISK GLOBALLY?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421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4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45" y="457200"/>
            <a:ext cx="8271775" cy="4556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EVOLVING ROLE OF THE RISK MANAGER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2690"/>
              </p:ext>
            </p:extLst>
          </p:nvPr>
        </p:nvGraphicFramePr>
        <p:xfrm>
          <a:off x="381000" y="2260600"/>
          <a:ext cx="83820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8194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Traditional/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Defensive</a:t>
                      </a:r>
                      <a:endParaRPr lang="en-US" sz="1600" dirty="0"/>
                    </a:p>
                  </a:txBody>
                  <a:tcPr marL="87071" marR="87071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Integrated/</a:t>
                      </a:r>
                    </a:p>
                    <a:p>
                      <a:pPr algn="ctr"/>
                      <a:r>
                        <a:rPr lang="en-US" sz="1600" dirty="0" smtClean="0"/>
                        <a:t>Advanced</a:t>
                      </a:r>
                      <a:endParaRPr lang="en-US" sz="1600" dirty="0"/>
                    </a:p>
                  </a:txBody>
                  <a:tcPr marL="87071" marR="87071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2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ERM</a:t>
                      </a:r>
                      <a:endParaRPr lang="en-US" sz="1600" dirty="0"/>
                    </a:p>
                  </a:txBody>
                  <a:tcPr marL="87071" marR="87071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8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Silo ad</a:t>
                      </a:r>
                      <a:r>
                        <a:rPr lang="en-US" sz="1400" baseline="0" dirty="0" smtClean="0"/>
                        <a:t> hoc approach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Focus on transferring Risks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Protect</a:t>
                      </a:r>
                      <a:r>
                        <a:rPr lang="en-US" sz="1400" baseline="0" dirty="0" smtClean="0"/>
                        <a:t> balance sheet though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Insurance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Hedging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Indemnifications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Hazard Based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 smtClean="0"/>
                        <a:t>Not Linked to company strategy </a:t>
                      </a:r>
                    </a:p>
                    <a:p>
                      <a:pPr algn="l"/>
                      <a:endParaRPr lang="en-US" sz="1600" baseline="0" dirty="0" smtClean="0"/>
                    </a:p>
                    <a:p>
                      <a:pPr algn="l"/>
                      <a:endParaRPr lang="en-US" sz="1600" dirty="0"/>
                    </a:p>
                  </a:txBody>
                  <a:tcPr marL="87071" marR="87071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dirty="0" smtClean="0"/>
                        <a:t>Business Risk Approach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dirty="0" smtClean="0"/>
                        <a:t>Mitigate</a:t>
                      </a:r>
                      <a:r>
                        <a:rPr lang="en-US" sz="1400" baseline="0" dirty="0" smtClean="0"/>
                        <a:t> controllable risk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aseline="0" dirty="0" smtClean="0"/>
                        <a:t>Prevent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aseline="0" dirty="0" smtClean="0"/>
                        <a:t>Reduce frequency</a:t>
                      </a:r>
                    </a:p>
                    <a:p>
                      <a:pPr marL="457200" lvl="1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aseline="0" dirty="0" smtClean="0"/>
                        <a:t>Reduce severity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aseline="0" dirty="0" smtClean="0"/>
                        <a:t>Focus on lowering insurance costs and retained losses 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aseline="0" dirty="0" smtClean="0"/>
                        <a:t>Collaborative cross-silo interactions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="1" baseline="0" dirty="0" smtClean="0"/>
                        <a:t>Linked to corporate strategy through event risks and financial objectives</a:t>
                      </a:r>
                      <a:endParaRPr lang="en-US" sz="1400" b="1" dirty="0"/>
                    </a:p>
                  </a:txBody>
                  <a:tcPr marL="87071" marR="87071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Portfolio approach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based business decisions across the organization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 potential devastating threats and weaknesses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Exploit opportunities and strengths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 unwanted variations from expected outcomes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800"/>
                        </a:spcBef>
                        <a:buFont typeface="Arial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into strategic planning, operational planning and day to day activities</a:t>
                      </a:r>
                    </a:p>
                    <a:p>
                      <a:pPr marL="0" indent="0" algn="l">
                        <a:spcBef>
                          <a:spcPts val="800"/>
                        </a:spcBef>
                        <a:buFont typeface="Arial"/>
                        <a:buNone/>
                      </a:pPr>
                      <a:endParaRPr lang="en-US" sz="1600" dirty="0"/>
                    </a:p>
                  </a:txBody>
                  <a:tcPr marL="87071" marR="87071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0700" y="1302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</a:t>
            </a:r>
            <a:r>
              <a:rPr lang="en-US" sz="1600" dirty="0" smtClean="0"/>
              <a:t>Is a business discipline that protects assets, earning stream and profits of an organization by preventing potential losses before they occur, and executing a prompt recovery after losses occur”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759564" y="6248400"/>
            <a:ext cx="1079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i="1" dirty="0" smtClean="0"/>
              <a:t>Source: RIMS</a:t>
            </a:r>
            <a:endParaRPr lang="en-US" sz="1000" i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31750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34798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927100" y="41021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901700" y="44450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7200" y="50546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0" y="31750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3454400" y="3784600"/>
            <a:ext cx="1651000" cy="342900"/>
            <a:chOff x="3429000" y="3619500"/>
            <a:chExt cx="1473200" cy="3429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454400" y="3619500"/>
              <a:ext cx="1447800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429000" y="3962400"/>
              <a:ext cx="1447800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3048000" y="49403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048000" y="5461000"/>
            <a:ext cx="2362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867400" y="31750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867400" y="37084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0" y="42291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867400" y="45466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867400" y="50800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393700" y="966776"/>
            <a:ext cx="8356600" cy="1243024"/>
            <a:chOff x="393700" y="966776"/>
            <a:chExt cx="8356600" cy="124302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93700" y="1152275"/>
              <a:ext cx="8356600" cy="1057525"/>
            </a:xfrm>
            <a:prstGeom prst="rect">
              <a:avLst/>
            </a:prstGeom>
            <a:noFill/>
            <a:ln w="9525" cap="flat" cmpd="sng" algn="ctr">
              <a:solidFill>
                <a:srgbClr val="001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14700" y="966776"/>
              <a:ext cx="2514601" cy="338554"/>
            </a:xfrm>
            <a:prstGeom prst="rect">
              <a:avLst/>
            </a:prstGeom>
            <a:solidFill>
              <a:srgbClr val="001B7D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bg1"/>
                  </a:solidFill>
                </a:rPr>
                <a:t>RISK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1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Presentation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838200" y="1219200"/>
            <a:ext cx="7840953" cy="857055"/>
          </a:xfrm>
        </p:spPr>
        <p:txBody>
          <a:bodyPr/>
          <a:lstStyle/>
          <a:p>
            <a:r>
              <a:rPr lang="en-GB" altLang="en-US" sz="3400" dirty="0" smtClean="0"/>
              <a:t>XI </a:t>
            </a:r>
            <a:r>
              <a:rPr lang="en-GB" altLang="en-US" sz="3400" dirty="0" err="1" smtClean="0"/>
              <a:t>Seminário</a:t>
            </a:r>
            <a:r>
              <a:rPr lang="en-GB" altLang="en-US" sz="3400" dirty="0" smtClean="0"/>
              <a:t> </a:t>
            </a:r>
            <a:r>
              <a:rPr lang="en-GB" altLang="en-US" sz="3400" dirty="0" err="1" smtClean="0"/>
              <a:t>Internacional</a:t>
            </a:r>
            <a:r>
              <a:rPr lang="en-GB" altLang="en-US" sz="3400" dirty="0" smtClean="0"/>
              <a:t> de </a:t>
            </a: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dirty="0" smtClean="0">
                <a:solidFill>
                  <a:srgbClr val="00A8C8"/>
                </a:solidFill>
              </a:rPr>
              <a:t>GERÊNCIA DE RISCO E SEGUROS </a:t>
            </a: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2237" name="Date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61643" y="2290527"/>
            <a:ext cx="4621129" cy="237757"/>
          </a:xfrm>
        </p:spPr>
        <p:txBody>
          <a:bodyPr/>
          <a:lstStyle/>
          <a:p>
            <a:r>
              <a:rPr lang="en-GB" altLang="en-US" dirty="0" smtClean="0"/>
              <a:t>26 </a:t>
            </a:r>
            <a:r>
              <a:rPr lang="en-GB" altLang="en-US" dirty="0" err="1" smtClean="0"/>
              <a:t>Outubro</a:t>
            </a:r>
            <a:r>
              <a:rPr lang="en-GB" altLang="en-US" dirty="0" smtClean="0"/>
              <a:t> 2015</a:t>
            </a: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2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858000" cy="78087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A8C9"/>
                </a:solidFill>
              </a:rPr>
              <a:t>TYPICAL QUESTIONS CFOS FROM MULTILATINAS </a:t>
            </a:r>
            <a:r>
              <a:rPr lang="en-US" sz="2400" dirty="0" smtClean="0">
                <a:solidFill>
                  <a:srgbClr val="00A8C9"/>
                </a:solidFill>
              </a:rPr>
              <a:t>ARE ASKING TO THEIR RISK MANAGERS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24400" y="1752600"/>
            <a:ext cx="3733800" cy="4038600"/>
            <a:chOff x="4724400" y="1905000"/>
            <a:chExt cx="3733800" cy="4038600"/>
          </a:xfrm>
        </p:grpSpPr>
        <p:sp>
          <p:nvSpPr>
            <p:cNvPr id="23" name="Rectangle 22"/>
            <p:cNvSpPr/>
            <p:nvPr/>
          </p:nvSpPr>
          <p:spPr>
            <a:xfrm>
              <a:off x="4991100" y="3051244"/>
              <a:ext cx="3200400" cy="2108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b="1" dirty="0" smtClean="0">
                  <a:solidFill>
                    <a:srgbClr val="002C77"/>
                  </a:solidFill>
                </a:rPr>
                <a:t>HOW MUCH RISK CAN MY COMPANY TOLERATE? 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r>
                <a:rPr lang="en-US" dirty="0" smtClean="0"/>
                <a:t>What are our company’s sources of capital and how do we prefer to deploy those resources to deal with unexpected losses?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724400" y="2514600"/>
              <a:ext cx="3733800" cy="3429000"/>
            </a:xfrm>
            <a:prstGeom prst="rect">
              <a:avLst/>
            </a:prstGeom>
            <a:noFill/>
            <a:ln w="9525" cap="flat" cmpd="sng" algn="ctr">
              <a:solidFill>
                <a:srgbClr val="00A8C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134100" y="1905000"/>
              <a:ext cx="914400" cy="914400"/>
              <a:chOff x="6553200" y="1828800"/>
              <a:chExt cx="914400" cy="91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553200" y="1828800"/>
                <a:ext cx="914400" cy="914400"/>
                <a:chOff x="1905000" y="1981200"/>
                <a:chExt cx="914400" cy="914400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1905000" y="1981200"/>
                  <a:ext cx="914400" cy="914400"/>
                </a:xfrm>
                <a:prstGeom prst="ellipse">
                  <a:avLst/>
                </a:prstGeom>
                <a:solidFill>
                  <a:srgbClr val="E08216"/>
                </a:solidFill>
                <a:ln w="57150" cap="flat" cmpd="sng" algn="ctr">
                  <a:solidFill>
                    <a:srgbClr val="FBAB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0" tIns="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81690" y="2006055"/>
                  <a:ext cx="18466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400" dirty="0">
                    <a:solidFill>
                      <a:srgbClr val="FFFFFF"/>
                    </a:solidFill>
                    <a:latin typeface="Arial Black"/>
                    <a:cs typeface="Arial Black"/>
                  </a:endParaRPr>
                </a:p>
              </p:txBody>
            </p:sp>
          </p:grpSp>
          <p:sp>
            <p:nvSpPr>
              <p:cNvPr id="18" name="Lightning Bolt 17"/>
              <p:cNvSpPr/>
              <p:nvPr/>
            </p:nvSpPr>
            <p:spPr bwMode="auto">
              <a:xfrm>
                <a:off x="6689725" y="2009775"/>
                <a:ext cx="609600" cy="558800"/>
              </a:xfrm>
              <a:prstGeom prst="lightningBol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7200" y="1752600"/>
            <a:ext cx="3733800" cy="4316343"/>
            <a:chOff x="457200" y="1752600"/>
            <a:chExt cx="3733800" cy="4316343"/>
          </a:xfrm>
        </p:grpSpPr>
        <p:sp>
          <p:nvSpPr>
            <p:cNvPr id="13" name="Rectangle 12"/>
            <p:cNvSpPr/>
            <p:nvPr/>
          </p:nvSpPr>
          <p:spPr>
            <a:xfrm>
              <a:off x="571500" y="2898844"/>
              <a:ext cx="35052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l">
                <a:lnSpc>
                  <a:spcPct val="100000"/>
                </a:lnSpc>
              </a:pPr>
              <a:r>
                <a:rPr lang="en-US" b="1" dirty="0" smtClean="0">
                  <a:solidFill>
                    <a:srgbClr val="002C77"/>
                  </a:solidFill>
                </a:rPr>
                <a:t>WHY WE BUY INSURANCE?</a:t>
              </a:r>
              <a:endParaRPr lang="en-US" dirty="0" smtClean="0">
                <a:solidFill>
                  <a:srgbClr val="002C77"/>
                </a:solidFill>
              </a:endParaRP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r>
                <a:rPr lang="en-US" dirty="0" smtClean="0"/>
                <a:t>Why we need to by global programs and for which </a:t>
              </a:r>
              <a:r>
                <a:rPr lang="en-US" dirty="0"/>
                <a:t>lines</a:t>
              </a:r>
              <a:r>
                <a:rPr lang="en-US" dirty="0" smtClean="0"/>
                <a:t>?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endParaRPr lang="en-US" dirty="0" smtClean="0"/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r>
                <a:rPr lang="en-US" dirty="0" smtClean="0"/>
                <a:t>Do </a:t>
              </a:r>
              <a:r>
                <a:rPr lang="en-US" dirty="0"/>
                <a:t>we understand how economic, legal, and fiscal trends impact my industry and affect long-and short-term risk strategies?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endParaRPr lang="en-US" dirty="0" smtClean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200" y="2362200"/>
              <a:ext cx="3733800" cy="3429000"/>
            </a:xfrm>
            <a:prstGeom prst="rect">
              <a:avLst/>
            </a:prstGeom>
            <a:noFill/>
            <a:ln w="9525" cap="flat" cmpd="sng" algn="ctr">
              <a:solidFill>
                <a:srgbClr val="00A8C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905000" y="1752600"/>
              <a:ext cx="914400" cy="914400"/>
              <a:chOff x="1905000" y="1752600"/>
              <a:chExt cx="914400" cy="914400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905000" y="1752600"/>
                <a:ext cx="914400" cy="914400"/>
              </a:xfrm>
              <a:prstGeom prst="ellipse">
                <a:avLst/>
              </a:prstGeom>
              <a:solidFill>
                <a:srgbClr val="6AB833"/>
              </a:solidFill>
              <a:ln w="57150" cap="flat" cmpd="sng" algn="ctr">
                <a:solidFill>
                  <a:srgbClr val="DBEBB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90388" y="1771874"/>
                <a:ext cx="5610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FFFF"/>
                    </a:solidFill>
                    <a:latin typeface="Arial Black"/>
                    <a:cs typeface="Arial Black"/>
                  </a:rPr>
                  <a:t>$</a:t>
                </a:r>
                <a:endParaRPr lang="en-US" sz="4400" dirty="0">
                  <a:solidFill>
                    <a:srgbClr val="FFFFFF"/>
                  </a:solidFill>
                  <a:latin typeface="Arial Black"/>
                  <a:cs typeface="Arial Black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 bwMode="auto">
            <a:xfrm>
              <a:off x="685800" y="4114800"/>
              <a:ext cx="2971800" cy="0"/>
            </a:xfrm>
            <a:prstGeom prst="line">
              <a:avLst/>
            </a:prstGeom>
            <a:noFill/>
            <a:ln w="317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68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492544"/>
            <a:ext cx="3733800" cy="4755856"/>
            <a:chOff x="533400" y="1492544"/>
            <a:chExt cx="3733800" cy="4755856"/>
          </a:xfrm>
        </p:grpSpPr>
        <p:sp>
          <p:nvSpPr>
            <p:cNvPr id="16" name="Rectangle 15"/>
            <p:cNvSpPr/>
            <p:nvPr/>
          </p:nvSpPr>
          <p:spPr>
            <a:xfrm>
              <a:off x="685800" y="2465790"/>
              <a:ext cx="350520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b="1" dirty="0" smtClean="0">
                  <a:solidFill>
                    <a:srgbClr val="002C77"/>
                  </a:solidFill>
                </a:rPr>
                <a:t>IS MY COMPANY ADEQUATELY PROTECTED AGAINST RISK?</a:t>
              </a:r>
            </a:p>
            <a:p>
              <a:pPr marL="0" lvl="2">
                <a:spcBef>
                  <a:spcPts val="600"/>
                </a:spcBef>
              </a:pPr>
              <a:r>
                <a:rPr lang="en-US" dirty="0"/>
                <a:t>Are my </a:t>
              </a:r>
              <a:r>
                <a:rPr lang="en-US" dirty="0"/>
                <a:t>company’s</a:t>
              </a:r>
              <a:r>
                <a:rPr lang="en-US" dirty="0"/>
                <a:t> limits and deductibles appropriate?</a:t>
              </a:r>
            </a:p>
            <a:p>
              <a:pPr marL="0" lvl="2">
                <a:spcBef>
                  <a:spcPts val="600"/>
                </a:spcBef>
              </a:pPr>
              <a:endParaRPr lang="en-US" dirty="0" smtClean="0"/>
            </a:p>
            <a:p>
              <a:pPr marL="0" lvl="2">
                <a:spcBef>
                  <a:spcPts val="600"/>
                </a:spcBef>
              </a:pPr>
              <a:r>
                <a:rPr lang="en-US" dirty="0" smtClean="0"/>
                <a:t>Do </a:t>
              </a:r>
              <a:r>
                <a:rPr lang="en-US" dirty="0"/>
                <a:t>my insurance structure reflect corporate risk tolerance?</a:t>
              </a:r>
            </a:p>
            <a:p>
              <a:pPr marL="0" lvl="2" algn="l">
                <a:lnSpc>
                  <a:spcPct val="100000"/>
                </a:lnSpc>
                <a:spcBef>
                  <a:spcPts val="600"/>
                </a:spcBef>
              </a:pPr>
              <a:endParaRPr lang="en-US" dirty="0" smtClean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3400" y="2102143"/>
              <a:ext cx="3733800" cy="4146257"/>
            </a:xfrm>
            <a:prstGeom prst="rect">
              <a:avLst/>
            </a:prstGeom>
            <a:noFill/>
            <a:ln w="9525" cap="flat" cmpd="sng" algn="ctr">
              <a:solidFill>
                <a:srgbClr val="00A8C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43100" y="1492544"/>
              <a:ext cx="914400" cy="914400"/>
              <a:chOff x="1905000" y="1703457"/>
              <a:chExt cx="914400" cy="914400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1905000" y="1703457"/>
                <a:ext cx="914400" cy="914400"/>
              </a:xfrm>
              <a:prstGeom prst="ellipse">
                <a:avLst/>
              </a:prstGeom>
              <a:solidFill>
                <a:srgbClr val="D9001B"/>
              </a:solidFill>
              <a:ln w="57150" cap="flat" cmpd="sng" algn="ctr">
                <a:solidFill>
                  <a:srgbClr val="EB4E3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3" name="Picture 22" descr="cadeado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997" y="1812209"/>
                <a:ext cx="458803" cy="653248"/>
              </a:xfrm>
              <a:prstGeom prst="rect">
                <a:avLst/>
              </a:prstGeom>
            </p:spPr>
          </p:pic>
        </p:grpSp>
        <p:cxnSp>
          <p:nvCxnSpPr>
            <p:cNvPr id="24" name="Straight Connector 23"/>
            <p:cNvCxnSpPr/>
            <p:nvPr/>
          </p:nvCxnSpPr>
          <p:spPr bwMode="auto">
            <a:xfrm>
              <a:off x="762000" y="4203994"/>
              <a:ext cx="2971800" cy="0"/>
            </a:xfrm>
            <a:prstGeom prst="line">
              <a:avLst/>
            </a:prstGeom>
            <a:noFill/>
            <a:ln w="317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itle 1"/>
          <p:cNvSpPr txBox="1">
            <a:spLocks/>
          </p:cNvSpPr>
          <p:nvPr/>
        </p:nvSpPr>
        <p:spPr bwMode="gray">
          <a:xfrm>
            <a:off x="1143000" y="609600"/>
            <a:ext cx="6858000" cy="7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2pPr>
            <a:lvl3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3pPr>
            <a:lvl4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4pPr>
            <a:lvl5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A8C9"/>
                </a:solidFill>
              </a:rPr>
              <a:t>TYPICAL QUESTIONS CFOS FROM MULTILATINAS </a:t>
            </a:r>
          </a:p>
          <a:p>
            <a:pPr algn="ctr"/>
            <a:r>
              <a:rPr lang="en-US" sz="2400" dirty="0" smtClean="0">
                <a:solidFill>
                  <a:srgbClr val="00A8C9"/>
                </a:solidFill>
              </a:rPr>
              <a:t>ARE ASKING TO THEIR RISK MANAGERS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19600" y="1465488"/>
            <a:ext cx="4191000" cy="4782912"/>
            <a:chOff x="4419600" y="1465488"/>
            <a:chExt cx="4191000" cy="4782912"/>
          </a:xfrm>
        </p:grpSpPr>
        <p:sp>
          <p:nvSpPr>
            <p:cNvPr id="5" name="Rectangle 4"/>
            <p:cNvSpPr/>
            <p:nvPr/>
          </p:nvSpPr>
          <p:spPr>
            <a:xfrm>
              <a:off x="4648200" y="3429000"/>
              <a:ext cx="37338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spcBef>
                  <a:spcPts val="600"/>
                </a:spcBef>
              </a:pPr>
              <a:r>
                <a:rPr lang="en-US" sz="1600" dirty="0"/>
                <a:t>How my program is priced and how can I benefit  from economies of scale (regional programs)</a:t>
              </a:r>
            </a:p>
            <a:p>
              <a:pPr marL="0" lvl="2">
                <a:spcBef>
                  <a:spcPts val="600"/>
                </a:spcBef>
              </a:pPr>
              <a:endParaRPr lang="en-US" sz="1600" dirty="0" smtClean="0"/>
            </a:p>
            <a:p>
              <a:pPr marL="0" lvl="2">
                <a:spcBef>
                  <a:spcPts val="600"/>
                </a:spcBef>
              </a:pPr>
              <a:r>
                <a:rPr lang="en-US" sz="1600" dirty="0" smtClean="0"/>
                <a:t>Cost </a:t>
              </a:r>
              <a:r>
                <a:rPr lang="en-US" sz="1600" dirty="0"/>
                <a:t>of retaining risk vs. cost of transferring risk (premium)?</a:t>
              </a:r>
            </a:p>
            <a:p>
              <a:pPr marL="0" lvl="2">
                <a:spcBef>
                  <a:spcPts val="600"/>
                </a:spcBef>
              </a:pPr>
              <a:endParaRPr lang="en-US" sz="1600" dirty="0" smtClean="0"/>
            </a:p>
            <a:p>
              <a:pPr marL="0" lvl="2">
                <a:spcBef>
                  <a:spcPts val="600"/>
                </a:spcBef>
              </a:pPr>
              <a:r>
                <a:rPr lang="en-US" sz="1600" dirty="0" smtClean="0"/>
                <a:t>Whose </a:t>
              </a:r>
              <a:r>
                <a:rPr lang="en-US" sz="1600" dirty="0"/>
                <a:t>capital is cheaper: my company’s or your insurance carrier’s?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419600" y="2095500"/>
              <a:ext cx="4191000" cy="4152900"/>
            </a:xfrm>
            <a:prstGeom prst="rect">
              <a:avLst/>
            </a:prstGeom>
            <a:noFill/>
            <a:ln w="9525" cap="flat" cmpd="sng" algn="ctr">
              <a:solidFill>
                <a:srgbClr val="00A8C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0" y="2445603"/>
              <a:ext cx="381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1600" b="1" dirty="0" smtClean="0">
                  <a:solidFill>
                    <a:srgbClr val="002C77"/>
                  </a:solidFill>
                </a:rPr>
                <a:t>IS MY REGIONAL PROGRAM IS GETTING THE EXPECTED VALUE FROM ITS INSURANCE PURCHASE?</a:t>
              </a:r>
              <a:endParaRPr lang="en-US" sz="1600" b="1" dirty="0">
                <a:solidFill>
                  <a:srgbClr val="002C77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4724400" y="4419600"/>
              <a:ext cx="3581400" cy="0"/>
            </a:xfrm>
            <a:prstGeom prst="line">
              <a:avLst/>
            </a:prstGeom>
            <a:noFill/>
            <a:ln w="317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724400" y="5334000"/>
              <a:ext cx="3581400" cy="0"/>
            </a:xfrm>
            <a:prstGeom prst="line">
              <a:avLst/>
            </a:prstGeom>
            <a:noFill/>
            <a:ln w="317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oup 38"/>
            <p:cNvGrpSpPr/>
            <p:nvPr/>
          </p:nvGrpSpPr>
          <p:grpSpPr>
            <a:xfrm>
              <a:off x="6057900" y="1465488"/>
              <a:ext cx="914400" cy="914400"/>
              <a:chOff x="5981700" y="1313088"/>
              <a:chExt cx="914400" cy="914400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5981700" y="1313088"/>
                <a:ext cx="914400" cy="914400"/>
              </a:xfrm>
              <a:prstGeom prst="ellipse">
                <a:avLst/>
              </a:prstGeom>
              <a:solidFill>
                <a:srgbClr val="9B007C"/>
              </a:solidFill>
              <a:ln w="57150" cap="flat" cmpd="sng" algn="ctr">
                <a:solidFill>
                  <a:srgbClr val="EEB6D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Circular Arrow 37"/>
              <p:cNvSpPr/>
              <p:nvPr/>
            </p:nvSpPr>
            <p:spPr bwMode="auto">
              <a:xfrm>
                <a:off x="6096000" y="1427388"/>
                <a:ext cx="685800" cy="685800"/>
              </a:xfrm>
              <a:prstGeom prst="circularArrow">
                <a:avLst>
                  <a:gd name="adj1" fmla="val 10137"/>
                  <a:gd name="adj2" fmla="val 1786877"/>
                  <a:gd name="adj3" fmla="val 19833407"/>
                  <a:gd name="adj4" fmla="val 1560200"/>
                  <a:gd name="adj5" fmla="val 13188"/>
                </a:avLst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52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031265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How some </a:t>
            </a:r>
            <a:r>
              <a:rPr lang="en-US" sz="2400" dirty="0" err="1">
                <a:solidFill>
                  <a:srgbClr val="000000"/>
                </a:solidFill>
              </a:rPr>
              <a:t>multilatinas</a:t>
            </a:r>
            <a:r>
              <a:rPr lang="en-US" sz="2400" dirty="0">
                <a:solidFill>
                  <a:srgbClr val="000000"/>
                </a:solidFill>
              </a:rPr>
              <a:t> are leveraging data and analytics </a:t>
            </a:r>
            <a:r>
              <a:rPr lang="en-US" sz="2400" b="1" dirty="0">
                <a:solidFill>
                  <a:srgbClr val="000000"/>
                </a:solidFill>
              </a:rPr>
              <a:t>to improve their risk management strategy and cost reduction efforts? </a:t>
            </a:r>
          </a:p>
        </p:txBody>
      </p:sp>
      <p:pic>
        <p:nvPicPr>
          <p:cNvPr id="8" name="Picture 7" descr="slide 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40046" r="58160" b="21065"/>
          <a:stretch/>
        </p:blipFill>
        <p:spPr>
          <a:xfrm>
            <a:off x="228600" y="726465"/>
            <a:ext cx="2667000" cy="23215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304800" y="2875940"/>
            <a:ext cx="8534400" cy="0"/>
          </a:xfrm>
          <a:prstGeom prst="line">
            <a:avLst/>
          </a:prstGeom>
          <a:noFill/>
          <a:ln w="9525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914400" y="402160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C9"/>
                </a:solidFill>
              </a:rPr>
              <a:t>74</a:t>
            </a:r>
            <a:r>
              <a:rPr lang="en-US" sz="4000" b="1" dirty="0">
                <a:solidFill>
                  <a:srgbClr val="00A8C9"/>
                </a:solidFill>
              </a:rPr>
              <a:t>% </a:t>
            </a:r>
            <a:endParaRPr lang="en-US" sz="4000" b="1" dirty="0" smtClean="0">
              <a:solidFill>
                <a:srgbClr val="00A8C9"/>
              </a:solidFill>
            </a:endParaRPr>
          </a:p>
          <a:p>
            <a:r>
              <a:rPr lang="en-US" sz="2000" dirty="0" smtClean="0">
                <a:solidFill>
                  <a:srgbClr val="00A8C9"/>
                </a:solidFill>
              </a:rPr>
              <a:t>of </a:t>
            </a:r>
            <a:r>
              <a:rPr lang="en-US" sz="2000" dirty="0">
                <a:solidFill>
                  <a:srgbClr val="00A8C9"/>
                </a:solidFill>
              </a:rPr>
              <a:t>the respondents said their organization need to make a </a:t>
            </a:r>
            <a:r>
              <a:rPr lang="en-US" sz="2000" b="1" dirty="0">
                <a:solidFill>
                  <a:srgbClr val="00A8C9"/>
                </a:solidFill>
              </a:rPr>
              <a:t>deeper analysis of their risk-related data </a:t>
            </a:r>
            <a:endParaRPr lang="en-US" b="1" dirty="0">
              <a:solidFill>
                <a:srgbClr val="00A8C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4021604"/>
            <a:ext cx="327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A8C9"/>
                </a:solidFill>
              </a:rPr>
              <a:t>79% </a:t>
            </a:r>
            <a:endParaRPr lang="en-US" sz="4000" b="1" dirty="0" smtClean="0">
              <a:solidFill>
                <a:srgbClr val="00A8C9"/>
              </a:solidFill>
            </a:endParaRPr>
          </a:p>
          <a:p>
            <a:r>
              <a:rPr lang="en-US" sz="2000" dirty="0" smtClean="0">
                <a:solidFill>
                  <a:srgbClr val="00A8C9"/>
                </a:solidFill>
              </a:rPr>
              <a:t>of </a:t>
            </a:r>
            <a:r>
              <a:rPr lang="en-US" sz="2000" dirty="0">
                <a:solidFill>
                  <a:srgbClr val="00A8C9"/>
                </a:solidFill>
              </a:rPr>
              <a:t>insurers are </a:t>
            </a:r>
            <a:r>
              <a:rPr lang="en-US" sz="2000" b="1" dirty="0">
                <a:solidFill>
                  <a:srgbClr val="00A8C9"/>
                </a:solidFill>
              </a:rPr>
              <a:t>simulating internal risks</a:t>
            </a:r>
            <a:r>
              <a:rPr lang="en-US" sz="2000" dirty="0">
                <a:solidFill>
                  <a:srgbClr val="00A8C9"/>
                </a:solidFill>
              </a:rPr>
              <a:t> to satisfy regulatory requirements.</a:t>
            </a:r>
          </a:p>
          <a:p>
            <a:endParaRPr lang="en-US" dirty="0">
              <a:solidFill>
                <a:srgbClr val="00A8C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1242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rgbClr val="001B7D"/>
                </a:solidFill>
              </a:rPr>
              <a:t>EXCELLENCE IN RISK MANAGEMENT SURVEY </a:t>
            </a:r>
            <a:endParaRPr lang="en-US" sz="2000" dirty="0">
              <a:solidFill>
                <a:srgbClr val="001B7D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572000" y="3810000"/>
            <a:ext cx="0" cy="2362200"/>
          </a:xfrm>
          <a:prstGeom prst="line">
            <a:avLst/>
          </a:prstGeom>
          <a:noFill/>
          <a:ln w="9525" cap="flat" cmpd="sng" algn="ctr">
            <a:solidFill>
              <a:srgbClr val="00A8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30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enario_cartonado_festa_cassino_fichas_6355752726530743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9" t="15635" r="8632" b="61756"/>
          <a:stretch/>
        </p:blipFill>
        <p:spPr>
          <a:xfrm>
            <a:off x="648479" y="609600"/>
            <a:ext cx="799321" cy="790966"/>
          </a:xfrm>
          <a:prstGeom prst="rect">
            <a:avLst/>
          </a:prstGeom>
          <a:effectLst/>
        </p:spPr>
      </p:pic>
      <p:grpSp>
        <p:nvGrpSpPr>
          <p:cNvPr id="11" name="Group 10"/>
          <p:cNvGrpSpPr/>
          <p:nvPr/>
        </p:nvGrpSpPr>
        <p:grpSpPr>
          <a:xfrm>
            <a:off x="1371600" y="533400"/>
            <a:ext cx="914400" cy="914400"/>
            <a:chOff x="1905000" y="1752600"/>
            <a:chExt cx="914400" cy="914400"/>
          </a:xfrm>
        </p:grpSpPr>
        <p:sp>
          <p:nvSpPr>
            <p:cNvPr id="12" name="Oval 11"/>
            <p:cNvSpPr/>
            <p:nvPr/>
          </p:nvSpPr>
          <p:spPr bwMode="auto">
            <a:xfrm>
              <a:off x="1905000" y="1752600"/>
              <a:ext cx="914400" cy="914400"/>
            </a:xfrm>
            <a:prstGeom prst="ellipse">
              <a:avLst/>
            </a:prstGeom>
            <a:solidFill>
              <a:srgbClr val="6AB833"/>
            </a:solidFill>
            <a:ln w="57150" cap="flat" cmpd="sng" algn="ctr">
              <a:solidFill>
                <a:srgbClr val="DBEBB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0388" y="1771874"/>
              <a:ext cx="5610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$</a:t>
              </a:r>
              <a:endParaRPr lang="en-US" sz="4400" dirty="0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5030" y="1600199"/>
            <a:ext cx="8393941" cy="5096969"/>
            <a:chOff x="375030" y="1600199"/>
            <a:chExt cx="8393941" cy="5096969"/>
          </a:xfrm>
        </p:grpSpPr>
        <p:sp>
          <p:nvSpPr>
            <p:cNvPr id="2" name="Rectangle 1"/>
            <p:cNvSpPr/>
            <p:nvPr/>
          </p:nvSpPr>
          <p:spPr bwMode="auto">
            <a:xfrm>
              <a:off x="375030" y="1600199"/>
              <a:ext cx="8393941" cy="5096969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 descr="Seguros Vs Casinos-0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5" t="21793" r="23968" b="8994"/>
            <a:stretch/>
          </p:blipFill>
          <p:spPr>
            <a:xfrm>
              <a:off x="1371600" y="1680678"/>
              <a:ext cx="7010400" cy="494872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" name="Picture 19" descr="cenario_cartonado_festa_cassino_fichas_6355752726530743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2" t="16596" r="31962" b="61275"/>
          <a:stretch/>
        </p:blipFill>
        <p:spPr>
          <a:xfrm>
            <a:off x="228600" y="1219200"/>
            <a:ext cx="751888" cy="768655"/>
          </a:xfrm>
          <a:prstGeom prst="rect">
            <a:avLst/>
          </a:prstGeom>
          <a:effectLst/>
        </p:spPr>
      </p:pic>
      <p:pic>
        <p:nvPicPr>
          <p:cNvPr id="8" name="Picture 7" descr="cenario_cartonado_festa_cassino_fichas_6355752726530743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206" r="59141" b="19423"/>
          <a:stretch/>
        </p:blipFill>
        <p:spPr>
          <a:xfrm>
            <a:off x="663622" y="1027211"/>
            <a:ext cx="1393778" cy="1411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77238" y="533400"/>
            <a:ext cx="4990362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WE BUY INSURANCE?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99121" y="825106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A8C9"/>
                </a:solidFill>
              </a:rPr>
              <a:t>Comparison between casinos and insurance.</a:t>
            </a:r>
          </a:p>
          <a:p>
            <a:pPr marL="0" lvl="1" algn="l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A8C9"/>
                </a:solidFill>
              </a:rPr>
              <a:t>Average return for every $1 spent</a:t>
            </a:r>
          </a:p>
        </p:txBody>
      </p:sp>
    </p:spTree>
    <p:extLst>
      <p:ext uri="{BB962C8B-B14F-4D97-AF65-F5344CB8AC3E}">
        <p14:creationId xmlns:p14="http://schemas.microsoft.com/office/powerpoint/2010/main" val="39044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1600" y="533400"/>
            <a:ext cx="914400" cy="914400"/>
            <a:chOff x="1905000" y="1752600"/>
            <a:chExt cx="914400" cy="914400"/>
          </a:xfrm>
        </p:grpSpPr>
        <p:sp>
          <p:nvSpPr>
            <p:cNvPr id="11" name="Oval 10"/>
            <p:cNvSpPr/>
            <p:nvPr/>
          </p:nvSpPr>
          <p:spPr bwMode="auto">
            <a:xfrm>
              <a:off x="1905000" y="1752600"/>
              <a:ext cx="914400" cy="914400"/>
            </a:xfrm>
            <a:prstGeom prst="ellipse">
              <a:avLst/>
            </a:prstGeom>
            <a:solidFill>
              <a:srgbClr val="6AB833"/>
            </a:solidFill>
            <a:ln w="57150" cap="flat" cmpd="sng" algn="ctr">
              <a:solidFill>
                <a:srgbClr val="DBEBB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0388" y="1771874"/>
              <a:ext cx="5610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$</a:t>
              </a:r>
              <a:endParaRPr lang="en-US" sz="4400" dirty="0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7252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A8C9"/>
                </a:solidFill>
              </a:rPr>
              <a:t>Comparison between casinos and insurance.</a:t>
            </a:r>
          </a:p>
          <a:p>
            <a:pPr marL="0" lvl="1" algn="l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A8C9"/>
                </a:solidFill>
              </a:rPr>
              <a:t>Average return for every $1 spent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5982" y="2273618"/>
            <a:ext cx="5184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/>
              <a:t>The </a:t>
            </a:r>
            <a:r>
              <a:rPr lang="en-US" sz="2400" b="1" dirty="0"/>
              <a:t>amount of losses at any one company fluctuates unpredictably from year to year. </a:t>
            </a:r>
            <a:r>
              <a:rPr lang="en-US" sz="2400" dirty="0"/>
              <a:t>In fact, this uncertainty is the main reason that companies buy insurance and create loss control and mitigation </a:t>
            </a:r>
            <a:r>
              <a:rPr lang="en-US" sz="2400" dirty="0" smtClean="0"/>
              <a:t>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28705" y="4608255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Claude Yoder and Dave </a:t>
            </a:r>
            <a:r>
              <a:rPr lang="en-US" sz="1600" dirty="0" err="1">
                <a:solidFill>
                  <a:srgbClr val="000000"/>
                </a:solidFill>
              </a:rPr>
              <a:t>Heppen</a:t>
            </a:r>
            <a:r>
              <a:rPr lang="en-US" sz="1600" dirty="0">
                <a:solidFill>
                  <a:srgbClr val="000000"/>
                </a:solidFill>
              </a:rPr>
              <a:t>, CFO  Magazine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265" y="1624837"/>
            <a:ext cx="106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6AB833"/>
                </a:solidFill>
              </a:rPr>
              <a:t>“</a:t>
            </a:r>
            <a:endParaRPr lang="en-US" sz="13800" dirty="0">
              <a:solidFill>
                <a:srgbClr val="6AB8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5211" y="372760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800" b="1" dirty="0">
                <a:solidFill>
                  <a:srgbClr val="6AB833"/>
                </a:solidFill>
              </a:rPr>
              <a:t>”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gray">
          <a:xfrm>
            <a:off x="2514600" y="457200"/>
            <a:ext cx="49903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2pPr>
            <a:lvl3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3pPr>
            <a:lvl4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4pPr>
            <a:lvl5pPr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2000" smtClean="0"/>
              <a:t>WHY WE BUY INSURANCE?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18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4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71600" y="533400"/>
            <a:ext cx="914400" cy="914400"/>
            <a:chOff x="1905000" y="1752600"/>
            <a:chExt cx="914400" cy="914400"/>
          </a:xfrm>
        </p:grpSpPr>
        <p:sp>
          <p:nvSpPr>
            <p:cNvPr id="12" name="Oval 11"/>
            <p:cNvSpPr/>
            <p:nvPr/>
          </p:nvSpPr>
          <p:spPr bwMode="auto">
            <a:xfrm>
              <a:off x="1905000" y="1752600"/>
              <a:ext cx="914400" cy="914400"/>
            </a:xfrm>
            <a:prstGeom prst="ellipse">
              <a:avLst/>
            </a:prstGeom>
            <a:solidFill>
              <a:srgbClr val="6AB833"/>
            </a:solidFill>
            <a:ln w="57150" cap="flat" cmpd="sng" algn="ctr">
              <a:solidFill>
                <a:srgbClr val="DBEBB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0388" y="1771874"/>
              <a:ext cx="5610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$</a:t>
              </a:r>
              <a:endParaRPr lang="en-US" sz="4400" dirty="0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990362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WE BUY INSURANCE?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7620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rgbClr val="00A8C9"/>
                </a:solidFill>
              </a:rPr>
              <a:t>Do we need to buy insurance and for which lines?</a:t>
            </a:r>
          </a:p>
          <a:p>
            <a:pPr marL="0" lvl="1"/>
            <a:r>
              <a:rPr lang="en-US" dirty="0">
                <a:solidFill>
                  <a:srgbClr val="00A8C9"/>
                </a:solidFill>
              </a:rPr>
              <a:t>Risks that similar companies are facing. Which are my signature risks?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451" b="16534"/>
          <a:stretch/>
        </p:blipFill>
        <p:spPr bwMode="auto">
          <a:xfrm>
            <a:off x="1676401" y="2171677"/>
            <a:ext cx="6737352" cy="363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 rot="16200000">
            <a:off x="-1146605" y="4101524"/>
            <a:ext cx="4419599" cy="312013"/>
          </a:xfrm>
          <a:prstGeom prst="rect">
            <a:avLst/>
          </a:prstGeom>
          <a:solidFill>
            <a:srgbClr val="E082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Frequency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6162532"/>
            <a:ext cx="7467600" cy="314468"/>
          </a:xfrm>
          <a:prstGeom prst="rect">
            <a:avLst/>
          </a:prstGeom>
          <a:solidFill>
            <a:srgbClr val="E082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Severity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706" y="2028066"/>
            <a:ext cx="457200" cy="413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10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9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8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7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6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4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3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2</a:t>
            </a: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solidFill>
                  <a:srgbClr val="001B7D"/>
                </a:solidFill>
              </a:rPr>
              <a:t>1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001B7D"/>
                </a:solidFill>
              </a:rPr>
              <a:t>0</a:t>
            </a:r>
            <a:endParaRPr lang="en-US" sz="1600" dirty="0" smtClean="0">
              <a:solidFill>
                <a:srgbClr val="001B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106" y="5781532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600" dirty="0" smtClean="0">
                <a:solidFill>
                  <a:srgbClr val="001B7D"/>
                </a:solidFill>
              </a:rPr>
              <a:t>1    2   3   4   5   6   7   8   9   10</a:t>
            </a:r>
            <a:endParaRPr lang="en-US" sz="1600" spc="600" dirty="0">
              <a:solidFill>
                <a:srgbClr val="001B7D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4400" y="2047732"/>
            <a:ext cx="7467600" cy="4419600"/>
          </a:xfrm>
          <a:prstGeom prst="rect">
            <a:avLst/>
          </a:prstGeom>
          <a:noFill/>
          <a:ln w="9525" cap="flat" cmpd="sng" algn="ctr">
            <a:solidFill>
              <a:srgbClr val="E0821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5" grpId="0" animBg="1"/>
      <p:bldP spid="7" grpId="0"/>
      <p:bldP spid="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685800"/>
            <a:ext cx="914400" cy="914400"/>
            <a:chOff x="6134100" y="1752600"/>
            <a:chExt cx="914400" cy="914400"/>
          </a:xfrm>
        </p:grpSpPr>
        <p:sp>
          <p:nvSpPr>
            <p:cNvPr id="24" name="Oval 23"/>
            <p:cNvSpPr/>
            <p:nvPr/>
          </p:nvSpPr>
          <p:spPr bwMode="auto">
            <a:xfrm>
              <a:off x="6134100" y="1752600"/>
              <a:ext cx="914400" cy="914400"/>
            </a:xfrm>
            <a:prstGeom prst="ellipse">
              <a:avLst/>
            </a:prstGeom>
            <a:solidFill>
              <a:srgbClr val="E08216"/>
            </a:solidFill>
            <a:ln w="57150" cap="flat" cmpd="sng" algn="ctr">
              <a:solidFill>
                <a:srgbClr val="FBAB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ghtning Bolt 24"/>
            <p:cNvSpPr/>
            <p:nvPr/>
          </p:nvSpPr>
          <p:spPr bwMode="auto">
            <a:xfrm>
              <a:off x="6270625" y="1933575"/>
              <a:ext cx="609600" cy="558800"/>
            </a:xfrm>
            <a:prstGeom prst="lightningBol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522" name="Group 21521"/>
          <p:cNvGrpSpPr/>
          <p:nvPr/>
        </p:nvGrpSpPr>
        <p:grpSpPr>
          <a:xfrm>
            <a:off x="1295400" y="609600"/>
            <a:ext cx="8686800" cy="977319"/>
            <a:chOff x="1295400" y="609600"/>
            <a:chExt cx="8686800" cy="977319"/>
          </a:xfrm>
        </p:grpSpPr>
        <p:sp>
          <p:nvSpPr>
            <p:cNvPr id="22" name="Rectangle 21"/>
            <p:cNvSpPr/>
            <p:nvPr/>
          </p:nvSpPr>
          <p:spPr>
            <a:xfrm>
              <a:off x="1295400" y="940588"/>
              <a:ext cx="754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dirty="0">
                  <a:solidFill>
                    <a:srgbClr val="00A8C9"/>
                  </a:solidFill>
                </a:rPr>
                <a:t>What are your company’s sources of capital and how do you prefer to deploy those resources to deal with unexpected losses?</a:t>
              </a: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gray">
            <a:xfrm>
              <a:off x="1334238" y="609600"/>
              <a:ext cx="86479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2pPr>
              <a:lvl3pPr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3pPr>
              <a:lvl4pPr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4pPr>
              <a:lvl5pPr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5pPr>
              <a:lvl6pPr marL="457200"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6pPr>
              <a:lvl7pPr marL="914400"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7pPr>
              <a:lvl8pPr marL="1371600"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8pPr>
              <a:lvl9pPr marL="1828800" algn="l" rtl="0" fontAlgn="base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accent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 smtClean="0"/>
                <a:t>HOW MUCH RISK CAN MY COMPANY TOLERATE? </a:t>
              </a:r>
              <a:endParaRPr lang="en-US" sz="2000" dirty="0" smtClean="0"/>
            </a:p>
          </p:txBody>
        </p:sp>
      </p:grpSp>
      <p:grpSp>
        <p:nvGrpSpPr>
          <p:cNvPr id="21521" name="Group 21520"/>
          <p:cNvGrpSpPr/>
          <p:nvPr/>
        </p:nvGrpSpPr>
        <p:grpSpPr>
          <a:xfrm>
            <a:off x="201882" y="3276600"/>
            <a:ext cx="8763000" cy="1295400"/>
            <a:chOff x="201882" y="3276600"/>
            <a:chExt cx="8763000" cy="1295400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gray">
            <a:xfrm>
              <a:off x="201882" y="3276600"/>
              <a:ext cx="2133600" cy="1295400"/>
            </a:xfrm>
            <a:prstGeom prst="rect">
              <a:avLst/>
            </a:prstGeom>
            <a:solidFill>
              <a:srgbClr val="6AB833"/>
            </a:solidFill>
            <a:ln w="19050">
              <a:noFill/>
            </a:ln>
            <a:effectLst/>
            <a:extLst/>
          </p:spPr>
          <p:txBody>
            <a:bodyPr wrap="square" lIns="91440" tIns="91440" rIns="91440" bIns="91440" anchor="ctr" anchorCtr="0">
              <a:no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GB" b="1" dirty="0" smtClean="0">
                  <a:solidFill>
                    <a:schemeClr val="bg1"/>
                  </a:solidFill>
                  <a:cs typeface="Arial" charset="0"/>
                </a:rPr>
                <a:t>Debt Coverage</a:t>
              </a:r>
              <a:r>
                <a:rPr lang="en-GB" b="1" dirty="0">
                  <a:solidFill>
                    <a:schemeClr val="bg1"/>
                  </a:solidFill>
                  <a:cs typeface="Arial" charset="0"/>
                </a:rPr>
                <a:t/>
              </a:r>
              <a:br>
                <a:rPr lang="en-GB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GB" sz="1600" dirty="0">
                  <a:solidFill>
                    <a:schemeClr val="bg1"/>
                  </a:solidFill>
                  <a:cs typeface="Arial" charset="0"/>
                </a:rPr>
                <a:t>The Bondholders’ View</a:t>
              </a:r>
              <a:endParaRPr lang="en-GB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gray">
            <a:xfrm>
              <a:off x="2411682" y="3276601"/>
              <a:ext cx="2133600" cy="1295399"/>
            </a:xfrm>
            <a:prstGeom prst="rect">
              <a:avLst/>
            </a:prstGeom>
            <a:noFill/>
            <a:ln w="19050" algn="ctr">
              <a:solidFill>
                <a:srgbClr val="6AB833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</a:pPr>
              <a:endParaRPr lang="de-DE" sz="1600" dirty="0" smtClean="0">
                <a:solidFill>
                  <a:srgbClr val="001B7D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4621482" y="3276601"/>
              <a:ext cx="2133600" cy="1295399"/>
            </a:xfrm>
            <a:prstGeom prst="rect">
              <a:avLst/>
            </a:prstGeom>
            <a:noFill/>
            <a:ln w="19050" algn="ctr">
              <a:solidFill>
                <a:srgbClr val="6AB833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gray">
            <a:xfrm>
              <a:off x="6831282" y="3276601"/>
              <a:ext cx="2133600" cy="1295399"/>
            </a:xfrm>
            <a:prstGeom prst="rect">
              <a:avLst/>
            </a:prstGeom>
            <a:noFill/>
            <a:ln w="19050" algn="ctr">
              <a:solidFill>
                <a:srgbClr val="6AB833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64082" y="3631912"/>
              <a:ext cx="1828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 err="1">
                  <a:solidFill>
                    <a:srgbClr val="6AB833"/>
                  </a:solidFill>
                </a:rPr>
                <a:t>Emphasis</a:t>
              </a:r>
              <a:r>
                <a:rPr lang="de-DE" sz="1600" dirty="0">
                  <a:solidFill>
                    <a:srgbClr val="6AB833"/>
                  </a:solidFill>
                </a:rPr>
                <a:t> on </a:t>
              </a:r>
              <a:r>
                <a:rPr lang="de-DE" sz="1600" dirty="0" err="1">
                  <a:solidFill>
                    <a:srgbClr val="6AB833"/>
                  </a:solidFill>
                </a:rPr>
                <a:t>interest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 smtClean="0">
                  <a:solidFill>
                    <a:srgbClr val="6AB833"/>
                  </a:solidFill>
                </a:rPr>
                <a:t>coverage</a:t>
              </a:r>
              <a:endParaRPr lang="de-DE" sz="1600" dirty="0">
                <a:solidFill>
                  <a:srgbClr val="6AB833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97682" y="3385691"/>
              <a:ext cx="2057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>
                  <a:solidFill>
                    <a:srgbClr val="6AB833"/>
                  </a:solidFill>
                </a:rPr>
                <a:t>Looks </a:t>
              </a:r>
              <a:r>
                <a:rPr lang="de-DE" sz="1600" dirty="0" err="1">
                  <a:solidFill>
                    <a:srgbClr val="6AB833"/>
                  </a:solidFill>
                </a:rPr>
                <a:t>at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earnings</a:t>
              </a:r>
              <a:r>
                <a:rPr lang="de-DE" sz="1600" dirty="0">
                  <a:solidFill>
                    <a:srgbClr val="6AB833"/>
                  </a:solidFill>
                </a:rPr>
                <a:t> miss </a:t>
              </a:r>
              <a:r>
                <a:rPr lang="de-DE" sz="1600" dirty="0" err="1">
                  <a:solidFill>
                    <a:srgbClr val="6AB833"/>
                  </a:solidFill>
                </a:rPr>
                <a:t>required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for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one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or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more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notch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rating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downgrade</a:t>
              </a:r>
              <a:r>
                <a:rPr lang="de-DE" sz="1600" dirty="0">
                  <a:solidFill>
                    <a:srgbClr val="6AB833"/>
                  </a:solidFill>
                </a:rPr>
                <a:t>(s</a:t>
              </a:r>
              <a:r>
                <a:rPr lang="de-DE" sz="1600" dirty="0" smtClean="0">
                  <a:solidFill>
                    <a:srgbClr val="6AB833"/>
                  </a:solidFill>
                </a:rPr>
                <a:t>)</a:t>
              </a:r>
              <a:endParaRPr lang="de-DE" sz="1600" dirty="0">
                <a:solidFill>
                  <a:srgbClr val="6AB833"/>
                </a:solidFill>
              </a:endParaRPr>
            </a:p>
          </p:txBody>
        </p:sp>
        <p:sp>
          <p:nvSpPr>
            <p:cNvPr id="21504" name="Rectangle 21503"/>
            <p:cNvSpPr/>
            <p:nvPr/>
          </p:nvSpPr>
          <p:spPr>
            <a:xfrm>
              <a:off x="6907482" y="3631912"/>
              <a:ext cx="20574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err="1">
                  <a:solidFill>
                    <a:srgbClr val="6AB833"/>
                  </a:solidFill>
                </a:rPr>
                <a:t>Might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look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at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other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loan</a:t>
              </a:r>
              <a:r>
                <a:rPr lang="de-DE" sz="1600" dirty="0">
                  <a:solidFill>
                    <a:srgbClr val="6AB833"/>
                  </a:solidFill>
                </a:rPr>
                <a:t> </a:t>
              </a:r>
              <a:r>
                <a:rPr lang="de-DE" sz="1600" dirty="0" err="1">
                  <a:solidFill>
                    <a:srgbClr val="6AB833"/>
                  </a:solidFill>
                </a:rPr>
                <a:t>covenants</a:t>
              </a:r>
              <a:endParaRPr lang="en-US" sz="1600" dirty="0">
                <a:solidFill>
                  <a:srgbClr val="6AB833"/>
                </a:solidFill>
              </a:endParaRPr>
            </a:p>
          </p:txBody>
        </p:sp>
      </p:grpSp>
      <p:grpSp>
        <p:nvGrpSpPr>
          <p:cNvPr id="21519" name="Group 21518"/>
          <p:cNvGrpSpPr/>
          <p:nvPr/>
        </p:nvGrpSpPr>
        <p:grpSpPr>
          <a:xfrm>
            <a:off x="201882" y="4724400"/>
            <a:ext cx="8789718" cy="1452153"/>
            <a:chOff x="152400" y="4948647"/>
            <a:chExt cx="8789718" cy="1452153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gray">
            <a:xfrm>
              <a:off x="152400" y="4948647"/>
              <a:ext cx="2133600" cy="1452153"/>
            </a:xfrm>
            <a:prstGeom prst="rect">
              <a:avLst/>
            </a:prstGeom>
            <a:solidFill>
              <a:srgbClr val="D9001B"/>
            </a:solidFill>
            <a:ln w="19050">
              <a:solidFill>
                <a:srgbClr val="D9001B"/>
              </a:solidFill>
            </a:ln>
            <a:effectLst/>
            <a:extLst/>
          </p:spPr>
          <p:txBody>
            <a:bodyPr wrap="square" lIns="91440" tIns="91440" rIns="91440" bIns="91440" anchor="ctr" anchorCtr="0">
              <a:no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GB" b="1" dirty="0">
                  <a:solidFill>
                    <a:schemeClr val="bg1"/>
                  </a:solidFill>
                  <a:cs typeface="Arial" charset="0"/>
                </a:rPr>
                <a:t>Key Performance Indicators (KPIs)</a:t>
              </a:r>
              <a:br>
                <a:rPr lang="en-GB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en-GB" sz="1600" dirty="0">
                  <a:solidFill>
                    <a:schemeClr val="bg1"/>
                  </a:solidFill>
                  <a:cs typeface="Arial" charset="0"/>
                </a:rPr>
                <a:t>Qualitative View</a:t>
              </a:r>
              <a:endParaRPr lang="en-GB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gray">
            <a:xfrm>
              <a:off x="2362200" y="4948648"/>
              <a:ext cx="2133600" cy="1452152"/>
            </a:xfrm>
            <a:prstGeom prst="rect">
              <a:avLst/>
            </a:prstGeom>
            <a:noFill/>
            <a:ln w="19050" algn="ctr">
              <a:solidFill>
                <a:srgbClr val="D9001B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</a:pPr>
              <a:endParaRPr lang="de-DE" sz="1600" dirty="0" smtClean="0">
                <a:solidFill>
                  <a:srgbClr val="001B7D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gray">
            <a:xfrm>
              <a:off x="4572000" y="4948647"/>
              <a:ext cx="2133600" cy="1452152"/>
            </a:xfrm>
            <a:prstGeom prst="rect">
              <a:avLst/>
            </a:prstGeom>
            <a:noFill/>
            <a:ln w="19050" algn="ctr">
              <a:solidFill>
                <a:srgbClr val="D9001B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gray">
            <a:xfrm>
              <a:off x="6781800" y="4948647"/>
              <a:ext cx="2133600" cy="1452152"/>
            </a:xfrm>
            <a:prstGeom prst="rect">
              <a:avLst/>
            </a:prstGeom>
            <a:noFill/>
            <a:ln w="19050" algn="ctr">
              <a:solidFill>
                <a:srgbClr val="D9001B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21509" name="Rectangle 21508"/>
            <p:cNvSpPr/>
            <p:nvPr/>
          </p:nvSpPr>
          <p:spPr>
            <a:xfrm>
              <a:off x="4724400" y="5250598"/>
              <a:ext cx="1828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 err="1">
                  <a:solidFill>
                    <a:srgbClr val="D9001B"/>
                  </a:solidFill>
                </a:rPr>
                <a:t>Flexibility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allows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for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reflection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of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company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 smtClean="0">
                  <a:solidFill>
                    <a:srgbClr val="D9001B"/>
                  </a:solidFill>
                </a:rPr>
                <a:t>culture</a:t>
              </a:r>
              <a:endParaRPr lang="de-DE" sz="1600" dirty="0">
                <a:solidFill>
                  <a:srgbClr val="D9001B"/>
                </a:solidFill>
              </a:endParaRPr>
            </a:p>
          </p:txBody>
        </p:sp>
        <p:sp>
          <p:nvSpPr>
            <p:cNvPr id="21510" name="Rectangle 21509"/>
            <p:cNvSpPr/>
            <p:nvPr/>
          </p:nvSpPr>
          <p:spPr>
            <a:xfrm>
              <a:off x="6960918" y="5373708"/>
              <a:ext cx="19812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 err="1">
                  <a:solidFill>
                    <a:srgbClr val="D9001B"/>
                  </a:solidFill>
                </a:rPr>
                <a:t>Appropriate</a:t>
              </a:r>
              <a:r>
                <a:rPr lang="de-DE" sz="1600" dirty="0">
                  <a:solidFill>
                    <a:srgbClr val="D9001B"/>
                  </a:solidFill>
                </a:rPr>
                <a:t> </a:t>
              </a:r>
              <a:r>
                <a:rPr lang="de-DE" sz="1600" dirty="0" err="1">
                  <a:solidFill>
                    <a:srgbClr val="D9001B"/>
                  </a:solidFill>
                </a:rPr>
                <a:t>for</a:t>
              </a:r>
              <a:r>
                <a:rPr lang="de-DE" sz="1600" b="1" dirty="0">
                  <a:solidFill>
                    <a:srgbClr val="D9001B"/>
                  </a:solidFill>
                </a:rPr>
                <a:t> </a:t>
              </a:r>
              <a:r>
                <a:rPr lang="de-DE" sz="1600" dirty="0">
                  <a:solidFill>
                    <a:srgbClr val="D9001B"/>
                  </a:solidFill>
                </a:rPr>
                <a:t>private </a:t>
              </a:r>
              <a:r>
                <a:rPr lang="de-DE" sz="1600" dirty="0" err="1" smtClean="0">
                  <a:solidFill>
                    <a:srgbClr val="D9001B"/>
                  </a:solidFill>
                </a:rPr>
                <a:t>companies</a:t>
              </a:r>
              <a:endParaRPr lang="de-DE" sz="1600" dirty="0">
                <a:solidFill>
                  <a:srgbClr val="D9001B"/>
                </a:solidFill>
              </a:endParaRPr>
            </a:p>
          </p:txBody>
        </p:sp>
        <p:grpSp>
          <p:nvGrpSpPr>
            <p:cNvPr id="21515" name="Group 21514"/>
            <p:cNvGrpSpPr/>
            <p:nvPr/>
          </p:nvGrpSpPr>
          <p:grpSpPr>
            <a:xfrm>
              <a:off x="2351976" y="4969495"/>
              <a:ext cx="2286000" cy="1393202"/>
              <a:chOff x="2362200" y="4953000"/>
              <a:chExt cx="2286000" cy="1393202"/>
            </a:xfrm>
          </p:grpSpPr>
          <p:cxnSp>
            <p:nvCxnSpPr>
              <p:cNvPr id="21512" name="Straight Connector 21511"/>
              <p:cNvCxnSpPr/>
              <p:nvPr/>
            </p:nvCxnSpPr>
            <p:spPr bwMode="auto">
              <a:xfrm>
                <a:off x="2438400" y="5779105"/>
                <a:ext cx="19628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D90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451946" y="6047621"/>
                <a:ext cx="19628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D90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514" name="Rectangle 21513"/>
              <p:cNvSpPr/>
              <p:nvPr/>
            </p:nvSpPr>
            <p:spPr>
              <a:xfrm>
                <a:off x="2362200" y="4953000"/>
                <a:ext cx="2286000" cy="139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600" dirty="0">
                    <a:solidFill>
                      <a:srgbClr val="D9001B"/>
                    </a:solidFill>
                  </a:rPr>
                  <a:t>KPIs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are</a:t>
                </a:r>
                <a:r>
                  <a:rPr lang="de-DE" sz="1600" dirty="0">
                    <a:solidFill>
                      <a:srgbClr val="D9001B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selected</a:t>
                </a:r>
                <a:r>
                  <a:rPr lang="de-DE" sz="1600" dirty="0">
                    <a:solidFill>
                      <a:srgbClr val="D9001B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from</a:t>
                </a:r>
                <a:r>
                  <a:rPr lang="de-DE" sz="1600" dirty="0">
                    <a:solidFill>
                      <a:srgbClr val="D9001B"/>
                    </a:solidFill>
                  </a:rPr>
                  <a:t>: </a:t>
                </a:r>
              </a:p>
              <a:p>
                <a:pPr marL="0" lvl="1" eaLnBrk="0" hangingPunct="0">
                  <a:lnSpc>
                    <a:spcPct val="110000"/>
                  </a:lnSpc>
                </a:pPr>
                <a:r>
                  <a:rPr lang="de-DE" sz="1600" dirty="0">
                    <a:solidFill>
                      <a:srgbClr val="D9001B"/>
                    </a:solidFill>
                  </a:rPr>
                  <a:t>Balance </a:t>
                </a:r>
                <a:r>
                  <a:rPr lang="de-DE" sz="1600" dirty="0" err="1" smtClean="0">
                    <a:solidFill>
                      <a:srgbClr val="D9001B"/>
                    </a:solidFill>
                  </a:rPr>
                  <a:t>sheet</a:t>
                </a:r>
                <a:endParaRPr lang="de-DE" sz="1600" dirty="0">
                  <a:solidFill>
                    <a:srgbClr val="D9001B"/>
                  </a:solidFill>
                </a:endParaRPr>
              </a:p>
              <a:p>
                <a:pPr marL="0" lvl="1" eaLnBrk="0" hangingPunct="0">
                  <a:lnSpc>
                    <a:spcPct val="110000"/>
                  </a:lnSpc>
                </a:pPr>
                <a:r>
                  <a:rPr lang="de-DE" sz="1600" dirty="0">
                    <a:solidFill>
                      <a:srgbClr val="D9001B"/>
                    </a:solidFill>
                  </a:rPr>
                  <a:t>Income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statement</a:t>
                </a:r>
                <a:endParaRPr lang="de-DE" sz="1600" dirty="0">
                  <a:solidFill>
                    <a:srgbClr val="D9001B"/>
                  </a:solidFill>
                </a:endParaRPr>
              </a:p>
              <a:p>
                <a:pPr marL="0" lvl="1" eaLnBrk="0" hangingPunct="0">
                  <a:lnSpc>
                    <a:spcPct val="110000"/>
                  </a:lnSpc>
                </a:pPr>
                <a:r>
                  <a:rPr lang="de-DE" sz="1600" dirty="0">
                    <a:solidFill>
                      <a:srgbClr val="D9001B"/>
                    </a:solidFill>
                  </a:rPr>
                  <a:t>Access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to</a:t>
                </a:r>
                <a:r>
                  <a:rPr lang="de-DE" sz="1600" dirty="0">
                    <a:solidFill>
                      <a:srgbClr val="D9001B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other</a:t>
                </a:r>
                <a:r>
                  <a:rPr lang="de-DE" sz="1600" dirty="0">
                    <a:solidFill>
                      <a:srgbClr val="D9001B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D9001B"/>
                    </a:solidFill>
                  </a:rPr>
                  <a:t>funds</a:t>
                </a:r>
                <a:endParaRPr lang="en-US" sz="2000" dirty="0">
                  <a:solidFill>
                    <a:srgbClr val="D9001B"/>
                  </a:solidFill>
                </a:endParaRPr>
              </a:p>
            </p:txBody>
          </p:sp>
        </p:grpSp>
      </p:grpSp>
      <p:grpSp>
        <p:nvGrpSpPr>
          <p:cNvPr id="21520" name="Group 21519"/>
          <p:cNvGrpSpPr/>
          <p:nvPr/>
        </p:nvGrpSpPr>
        <p:grpSpPr>
          <a:xfrm>
            <a:off x="201882" y="1981200"/>
            <a:ext cx="8762999" cy="1143000"/>
            <a:chOff x="152400" y="2312715"/>
            <a:chExt cx="8762999" cy="11430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gray">
            <a:xfrm>
              <a:off x="152400" y="2312715"/>
              <a:ext cx="2133600" cy="1143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  <a:extLst/>
          </p:spPr>
          <p:txBody>
            <a:bodyPr wrap="square" lIns="91440" tIns="91440" rIns="91440" bIns="91440" anchor="ctr" anchorCtr="0">
              <a:no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en-GB" b="1" dirty="0" smtClean="0">
                  <a:solidFill>
                    <a:schemeClr val="bg1"/>
                  </a:solidFill>
                  <a:cs typeface="Arial" charset="0"/>
                </a:rPr>
                <a:t>Earnings Miss</a:t>
              </a:r>
              <a:br>
                <a:rPr lang="en-GB" b="1" dirty="0" smtClean="0">
                  <a:solidFill>
                    <a:schemeClr val="bg1"/>
                  </a:solidFill>
                  <a:cs typeface="Arial" charset="0"/>
                </a:rPr>
              </a:br>
              <a:r>
                <a:rPr lang="en-GB" sz="1600" dirty="0" smtClean="0">
                  <a:solidFill>
                    <a:schemeClr val="bg1"/>
                  </a:solidFill>
                  <a:cs typeface="Arial" charset="0"/>
                </a:rPr>
                <a:t>the equity holders’ view</a:t>
              </a:r>
              <a:endParaRPr lang="en-GB" sz="1600" dirty="0" smtClean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362199" y="2312716"/>
              <a:ext cx="2133600" cy="1142999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</a:pPr>
              <a:endParaRPr lang="de-DE" sz="1600" dirty="0" smtClean="0">
                <a:solidFill>
                  <a:srgbClr val="001B7D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gray">
            <a:xfrm>
              <a:off x="4571999" y="2312716"/>
              <a:ext cx="2133600" cy="1142999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gray">
            <a:xfrm>
              <a:off x="6781799" y="2312716"/>
              <a:ext cx="2133600" cy="1142999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1440" tIns="91440" rIns="91440" bIns="91440" anchor="ctr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2468717"/>
              <a:ext cx="1905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err="1">
                  <a:solidFill>
                    <a:srgbClr val="001B7D"/>
                  </a:solidFill>
                </a:rPr>
                <a:t>Estimates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the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volatility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built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into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earnings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estimates</a:t>
              </a:r>
              <a:endParaRPr lang="en-US" sz="1600" dirty="0"/>
            </a:p>
          </p:txBody>
        </p:sp>
        <p:sp>
          <p:nvSpPr>
            <p:cNvPr id="21516" name="Rectangle 21515"/>
            <p:cNvSpPr/>
            <p:nvPr/>
          </p:nvSpPr>
          <p:spPr>
            <a:xfrm>
              <a:off x="4674918" y="2345606"/>
              <a:ext cx="2057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50000"/>
                </a:spcBef>
              </a:pPr>
              <a:r>
                <a:rPr lang="de-DE" sz="1600" dirty="0" err="1">
                  <a:solidFill>
                    <a:srgbClr val="001B7D"/>
                  </a:solidFill>
                </a:rPr>
                <a:t>Arrives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at</a:t>
              </a:r>
              <a:r>
                <a:rPr lang="de-DE" sz="1600" dirty="0">
                  <a:solidFill>
                    <a:srgbClr val="001B7D"/>
                  </a:solidFill>
                </a:rPr>
                <a:t> an </a:t>
              </a:r>
              <a:r>
                <a:rPr lang="de-DE" sz="1600" dirty="0" err="1">
                  <a:solidFill>
                    <a:srgbClr val="001B7D"/>
                  </a:solidFill>
                </a:rPr>
                <a:t>earnings</a:t>
              </a:r>
              <a:r>
                <a:rPr lang="de-DE" sz="1600" dirty="0">
                  <a:solidFill>
                    <a:srgbClr val="001B7D"/>
                  </a:solidFill>
                </a:rPr>
                <a:t> miss </a:t>
              </a:r>
              <a:r>
                <a:rPr lang="de-DE" sz="1600" dirty="0" err="1">
                  <a:solidFill>
                    <a:srgbClr val="001B7D"/>
                  </a:solidFill>
                </a:rPr>
                <a:t>that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might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cause</a:t>
              </a:r>
              <a:r>
                <a:rPr lang="de-DE" sz="1600" dirty="0">
                  <a:solidFill>
                    <a:srgbClr val="001B7D"/>
                  </a:solidFill>
                </a:rPr>
                <a:t> a </a:t>
              </a:r>
              <a:r>
                <a:rPr lang="de-DE" sz="1600" dirty="0" err="1">
                  <a:solidFill>
                    <a:srgbClr val="001B7D"/>
                  </a:solidFill>
                </a:rPr>
                <a:t>drop</a:t>
              </a:r>
              <a:r>
                <a:rPr lang="de-DE" sz="1600" dirty="0">
                  <a:solidFill>
                    <a:srgbClr val="001B7D"/>
                  </a:solidFill>
                </a:rPr>
                <a:t> in </a:t>
              </a:r>
              <a:r>
                <a:rPr lang="de-DE" sz="1600" dirty="0" err="1">
                  <a:solidFill>
                    <a:srgbClr val="001B7D"/>
                  </a:solidFill>
                </a:rPr>
                <a:t>share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 smtClean="0">
                  <a:solidFill>
                    <a:srgbClr val="001B7D"/>
                  </a:solidFill>
                </a:rPr>
                <a:t>value</a:t>
              </a:r>
              <a:endParaRPr lang="de-DE" sz="1600" dirty="0">
                <a:solidFill>
                  <a:srgbClr val="001B7D"/>
                </a:solidFill>
              </a:endParaRPr>
            </a:p>
          </p:txBody>
        </p:sp>
        <p:sp>
          <p:nvSpPr>
            <p:cNvPr id="21517" name="Rectangle 21516"/>
            <p:cNvSpPr/>
            <p:nvPr/>
          </p:nvSpPr>
          <p:spPr>
            <a:xfrm>
              <a:off x="6814788" y="2591827"/>
              <a:ext cx="20574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spcBef>
                  <a:spcPct val="50000"/>
                </a:spcBef>
              </a:pPr>
              <a:r>
                <a:rPr lang="de-DE" sz="1600" dirty="0" err="1">
                  <a:solidFill>
                    <a:srgbClr val="001B7D"/>
                  </a:solidFill>
                </a:rPr>
                <a:t>Typically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discounts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>
                  <a:solidFill>
                    <a:srgbClr val="001B7D"/>
                  </a:solidFill>
                </a:rPr>
                <a:t>intangible</a:t>
              </a:r>
              <a:r>
                <a:rPr lang="de-DE" sz="1600" dirty="0">
                  <a:solidFill>
                    <a:srgbClr val="001B7D"/>
                  </a:solidFill>
                </a:rPr>
                <a:t> </a:t>
              </a:r>
              <a:r>
                <a:rPr lang="de-DE" sz="1600" dirty="0" err="1" smtClean="0">
                  <a:solidFill>
                    <a:srgbClr val="001B7D"/>
                  </a:solidFill>
                </a:rPr>
                <a:t>assets</a:t>
              </a:r>
              <a:endParaRPr lang="de-DE" sz="1600" dirty="0">
                <a:solidFill>
                  <a:srgbClr val="001B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3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81000" y="2286000"/>
            <a:ext cx="8329596" cy="4084829"/>
            <a:chOff x="-228600" y="2209800"/>
            <a:chExt cx="8329596" cy="4084829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2247094"/>
              <a:ext cx="106680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Retain</a:t>
              </a:r>
              <a:r>
                <a:rPr lang="en-US" sz="1600" dirty="0"/>
                <a:t>ed Loss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9428" y="2247094"/>
              <a:ext cx="909172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1600"/>
              </a:lvl1pPr>
            </a:lstStyle>
            <a:p>
              <a:r>
                <a:rPr lang="en-US" dirty="0"/>
                <a:t>Insured Loss</a:t>
              </a:r>
              <a:endParaRPr lang="en-US" dirty="0"/>
            </a:p>
          </p:txBody>
        </p:sp>
        <p:pic>
          <p:nvPicPr>
            <p:cNvPr id="6" name="Picture 5" descr="graf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26" r="8907" b="16537"/>
            <a:stretch/>
          </p:blipFill>
          <p:spPr>
            <a:xfrm>
              <a:off x="-228600" y="2616134"/>
              <a:ext cx="8329596" cy="36784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67200" y="2209800"/>
              <a:ext cx="373380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1600"/>
              </a:lvl1pPr>
            </a:lstStyle>
            <a:p>
              <a:r>
                <a:rPr lang="en-US" dirty="0"/>
                <a:t>Uninsured Losses</a:t>
              </a:r>
            </a:p>
            <a:p>
              <a:r>
                <a:rPr lang="en-US" dirty="0"/>
                <a:t>= WACC* Unexpected Losses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 rot="16200000">
              <a:off x="34492" y="4110386"/>
              <a:ext cx="3124200" cy="3120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/>
                <a:t>Frequency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76400" y="5904694"/>
              <a:ext cx="61722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/>
                <a:t>Severity</a:t>
              </a:r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943600" cy="690562"/>
          </a:xfrm>
        </p:spPr>
        <p:txBody>
          <a:bodyPr>
            <a:noAutofit/>
          </a:bodyPr>
          <a:lstStyle/>
          <a:p>
            <a:r>
              <a:rPr lang="en-US" sz="2000" kern="1200" dirty="0" smtClean="0"/>
              <a:t>IS MY COMPANY ADEQUATELY PROTECTED AGAINST RISK?</a:t>
            </a:r>
            <a:endParaRPr lang="en-US" sz="2000" kern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762000"/>
            <a:ext cx="914400" cy="914400"/>
            <a:chOff x="1905000" y="1703457"/>
            <a:chExt cx="914400" cy="914400"/>
          </a:xfrm>
        </p:grpSpPr>
        <p:sp>
          <p:nvSpPr>
            <p:cNvPr id="12" name="Oval 11"/>
            <p:cNvSpPr/>
            <p:nvPr/>
          </p:nvSpPr>
          <p:spPr bwMode="auto">
            <a:xfrm>
              <a:off x="1905000" y="1703457"/>
              <a:ext cx="914400" cy="914400"/>
            </a:xfrm>
            <a:prstGeom prst="ellipse">
              <a:avLst/>
            </a:prstGeom>
            <a:solidFill>
              <a:srgbClr val="D9001B"/>
            </a:solidFill>
            <a:ln w="57150" cap="flat" cmpd="sng" algn="ctr">
              <a:solidFill>
                <a:srgbClr val="EB4E3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" name="Picture 12" descr="cadead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997" y="1812209"/>
              <a:ext cx="458803" cy="65324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00200" y="1181725"/>
            <a:ext cx="7543800" cy="723275"/>
            <a:chOff x="1600200" y="1181725"/>
            <a:chExt cx="7543800" cy="723275"/>
          </a:xfrm>
        </p:grpSpPr>
        <p:sp>
          <p:nvSpPr>
            <p:cNvPr id="14" name="Rectangle 13"/>
            <p:cNvSpPr/>
            <p:nvPr/>
          </p:nvSpPr>
          <p:spPr>
            <a:xfrm>
              <a:off x="1676400" y="1181725"/>
              <a:ext cx="746760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00000"/>
                </a:lnSpc>
                <a:spcBef>
                  <a:spcPts val="600"/>
                </a:spcBef>
              </a:pPr>
              <a:r>
                <a:rPr lang="en-US" dirty="0">
                  <a:solidFill>
                    <a:srgbClr val="00A8C9"/>
                  </a:solidFill>
                </a:rPr>
                <a:t>Are </a:t>
              </a:r>
              <a:r>
                <a:rPr lang="en-US" dirty="0">
                  <a:solidFill>
                    <a:srgbClr val="00A8C9"/>
                  </a:solidFill>
                </a:rPr>
                <a:t>my company’s limits and deductibles appropriate?</a:t>
              </a:r>
            </a:p>
            <a:p>
              <a:pPr marL="0" lvl="1">
                <a:lnSpc>
                  <a:spcPct val="100000"/>
                </a:lnSpc>
                <a:spcBef>
                  <a:spcPts val="600"/>
                </a:spcBef>
              </a:pPr>
              <a:r>
                <a:rPr lang="en-US" dirty="0">
                  <a:solidFill>
                    <a:srgbClr val="00A8C9"/>
                  </a:solidFill>
                </a:rPr>
                <a:t>Do my insurance structure reflect corporate risk tolerance?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V="1">
              <a:off x="1600200" y="1558771"/>
              <a:ext cx="6019800" cy="17583"/>
            </a:xfrm>
            <a:prstGeom prst="line">
              <a:avLst/>
            </a:prstGeom>
            <a:noFill/>
            <a:ln w="9525" cap="flat" cmpd="sng" algn="ctr">
              <a:solidFill>
                <a:srgbClr val="A6E2E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" name="Picture 6" descr="graf_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29104"/>
          <a:stretch/>
        </p:blipFill>
        <p:spPr>
          <a:xfrm>
            <a:off x="1565322" y="2566648"/>
            <a:ext cx="7197678" cy="48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TRANSPARENT" val="False"/>
  <p:tag name="MMC_SLIDE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TRANSPARENT" val="False"/>
  <p:tag name="MMC_SLIDETYPE" val="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55;648.375"/>
  <p:tag name="MMCOA_POSITION_M" val="70.625;97.875;55;648.375"/>
  <p:tag name="MMCOA_POSITION_S" val="70.625;97.875;55;648.375"/>
  <p:tag name="MMCOA_POSITION_T" val="70.625;97.875;5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18"/>
  <p:tag name="MMCOA_FONTSIZE_M" val="18"/>
  <p:tag name="MMCOA_FONTSIZE_S" val="18"/>
  <p:tag name="MMCOA_FONTSIZE_T" val="18"/>
  <p:tag name="MMCOA_POSITION_L" val="71.25;157.375;18;382.125"/>
  <p:tag name="MMCOA_POSITION_M" val="71.25;157.375;18;382.125"/>
  <p:tag name="MMCOA_POSITION_S" val="71.25;157.375;18;382.125"/>
  <p:tag name="MMCOA_POSITION_T" val="71.25;157.375;18;382.12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SolidColour&lt;/TypeOfImage&gt;&#10;  &lt;ThumbNailFile&gt;D:\Documents and Settings\e-Working-4\Local Settings\Application Data\MMC\ILM\Recent\T0D1000003.jpg&lt;/ThumbNailFile&gt;&#10;  &lt;Usage&gt;PowerPointTitle&lt;/Usage&gt;&#10;  &lt;PaletteName&gt;Sapphire&lt;/PaletteName&gt;&#10;  &lt;Design&gt;&#10;    &lt;FocalNumber&gt;1&lt;/FocalNumber&gt;&#10;    &lt;Facets&gt;&#10;      &lt;SideOfTick&gt;Left&lt;/SideOfTick&gt;&#10;      &lt;TickPosition&gt;&#10;        &lt;X&gt;0&lt;/X&gt;&#10;        &lt;Y&gt;1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A6E2EF&lt;/Colour&gt;&#10;      &lt;ColourNumber&gt;3&lt;/ColourNumber&gt;&#10;    &lt;/Facets&gt;&#10;    &lt;Facets&gt;&#10;      &lt;SideOfTick&gt;Bottom&lt;/SideOfTick&gt;&#10;      &lt;TickPosition&gt;&#10;        &lt;X&gt;1&lt;/X&gt;&#10;        &lt;Y&gt;10&lt;/Y&gt;&#10;      &lt;/TickPosition&gt;&#10;      &lt;EndTickPosition&gt;&#10;        &lt;X&gt;0&lt;/X&gt;&#10;        &lt;Y&gt;0&lt;/Y&gt;&#10;      &lt;/EndTickPosition&gt;&#10;      &lt;FacetNumber&gt;1&lt;/FacetNumber&gt;&#10;      &lt;Brightness&gt;0&lt;/Brightness&gt;&#10;      &lt;Colour&gt;#00A8C8&lt;/Colour&gt;&#10;      &lt;ColourNumber&gt;2&lt;/ColourNumber&gt;&#10;    &lt;/Facets&gt;&#10;    &lt;Facets&gt;&#10;      &lt;SideOfTick&gt;Bottom&lt;/SideOfTick&gt;&#10;      &lt;TickPosition&gt;&#10;        &lt;X&gt;19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0&lt;/Brightness&gt;&#10;      &lt;Colour&gt;#002C77&lt;/Colour&gt;&#10;      &lt;ColourNumber&gt;0&lt;/ColourNumber&gt;&#10;    &lt;/Facets&gt;&#10;    &lt;Facets&gt;&#10;      &lt;SideOfTick&gt;Right&lt;/SideOfTick&gt;&#10;      &lt;TickPosition&gt;&#10;        &lt;X&gt;21&lt;/X&gt;&#10;        &lt;Y&gt;4&lt;/Y&gt;&#10;      &lt;/TickPosition&gt;&#10;      &lt;EndTickPosition&gt;&#10;        &lt;X&gt;0&lt;/X&gt;&#10;        &lt;Y&gt;0&lt;/Y&gt;&#10;      &lt;/EndTickPosition&gt;&#10;      &lt;FacetNumber&gt;3&lt;/FacetNumber&gt;&#10;      &lt;Brightness&gt;0&lt;/Brightness&gt;&#10;      &lt;Colour&gt;#002C77&lt;/Colour&gt;&#10;      &lt;ColourNumber&gt;0&lt;/ColourNumber&gt;&#10;    &lt;/Facets&gt;&#10;    &lt;SectionColour /&gt;&#10;    &lt;SectionColourNumber&gt;0&lt;/SectionColourNumber&gt;&#10;    &lt;SectionBrightness&gt;0&lt;/SectionBrightness&gt;&#10;  &lt;/Design&gt;&#10;&lt;/ImageControl&gt;"/>
  <p:tag name="MMC_PRESENTATION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8"/>
  <p:tag name="MMCOA_FONTSIZE_S" val="28"/>
  <p:tag name="MMCOA_FONTSIZE_T" val="28"/>
  <p:tag name="MMCOA_POSITION_L" val="70.625;97.875;28.875;648.375"/>
  <p:tag name="MMCOA_POSITION_M" val="70.625;97.875;28.875;648.375"/>
  <p:tag name="MMCOA_POSITION_S" val="70.625;97.875;28.875;648.375"/>
  <p:tag name="MMCOA_POSITION_T" val="70.625;97.875;28.875;648.3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1075</Words>
  <Application>Microsoft Macintosh PowerPoint</Application>
  <PresentationFormat>On-screen Show (4:3)</PresentationFormat>
  <Paragraphs>239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XI Seminário Internacional de  GERÊNCIA DE RISCO E SEGUROS </vt:lpstr>
      <vt:lpstr>TYPICAL QUESTIONS CFOS FROM MULTILATINAS ARE ASKING TO THEIR RISK MANAGERS</vt:lpstr>
      <vt:lpstr>PowerPoint Presentation</vt:lpstr>
      <vt:lpstr>PowerPoint Presentation</vt:lpstr>
      <vt:lpstr>WHY WE BUY INSURANCE?</vt:lpstr>
      <vt:lpstr>PowerPoint Presentation</vt:lpstr>
      <vt:lpstr>WHY WE BUY INSURANCE?</vt:lpstr>
      <vt:lpstr>PowerPoint Presentation</vt:lpstr>
      <vt:lpstr>IS MY COMPANY ADEQUATELY PROTECTED AGAINST RISK?</vt:lpstr>
      <vt:lpstr>IS MY COMPANY ADEQUATELY PROTECTED AGAINST RISK GLOBALLY?</vt:lpstr>
      <vt:lpstr>PowerPoint Presentation</vt:lpstr>
      <vt:lpstr>THE EVOLVING ROLE OF THE RISK MANAGER</vt:lpstr>
      <vt:lpstr>XI Seminário Internacional de  GERÊNCIA DE RISCO E SEGUROS </vt:lpstr>
    </vt:vector>
  </TitlesOfParts>
  <Company>Marsh &amp; McLennan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MMC User</dc:creator>
  <cp:lastModifiedBy>Suzana Cavalieri</cp:lastModifiedBy>
  <cp:revision>56</cp:revision>
  <cp:lastPrinted>2015-10-08T18:19:54Z</cp:lastPrinted>
  <dcterms:created xsi:type="dcterms:W3CDTF">2015-10-02T17:45:05Z</dcterms:created>
  <dcterms:modified xsi:type="dcterms:W3CDTF">2015-10-13T21:50:04Z</dcterms:modified>
</cp:coreProperties>
</file>