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67" r:id="rId3"/>
    <p:sldId id="258" r:id="rId4"/>
    <p:sldId id="259" r:id="rId5"/>
    <p:sldId id="263" r:id="rId6"/>
    <p:sldId id="265" r:id="rId7"/>
    <p:sldId id="264" r:id="rId8"/>
    <p:sldId id="274" r:id="rId9"/>
    <p:sldId id="262" r:id="rId10"/>
    <p:sldId id="273" r:id="rId11"/>
    <p:sldId id="272" r:id="rId12"/>
    <p:sldId id="277" r:id="rId13"/>
  </p:sldIdLst>
  <p:sldSz cx="12192000" cy="6858000"/>
  <p:notesSz cx="6724650" cy="97742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D9C62B"/>
    <a:srgbClr val="FF7F00"/>
    <a:srgbClr val="0035D9"/>
    <a:srgbClr val="FFC119"/>
    <a:srgbClr val="DBDCDB"/>
    <a:srgbClr val="92D050"/>
    <a:srgbClr val="5B9BD5"/>
    <a:srgbClr val="CECECE"/>
    <a:srgbClr val="548235"/>
    <a:srgbClr val="D2D2D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-384" y="-7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015" cy="4904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09079" y="0"/>
            <a:ext cx="2914015" cy="4904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B2CD6B-6639-4B7D-9BA7-B00367C6666C}" type="datetimeFigureOut">
              <a:rPr lang="pt-BR" smtClean="0"/>
              <a:pPr/>
              <a:t>19/10/2015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30213" y="1222375"/>
            <a:ext cx="5864225" cy="3298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2465" y="4703852"/>
            <a:ext cx="5379720" cy="384860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283830"/>
            <a:ext cx="2914015" cy="4904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09079" y="9283830"/>
            <a:ext cx="2914015" cy="4904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B0A729-7621-468A-AA8F-440ECAA6510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48334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  <p:sp>
        <p:nvSpPr>
          <p:cNvPr id="5120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90E02F1-1B1E-4618-A442-DECE20FFC470}" type="slidenum">
              <a:rPr lang="pt-BR" altLang="pt-BR"/>
              <a:pPr>
                <a:spcBef>
                  <a:spcPct val="0"/>
                </a:spcBef>
              </a:pPr>
              <a:t>2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xmlns="" val="162986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2765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328AA4E-656A-44D9-BBFE-F8B2CA2EF5FA}" type="slidenum">
              <a:rPr lang="pt-BR" altLang="pt-BR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3</a:t>
            </a:fld>
            <a:endParaRPr lang="pt-BR" altLang="pt-BR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13189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2355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994F6D4-31F3-461F-9F4A-571D9F3A2926}" type="slidenum">
              <a:rPr lang="pt-BR" altLang="pt-BR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4</a:t>
            </a:fld>
            <a:endParaRPr lang="pt-BR" altLang="pt-BR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58833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2970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108B506-65DE-45DA-9827-2FE424CF948A}" type="slidenum">
              <a:rPr lang="pt-BR" altLang="pt-BR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5</a:t>
            </a:fld>
            <a:endParaRPr lang="pt-BR" altLang="pt-BR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01109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933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98876A8-A805-4721-A42E-1A3B8072854F}" type="slidenum">
              <a:rPr lang="pt-BR" altLang="pt-BR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6</a:t>
            </a:fld>
            <a:endParaRPr lang="pt-BR" altLang="pt-BR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19574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dirty="0" smtClean="0"/>
              <a:t> </a:t>
            </a:r>
            <a:endParaRPr lang="pt-BR" sz="4800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3482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2145AB8-6B49-433B-A89A-18AC5088C790}" type="slidenum">
              <a:rPr lang="pt-BR" altLang="pt-BR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7</a:t>
            </a:fld>
            <a:endParaRPr lang="pt-BR" altLang="pt-BR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37444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  <p:sp>
        <p:nvSpPr>
          <p:cNvPr id="9728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4F1FF58-BE40-41CA-B006-778B3D98E0F0}" type="slidenum">
              <a:rPr lang="pt-BR" altLang="pt-BR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10</a:t>
            </a:fld>
            <a:endParaRPr lang="pt-BR" altLang="pt-B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72886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>
              <a:latin typeface="Arial Narrow" panose="020B0606020202030204" pitchFamily="34" charset="0"/>
            </a:endParaRPr>
          </a:p>
        </p:txBody>
      </p:sp>
      <p:sp>
        <p:nvSpPr>
          <p:cNvPr id="9523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F420943-1606-4CE1-A34B-17D8466802BD}" type="slidenum">
              <a:rPr lang="pt-BR" altLang="pt-BR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11</a:t>
            </a:fld>
            <a:endParaRPr lang="pt-BR" altLang="pt-B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3547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F18F3-3EC6-4EDD-8A6C-70BDA5BFDBCB}" type="datetimeFigureOut">
              <a:rPr lang="pt-BR" smtClean="0"/>
              <a:pPr/>
              <a:t>19/10/2015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D84FD-A0C9-4205-A38C-828CBEB6E7E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950188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F18F3-3EC6-4EDD-8A6C-70BDA5BFDBCB}" type="datetimeFigureOut">
              <a:rPr lang="pt-BR" smtClean="0"/>
              <a:pPr/>
              <a:t>19/10/2015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D84FD-A0C9-4205-A38C-828CBEB6E7E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033381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F18F3-3EC6-4EDD-8A6C-70BDA5BFDBCB}" type="datetimeFigureOut">
              <a:rPr lang="pt-BR" smtClean="0"/>
              <a:pPr/>
              <a:t>19/10/2015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D84FD-A0C9-4205-A38C-828CBEB6E7E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9591959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598543571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F18F3-3EC6-4EDD-8A6C-70BDA5BFDBCB}" type="datetimeFigureOut">
              <a:rPr lang="pt-BR" smtClean="0"/>
              <a:pPr/>
              <a:t>19/10/2015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D84FD-A0C9-4205-A38C-828CBEB6E7E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810363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F18F3-3EC6-4EDD-8A6C-70BDA5BFDBCB}" type="datetimeFigureOut">
              <a:rPr lang="pt-BR" smtClean="0"/>
              <a:pPr/>
              <a:t>19/10/2015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D84FD-A0C9-4205-A38C-828CBEB6E7E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080063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F18F3-3EC6-4EDD-8A6C-70BDA5BFDBCB}" type="datetimeFigureOut">
              <a:rPr lang="pt-BR" smtClean="0"/>
              <a:pPr/>
              <a:t>19/10/2015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D84FD-A0C9-4205-A38C-828CBEB6E7E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305595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F18F3-3EC6-4EDD-8A6C-70BDA5BFDBCB}" type="datetimeFigureOut">
              <a:rPr lang="pt-BR" smtClean="0"/>
              <a:pPr/>
              <a:t>19/10/2015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D84FD-A0C9-4205-A38C-828CBEB6E7E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430610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F18F3-3EC6-4EDD-8A6C-70BDA5BFDBCB}" type="datetimeFigureOut">
              <a:rPr lang="pt-BR" smtClean="0"/>
              <a:pPr/>
              <a:t>19/10/2015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D84FD-A0C9-4205-A38C-828CBEB6E7E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606523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F18F3-3EC6-4EDD-8A6C-70BDA5BFDBCB}" type="datetimeFigureOut">
              <a:rPr lang="pt-BR" smtClean="0"/>
              <a:pPr/>
              <a:t>19/10/2015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D84FD-A0C9-4205-A38C-828CBEB6E7E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702658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F18F3-3EC6-4EDD-8A6C-70BDA5BFDBCB}" type="datetimeFigureOut">
              <a:rPr lang="pt-BR" smtClean="0"/>
              <a:pPr/>
              <a:t>19/10/2015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D84FD-A0C9-4205-A38C-828CBEB6E7E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660946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F18F3-3EC6-4EDD-8A6C-70BDA5BFDBCB}" type="datetimeFigureOut">
              <a:rPr lang="pt-BR" smtClean="0"/>
              <a:pPr/>
              <a:t>19/10/2015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D84FD-A0C9-4205-A38C-828CBEB6E7E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56139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FF18F3-3EC6-4EDD-8A6C-70BDA5BFDBCB}" type="datetimeFigureOut">
              <a:rPr lang="pt-BR" smtClean="0"/>
              <a:pPr/>
              <a:t>19/10/2015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3D84FD-A0C9-4205-A38C-828CBEB6E7E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261991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47.png"/><Relationship Id="rId5" Type="http://schemas.openxmlformats.org/officeDocument/2006/relationships/image" Target="../media/image43.png"/><Relationship Id="rId10" Type="http://schemas.openxmlformats.org/officeDocument/2006/relationships/image" Target="../media/image1.png"/><Relationship Id="rId4" Type="http://schemas.openxmlformats.org/officeDocument/2006/relationships/image" Target="../media/image42.png"/><Relationship Id="rId9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4.png"/><Relationship Id="rId5" Type="http://schemas.openxmlformats.org/officeDocument/2006/relationships/image" Target="../media/image10.png"/><Relationship Id="rId10" Type="http://schemas.openxmlformats.org/officeDocument/2006/relationships/hyperlink" Target="https://pt.wikipedia.org/wiki/Corrup%C3%A7%C3%A3o_de_dados" TargetMode="External"/><Relationship Id="rId4" Type="http://schemas.openxmlformats.org/officeDocument/2006/relationships/image" Target="../media/image9.jpe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6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image" Target="../media/image17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6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4.jpeg"/><Relationship Id="rId7" Type="http://schemas.openxmlformats.org/officeDocument/2006/relationships/image" Target="../media/image36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png"/><Relationship Id="rId11" Type="http://schemas.openxmlformats.org/officeDocument/2006/relationships/image" Target="../media/image40.jpeg"/><Relationship Id="rId5" Type="http://schemas.openxmlformats.org/officeDocument/2006/relationships/image" Target="../media/image1.png"/><Relationship Id="rId10" Type="http://schemas.openxmlformats.org/officeDocument/2006/relationships/image" Target="../media/image39.png"/><Relationship Id="rId4" Type="http://schemas.openxmlformats.org/officeDocument/2006/relationships/image" Target="../media/image4.png"/><Relationship Id="rId9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Imagem 4" descr="Templat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93333" b="8057"/>
          <a:stretch>
            <a:fillRect/>
          </a:stretch>
        </p:blipFill>
        <p:spPr bwMode="auto">
          <a:xfrm>
            <a:off x="1524000" y="0"/>
            <a:ext cx="609600" cy="630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/>
          <p:cNvSpPr/>
          <p:nvPr/>
        </p:nvSpPr>
        <p:spPr>
          <a:xfrm>
            <a:off x="0" y="-2645"/>
            <a:ext cx="121920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pic>
        <p:nvPicPr>
          <p:cNvPr id="20482" name="Picture 2" descr="http://k33.kn3.net/taringa/5/A/F/E/6/D/undergroundpy/D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6" name="CaixaDeTexto 5"/>
          <p:cNvSpPr txBox="1"/>
          <p:nvPr/>
        </p:nvSpPr>
        <p:spPr>
          <a:xfrm>
            <a:off x="-468360" y="0"/>
            <a:ext cx="684265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6000" b="1" spc="100" dirty="0" smtClean="0">
                <a:ln w="18000">
                  <a:solidFill>
                    <a:schemeClr val="tx1"/>
                  </a:solidFill>
                  <a:prstDash val="solid"/>
                </a:ln>
                <a:solidFill>
                  <a:srgbClr val="EFF7FF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Felix Titling" pitchFamily="82" charset="0"/>
                <a:cs typeface="Arial" charset="0"/>
              </a:rPr>
              <a:t>Riscos   Cibernéticos</a:t>
            </a:r>
          </a:p>
          <a:p>
            <a:pPr algn="ctr">
              <a:defRPr/>
            </a:pPr>
            <a:endParaRPr lang="pt-BR" sz="6000" b="1" spc="100" dirty="0" smtClean="0">
              <a:ln w="18000">
                <a:solidFill>
                  <a:schemeClr val="tx1"/>
                </a:solidFill>
                <a:prstDash val="solid"/>
              </a:ln>
              <a:solidFill>
                <a:srgbClr val="EFF7FF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Felix Titling" pitchFamily="82" charset="0"/>
              <a:cs typeface="Arial" charset="0"/>
            </a:endParaRPr>
          </a:p>
        </p:txBody>
      </p:sp>
      <p:pic>
        <p:nvPicPr>
          <p:cNvPr id="15369" name="Imagem 4" descr="Templat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93333" b="8057"/>
          <a:stretch>
            <a:fillRect/>
          </a:stretch>
        </p:blipFill>
        <p:spPr bwMode="auto">
          <a:xfrm>
            <a:off x="5556" y="4964"/>
            <a:ext cx="609600" cy="630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9524135" y="6042991"/>
            <a:ext cx="24759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spc="100" dirty="0" smtClean="0">
                <a:ln w="180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Felix Titling" pitchFamily="82" charset="0"/>
                <a:cs typeface="Arial" charset="0"/>
              </a:rPr>
              <a:t>Jonas  Dourado</a:t>
            </a:r>
          </a:p>
          <a:p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6202427" y="116121"/>
            <a:ext cx="58029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</a:rPr>
              <a:t>XI Seminário Internacional de Gerência de Riscos e Seguros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380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44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3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Imagem 35" descr="S29_Allan_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781" t="12500"/>
          <a:stretch>
            <a:fillRect/>
          </a:stretch>
        </p:blipFill>
        <p:spPr bwMode="auto">
          <a:xfrm>
            <a:off x="3881438" y="857250"/>
            <a:ext cx="7930724" cy="5372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Imagem 36" descr="S29_Allan_3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944" t="21481" r="15417" b="25185"/>
          <a:stretch>
            <a:fillRect/>
          </a:stretch>
        </p:blipFill>
        <p:spPr bwMode="auto">
          <a:xfrm>
            <a:off x="4445000" y="1473200"/>
            <a:ext cx="48133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Imagem 34" descr="S29_Allan_1.p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075" r="71249"/>
          <a:stretch>
            <a:fillRect/>
          </a:stretch>
        </p:blipFill>
        <p:spPr bwMode="auto">
          <a:xfrm>
            <a:off x="1524000" y="965200"/>
            <a:ext cx="2628900" cy="589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Imagem 38" descr="S29_Allan_5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1852" r="73889" b="24445"/>
          <a:stretch>
            <a:fillRect/>
          </a:stretch>
        </p:blipFill>
        <p:spPr bwMode="auto">
          <a:xfrm>
            <a:off x="1524000" y="1498600"/>
            <a:ext cx="2387600" cy="368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10"/>
          <p:cNvSpPr txBox="1">
            <a:spLocks noChangeArrowheads="1"/>
          </p:cNvSpPr>
          <p:nvPr/>
        </p:nvSpPr>
        <p:spPr bwMode="auto">
          <a:xfrm>
            <a:off x="1019196" y="304334"/>
            <a:ext cx="160653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177800" indent="-1778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800" b="1" dirty="0" smtClean="0">
                <a:solidFill>
                  <a:srgbClr val="05276B"/>
                </a:solidFill>
                <a:latin typeface="Arial Narrow" panose="020B0606020202030204" pitchFamily="34" charset="0"/>
              </a:rPr>
              <a:t>Proteções</a:t>
            </a:r>
            <a:endParaRPr lang="pt-BR" altLang="pt-BR" sz="2800" b="1" dirty="0">
              <a:solidFill>
                <a:srgbClr val="05276B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CaixaDeTexto 10"/>
          <p:cNvSpPr txBox="1">
            <a:spLocks noChangeArrowheads="1"/>
          </p:cNvSpPr>
          <p:nvPr/>
        </p:nvSpPr>
        <p:spPr bwMode="auto">
          <a:xfrm>
            <a:off x="4810126" y="522289"/>
            <a:ext cx="12634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177800" indent="-1778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800" b="1" dirty="0" smtClean="0">
                <a:solidFill>
                  <a:srgbClr val="05276B"/>
                </a:solidFill>
                <a:latin typeface="Arial Narrow" panose="020B0606020202030204" pitchFamily="34" charset="0"/>
              </a:rPr>
              <a:t>Como...</a:t>
            </a:r>
            <a:endParaRPr lang="pt-BR" altLang="pt-BR" sz="2800" b="1" dirty="0">
              <a:solidFill>
                <a:srgbClr val="05276B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CaixaDeTexto 10"/>
          <p:cNvSpPr txBox="1">
            <a:spLocks noChangeArrowheads="1"/>
          </p:cNvSpPr>
          <p:nvPr/>
        </p:nvSpPr>
        <p:spPr bwMode="auto">
          <a:xfrm>
            <a:off x="2166939" y="1144588"/>
            <a:ext cx="117109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177800" indent="-1778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Tecnologia</a:t>
            </a:r>
            <a:endParaRPr lang="pt-BR" altLang="pt-BR" sz="1800" b="1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CaixaDeTexto 10"/>
          <p:cNvSpPr txBox="1">
            <a:spLocks noChangeArrowheads="1"/>
          </p:cNvSpPr>
          <p:nvPr/>
        </p:nvSpPr>
        <p:spPr bwMode="auto">
          <a:xfrm>
            <a:off x="4437064" y="1176338"/>
            <a:ext cx="678839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7800" indent="-1778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pt-BR" altLang="pt-BR" sz="1600" dirty="0" smtClean="0">
                <a:latin typeface="Arial Narrow" panose="020B0606020202030204" pitchFamily="34" charset="0"/>
              </a:rPr>
              <a:t>Sistemas atualizados, ferramentas de detecção de </a:t>
            </a:r>
            <a:r>
              <a:rPr lang="pt-BR" altLang="pt-BR" sz="1600" b="1" dirty="0" smtClean="0">
                <a:solidFill>
                  <a:srgbClr val="FF5900"/>
                </a:solidFill>
                <a:latin typeface="Arial Narrow" panose="020B0606020202030204" pitchFamily="34" charset="0"/>
              </a:rPr>
              <a:t>ataques e vazamentos de dados  ...</a:t>
            </a:r>
            <a:endParaRPr lang="pt-BR" altLang="pt-BR" sz="1600" b="1" dirty="0">
              <a:solidFill>
                <a:srgbClr val="FF5900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CaixaDeTexto 10"/>
          <p:cNvSpPr txBox="1">
            <a:spLocks noChangeArrowheads="1"/>
          </p:cNvSpPr>
          <p:nvPr/>
        </p:nvSpPr>
        <p:spPr bwMode="auto">
          <a:xfrm>
            <a:off x="2166939" y="1560513"/>
            <a:ext cx="18710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177800" indent="-1778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Profissionais de TI</a:t>
            </a:r>
            <a:endParaRPr lang="pt-BR" altLang="pt-BR" sz="1800" b="1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CaixaDeTexto 12"/>
          <p:cNvSpPr txBox="1">
            <a:spLocks noChangeArrowheads="1"/>
          </p:cNvSpPr>
          <p:nvPr/>
        </p:nvSpPr>
        <p:spPr bwMode="auto">
          <a:xfrm>
            <a:off x="2166939" y="2082800"/>
            <a:ext cx="100540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177800" indent="-1778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Antivírus</a:t>
            </a:r>
            <a:endParaRPr lang="pt-BR" altLang="pt-BR" sz="1800" b="1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CaixaDeTexto 10"/>
          <p:cNvSpPr txBox="1">
            <a:spLocks noChangeArrowheads="1"/>
          </p:cNvSpPr>
          <p:nvPr/>
        </p:nvSpPr>
        <p:spPr bwMode="auto">
          <a:xfrm>
            <a:off x="4437063" y="2021734"/>
            <a:ext cx="5016500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pt-BR" altLang="pt-BR" sz="1600" dirty="0" smtClean="0">
                <a:latin typeface="Arial Narrow" panose="020B0606020202030204" pitchFamily="34" charset="0"/>
              </a:rPr>
              <a:t>Manter atualizado o parque e </a:t>
            </a:r>
            <a:r>
              <a:rPr lang="pt-BR" altLang="pt-BR" sz="1600" b="1" dirty="0" smtClean="0">
                <a:solidFill>
                  <a:srgbClr val="FF5900"/>
                </a:solidFill>
                <a:latin typeface="Arial Narrow" panose="020B0606020202030204" pitchFamily="34" charset="0"/>
              </a:rPr>
              <a:t>elaborar plano para infecção em massa</a:t>
            </a:r>
            <a:r>
              <a:rPr lang="pt-BR" altLang="pt-BR" sz="1600" dirty="0">
                <a:solidFill>
                  <a:srgbClr val="4D4D4D"/>
                </a:solidFill>
                <a:latin typeface="Arial Narrow" panose="020B0606020202030204" pitchFamily="34" charset="0"/>
              </a:rPr>
              <a:t/>
            </a:r>
            <a:br>
              <a:rPr lang="pt-BR" altLang="pt-BR" sz="1600" dirty="0">
                <a:solidFill>
                  <a:srgbClr val="4D4D4D"/>
                </a:solidFill>
                <a:latin typeface="Arial Narrow" panose="020B0606020202030204" pitchFamily="34" charset="0"/>
              </a:rPr>
            </a:br>
            <a:endParaRPr lang="pt-BR" altLang="pt-BR" sz="1600" dirty="0">
              <a:solidFill>
                <a:srgbClr val="4D4D4D"/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CaixaDeTexto 14"/>
          <p:cNvSpPr txBox="1">
            <a:spLocks noChangeArrowheads="1"/>
          </p:cNvSpPr>
          <p:nvPr/>
        </p:nvSpPr>
        <p:spPr bwMode="auto">
          <a:xfrm>
            <a:off x="2166938" y="2743200"/>
            <a:ext cx="14366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177800" indent="-1778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Contingência </a:t>
            </a:r>
            <a:endParaRPr lang="pt-BR" altLang="pt-BR" sz="1800" b="1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CaixaDeTexto 10"/>
          <p:cNvSpPr txBox="1">
            <a:spLocks noChangeArrowheads="1"/>
          </p:cNvSpPr>
          <p:nvPr/>
        </p:nvSpPr>
        <p:spPr bwMode="auto">
          <a:xfrm>
            <a:off x="4437064" y="2747654"/>
            <a:ext cx="5500687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pt-BR" altLang="pt-BR" sz="1600" dirty="0" smtClean="0">
                <a:latin typeface="Arial Narrow" panose="020B0606020202030204" pitchFamily="34" charset="0"/>
              </a:rPr>
              <a:t>Principais dados </a:t>
            </a:r>
            <a:r>
              <a:rPr lang="pt-BR" altLang="pt-BR" sz="1600" b="1" dirty="0" smtClean="0">
                <a:solidFill>
                  <a:srgbClr val="FF5900"/>
                </a:solidFill>
                <a:latin typeface="Arial Narrow" panose="020B0606020202030204" pitchFamily="34" charset="0"/>
              </a:rPr>
              <a:t>armazenados e protegidos </a:t>
            </a:r>
            <a:r>
              <a:rPr lang="pt-BR" altLang="pt-BR" sz="1600" dirty="0" smtClean="0">
                <a:latin typeface="Arial Narrow" panose="020B0606020202030204" pitchFamily="34" charset="0"/>
              </a:rPr>
              <a:t>em </a:t>
            </a:r>
            <a:r>
              <a:rPr lang="pt-BR" altLang="pt-BR" sz="1600" b="1" dirty="0" smtClean="0">
                <a:solidFill>
                  <a:srgbClr val="FF5900"/>
                </a:solidFill>
                <a:latin typeface="Arial Narrow" panose="020B0606020202030204" pitchFamily="34" charset="0"/>
              </a:rPr>
              <a:t>outro local</a:t>
            </a:r>
            <a:endParaRPr lang="pt-BR" altLang="pt-BR" sz="1600" b="1" dirty="0">
              <a:solidFill>
                <a:srgbClr val="FF5900"/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CaixaDeTexto 16"/>
          <p:cNvSpPr txBox="1">
            <a:spLocks noChangeArrowheads="1"/>
          </p:cNvSpPr>
          <p:nvPr/>
        </p:nvSpPr>
        <p:spPr bwMode="auto">
          <a:xfrm>
            <a:off x="2166939" y="3343275"/>
            <a:ext cx="114486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177800" indent="-1778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Processos</a:t>
            </a:r>
            <a:endParaRPr lang="pt-BR" altLang="pt-BR" sz="1800" b="1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CaixaDeTexto 10"/>
          <p:cNvSpPr txBox="1">
            <a:spLocks noChangeArrowheads="1"/>
          </p:cNvSpPr>
          <p:nvPr/>
        </p:nvSpPr>
        <p:spPr bwMode="auto">
          <a:xfrm>
            <a:off x="4437064" y="3360738"/>
            <a:ext cx="4802187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None/>
            </a:pPr>
            <a:r>
              <a:rPr lang="pt-BR" altLang="pt-BR" sz="1600" dirty="0" smtClean="0">
                <a:latin typeface="Arial Narrow" panose="020B0606020202030204" pitchFamily="34" charset="0"/>
              </a:rPr>
              <a:t>Planos  Emergenciais </a:t>
            </a:r>
            <a:r>
              <a:rPr lang="pt-BR" altLang="pt-BR" sz="1600" b="1" dirty="0" smtClean="0">
                <a:solidFill>
                  <a:srgbClr val="FF5900"/>
                </a:solidFill>
                <a:latin typeface="Arial Narrow" panose="020B0606020202030204" pitchFamily="34" charset="0"/>
              </a:rPr>
              <a:t> testados </a:t>
            </a:r>
            <a:endParaRPr lang="pt-BR" altLang="pt-BR" sz="1600" b="1" dirty="0">
              <a:solidFill>
                <a:srgbClr val="4D4D4D"/>
              </a:solidFill>
              <a:latin typeface="Arial Narrow" panose="020B0606020202030204" pitchFamily="34" charset="0"/>
            </a:endParaRPr>
          </a:p>
        </p:txBody>
      </p:sp>
      <p:sp>
        <p:nvSpPr>
          <p:cNvPr id="19" name="CaixaDeTexto 18"/>
          <p:cNvSpPr txBox="1">
            <a:spLocks noChangeArrowheads="1"/>
          </p:cNvSpPr>
          <p:nvPr/>
        </p:nvSpPr>
        <p:spPr bwMode="auto">
          <a:xfrm>
            <a:off x="2166939" y="3817938"/>
            <a:ext cx="8467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177800" indent="-1778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Cultura</a:t>
            </a:r>
            <a:endParaRPr lang="pt-BR" altLang="pt-BR" sz="1800" b="1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20" name="CaixaDeTexto 10"/>
          <p:cNvSpPr txBox="1">
            <a:spLocks noChangeArrowheads="1"/>
          </p:cNvSpPr>
          <p:nvPr/>
        </p:nvSpPr>
        <p:spPr bwMode="auto">
          <a:xfrm>
            <a:off x="4437063" y="3863975"/>
            <a:ext cx="6391358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None/>
            </a:pPr>
            <a:r>
              <a:rPr lang="pt-BR" sz="1600" dirty="0" smtClean="0">
                <a:latin typeface="Arial Narrow" pitchFamily="34" charset="0"/>
                <a:cs typeface="Times New Roman" pitchFamily="18" charset="0"/>
              </a:rPr>
              <a:t>Treinamento  e conscientização dos funcionários em </a:t>
            </a:r>
            <a:r>
              <a:rPr lang="pt-BR" sz="1600" b="1" dirty="0" smtClean="0">
                <a:solidFill>
                  <a:srgbClr val="FF7F00"/>
                </a:solidFill>
                <a:latin typeface="Arial Narrow" pitchFamily="34" charset="0"/>
                <a:cs typeface="Times New Roman" pitchFamily="18" charset="0"/>
              </a:rPr>
              <a:t>segurança da informação</a:t>
            </a:r>
            <a:endParaRPr lang="pt-BR" altLang="pt-BR" sz="1600" b="1" dirty="0">
              <a:solidFill>
                <a:srgbClr val="FF7F00"/>
              </a:solidFill>
              <a:latin typeface="Arial Narrow" pitchFamily="34" charset="0"/>
            </a:endParaRPr>
          </a:p>
        </p:txBody>
      </p:sp>
      <p:sp>
        <p:nvSpPr>
          <p:cNvPr id="21" name="CaixaDeTexto 20"/>
          <p:cNvSpPr txBox="1">
            <a:spLocks noChangeArrowheads="1"/>
          </p:cNvSpPr>
          <p:nvPr/>
        </p:nvSpPr>
        <p:spPr bwMode="auto">
          <a:xfrm>
            <a:off x="2166939" y="4427538"/>
            <a:ext cx="10182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177800" indent="-1778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Sistemas</a:t>
            </a:r>
            <a:endParaRPr lang="pt-BR" altLang="pt-BR" sz="1800" b="1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CaixaDeTexto 10"/>
          <p:cNvSpPr txBox="1">
            <a:spLocks noChangeArrowheads="1"/>
          </p:cNvSpPr>
          <p:nvPr/>
        </p:nvSpPr>
        <p:spPr bwMode="auto">
          <a:xfrm>
            <a:off x="4437064" y="4401852"/>
            <a:ext cx="5500687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pt-BR" altLang="pt-BR" sz="1600" b="1" dirty="0" smtClean="0">
                <a:solidFill>
                  <a:srgbClr val="FF7F00"/>
                </a:solidFill>
                <a:latin typeface="Arial Narrow" panose="020B0606020202030204" pitchFamily="34" charset="0"/>
              </a:rPr>
              <a:t>Revisados </a:t>
            </a:r>
            <a:r>
              <a:rPr lang="pt-BR" altLang="pt-BR" sz="1600" dirty="0" smtClean="0">
                <a:latin typeface="Arial Narrow" panose="020B0606020202030204" pitchFamily="34" charset="0"/>
              </a:rPr>
              <a:t>de tempos em tempos</a:t>
            </a:r>
            <a:endParaRPr lang="pt-BR" altLang="pt-BR" sz="1600" dirty="0">
              <a:latin typeface="Arial Narrow" panose="020B0606020202030204" pitchFamily="34" charset="0"/>
            </a:endParaRPr>
          </a:p>
        </p:txBody>
      </p:sp>
      <p:sp>
        <p:nvSpPr>
          <p:cNvPr id="23" name="CaixaDeTexto 22"/>
          <p:cNvSpPr txBox="1">
            <a:spLocks noChangeArrowheads="1"/>
          </p:cNvSpPr>
          <p:nvPr/>
        </p:nvSpPr>
        <p:spPr bwMode="auto">
          <a:xfrm>
            <a:off x="2166939" y="5097463"/>
            <a:ext cx="10150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177800" indent="-1778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Auditoria</a:t>
            </a:r>
            <a:endParaRPr lang="pt-BR" altLang="pt-BR" sz="1800" b="1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24" name="CaixaDeTexto 10"/>
          <p:cNvSpPr txBox="1">
            <a:spLocks noChangeArrowheads="1"/>
          </p:cNvSpPr>
          <p:nvPr/>
        </p:nvSpPr>
        <p:spPr bwMode="auto">
          <a:xfrm>
            <a:off x="4437063" y="5148263"/>
            <a:ext cx="514350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pt-BR" altLang="pt-BR" sz="1600" dirty="0" smtClean="0">
                <a:latin typeface="Arial Narrow" panose="020B0606020202030204" pitchFamily="34" charset="0"/>
              </a:rPr>
              <a:t>Constante ou a cada </a:t>
            </a:r>
            <a:r>
              <a:rPr lang="pt-BR" altLang="pt-BR" sz="1600" b="1" dirty="0" smtClean="0">
                <a:solidFill>
                  <a:srgbClr val="FF7F00"/>
                </a:solidFill>
                <a:latin typeface="Arial Narrow" panose="020B0606020202030204" pitchFamily="34" charset="0"/>
              </a:rPr>
              <a:t>alteração</a:t>
            </a:r>
            <a:r>
              <a:rPr lang="pt-BR" altLang="pt-BR" sz="1600" dirty="0" smtClean="0">
                <a:latin typeface="Arial Narrow" panose="020B0606020202030204" pitchFamily="34" charset="0"/>
              </a:rPr>
              <a:t> significativa nos </a:t>
            </a:r>
            <a:r>
              <a:rPr lang="pt-BR" altLang="pt-BR" sz="1600" b="1" dirty="0" smtClean="0">
                <a:solidFill>
                  <a:srgbClr val="FF7F00"/>
                </a:solidFill>
                <a:latin typeface="Arial Narrow" panose="020B0606020202030204" pitchFamily="34" charset="0"/>
              </a:rPr>
              <a:t>sistemas e/ou rede</a:t>
            </a:r>
            <a:endParaRPr lang="pt-BR" altLang="pt-BR" sz="1600" b="1" dirty="0">
              <a:solidFill>
                <a:srgbClr val="FF7F00"/>
              </a:solidFill>
              <a:latin typeface="Arial Narrow" panose="020B0606020202030204" pitchFamily="34" charset="0"/>
            </a:endParaRPr>
          </a:p>
        </p:txBody>
      </p:sp>
      <p:pic>
        <p:nvPicPr>
          <p:cNvPr id="38" name="Imagem 37" descr="S29_Allan_4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0417" t="16667"/>
          <a:stretch>
            <a:fillRect/>
          </a:stretch>
        </p:blipFill>
        <p:spPr bwMode="auto">
          <a:xfrm>
            <a:off x="10477500" y="1091656"/>
            <a:ext cx="17907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6284" name="Grupo 26"/>
          <p:cNvGrpSpPr>
            <a:grpSpLocks/>
          </p:cNvGrpSpPr>
          <p:nvPr/>
        </p:nvGrpSpPr>
        <p:grpSpPr bwMode="auto">
          <a:xfrm>
            <a:off x="0" y="0"/>
            <a:ext cx="12193200" cy="6858000"/>
            <a:chOff x="0" y="0"/>
            <a:chExt cx="9144000" cy="6858000"/>
          </a:xfrm>
        </p:grpSpPr>
        <p:pic>
          <p:nvPicPr>
            <p:cNvPr id="96288" name="Imagem 29" descr="Template_2.png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95834"/>
            <a:stretch>
              <a:fillRect/>
            </a:stretch>
          </p:blipFill>
          <p:spPr bwMode="auto">
            <a:xfrm>
              <a:off x="0" y="0"/>
              <a:ext cx="9144000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6289" name="Imagem 33" descr="Template_2.png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97656"/>
            <a:stretch>
              <a:fillRect/>
            </a:stretch>
          </p:blipFill>
          <p:spPr bwMode="auto">
            <a:xfrm>
              <a:off x="0" y="0"/>
              <a:ext cx="214313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6290" name="Imagem 34" descr="Template_2.png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96875"/>
            <a:stretch>
              <a:fillRect/>
            </a:stretch>
          </p:blipFill>
          <p:spPr bwMode="auto">
            <a:xfrm>
              <a:off x="8858250" y="0"/>
              <a:ext cx="28575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6291" name="Imagem 32" descr="Template_2.png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96875"/>
            <a:stretch>
              <a:fillRect/>
            </a:stretch>
          </p:blipFill>
          <p:spPr bwMode="auto">
            <a:xfrm>
              <a:off x="0" y="6643688"/>
              <a:ext cx="9144000" cy="214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6292" name="Imagem 4" descr="Template.png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93333" b="8057"/>
            <a:stretch>
              <a:fillRect/>
            </a:stretch>
          </p:blipFill>
          <p:spPr bwMode="auto">
            <a:xfrm>
              <a:off x="0" y="0"/>
              <a:ext cx="609600" cy="6305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0" name="Imagem 39" descr="S29_Allan_6.pn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414" r="64554" b="83492"/>
          <a:stretch>
            <a:fillRect/>
          </a:stretch>
        </p:blipFill>
        <p:spPr bwMode="auto">
          <a:xfrm>
            <a:off x="4411663" y="0"/>
            <a:ext cx="552450" cy="113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CaixaDeTexto 10"/>
          <p:cNvSpPr txBox="1">
            <a:spLocks noChangeArrowheads="1"/>
          </p:cNvSpPr>
          <p:nvPr/>
        </p:nvSpPr>
        <p:spPr bwMode="auto">
          <a:xfrm>
            <a:off x="4444754" y="1561568"/>
            <a:ext cx="699390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7800" indent="-1778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 smtClean="0">
                <a:latin typeface="Arial Narrow" panose="020B0606020202030204" pitchFamily="34" charset="0"/>
              </a:rPr>
              <a:t>Treinados e capacitados em todas tecnologias utilizadas pela </a:t>
            </a:r>
            <a:r>
              <a:rPr lang="pt-BR" altLang="pt-BR" sz="1600" b="1" dirty="0" smtClean="0">
                <a:solidFill>
                  <a:srgbClr val="FF5900"/>
                </a:solidFill>
                <a:latin typeface="Arial Narrow" panose="020B0606020202030204" pitchFamily="34" charset="0"/>
              </a:rPr>
              <a:t>empresa</a:t>
            </a:r>
            <a:endParaRPr lang="pt-BR" altLang="pt-BR" sz="1600" dirty="0">
              <a:solidFill>
                <a:srgbClr val="4D4D4D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18987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8" presetClass="emp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53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63" presetClass="path" presetSubtype="0" accel="50000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2.5E-6 4.07407E-6 L -0.10273 0.9037 " pathEditMode="relative" rAng="0" ptsTypes="AA">
                                      <p:cBhvr>
                                        <p:cTn id="61" dur="500" spd="-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43" y="45185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4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5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3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4211" name="Grupo 6"/>
          <p:cNvGrpSpPr>
            <a:grpSpLocks/>
          </p:cNvGrpSpPr>
          <p:nvPr/>
        </p:nvGrpSpPr>
        <p:grpSpPr bwMode="auto">
          <a:xfrm>
            <a:off x="0" y="0"/>
            <a:ext cx="12193200" cy="6858000"/>
            <a:chOff x="0" y="0"/>
            <a:chExt cx="9144000" cy="6858000"/>
          </a:xfrm>
        </p:grpSpPr>
        <p:pic>
          <p:nvPicPr>
            <p:cNvPr id="94228" name="Imagem 29" descr="Template_2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95834"/>
            <a:stretch>
              <a:fillRect/>
            </a:stretch>
          </p:blipFill>
          <p:spPr bwMode="auto">
            <a:xfrm>
              <a:off x="0" y="0"/>
              <a:ext cx="9144000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4229" name="Imagem 33" descr="Template_2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97656"/>
            <a:stretch>
              <a:fillRect/>
            </a:stretch>
          </p:blipFill>
          <p:spPr bwMode="auto">
            <a:xfrm>
              <a:off x="0" y="0"/>
              <a:ext cx="214313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4230" name="Imagem 34" descr="Template_2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96875"/>
            <a:stretch>
              <a:fillRect/>
            </a:stretch>
          </p:blipFill>
          <p:spPr bwMode="auto">
            <a:xfrm>
              <a:off x="8858250" y="0"/>
              <a:ext cx="28575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4231" name="Imagem 32" descr="Template_2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96875"/>
            <a:stretch>
              <a:fillRect/>
            </a:stretch>
          </p:blipFill>
          <p:spPr bwMode="auto">
            <a:xfrm>
              <a:off x="0" y="6643688"/>
              <a:ext cx="9144000" cy="214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4232" name="Imagem 4" descr="Template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93333" b="8057"/>
            <a:stretch>
              <a:fillRect/>
            </a:stretch>
          </p:blipFill>
          <p:spPr bwMode="auto">
            <a:xfrm>
              <a:off x="0" y="0"/>
              <a:ext cx="609600" cy="6305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" name="CaixaDeTexto 19"/>
          <p:cNvSpPr txBox="1"/>
          <p:nvPr/>
        </p:nvSpPr>
        <p:spPr>
          <a:xfrm>
            <a:off x="1245704" y="609600"/>
            <a:ext cx="33171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u="sng" dirty="0" smtClean="0"/>
              <a:t>Links e Referencias</a:t>
            </a:r>
            <a:endParaRPr lang="pt-BR" sz="3200" u="sng" dirty="0"/>
          </a:p>
        </p:txBody>
      </p:sp>
      <p:sp>
        <p:nvSpPr>
          <p:cNvPr id="21" name="Retângulo 4"/>
          <p:cNvSpPr>
            <a:spLocks noChangeArrowheads="1"/>
          </p:cNvSpPr>
          <p:nvPr/>
        </p:nvSpPr>
        <p:spPr bwMode="auto">
          <a:xfrm>
            <a:off x="1170679" y="1441934"/>
            <a:ext cx="6624637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  BBC;</a:t>
            </a:r>
          </a:p>
          <a:p>
            <a:pPr>
              <a:buFont typeface="Wingdings" pitchFamily="2" charset="2"/>
              <a:buChar char="ü"/>
            </a:pP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  Reuters;</a:t>
            </a:r>
          </a:p>
          <a:p>
            <a:pPr>
              <a:buFont typeface="Wingdings" pitchFamily="2" charset="2"/>
              <a:buChar char="ü"/>
            </a:pP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pt-BR" sz="2000" dirty="0" err="1">
                <a:latin typeface="Times New Roman" pitchFamily="18" charset="0"/>
                <a:cs typeface="Times New Roman" pitchFamily="18" charset="0"/>
              </a:rPr>
              <a:t>Variety</a:t>
            </a: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ü"/>
            </a:pP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  G1;</a:t>
            </a:r>
          </a:p>
          <a:p>
            <a:pPr>
              <a:buFont typeface="Wingdings" pitchFamily="2" charset="2"/>
              <a:buChar char="ü"/>
            </a:pP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pt-BR" sz="2000" dirty="0" err="1">
                <a:latin typeface="Times New Roman" pitchFamily="18" charset="0"/>
                <a:cs typeface="Times New Roman" pitchFamily="18" charset="0"/>
              </a:rPr>
              <a:t>New</a:t>
            </a: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 York Times;</a:t>
            </a:r>
          </a:p>
          <a:p>
            <a:pPr>
              <a:buFont typeface="Wingdings" pitchFamily="2" charset="2"/>
              <a:buChar char="ü"/>
            </a:pP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pt-BR" sz="2000" dirty="0" err="1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 Hollywood </a:t>
            </a:r>
            <a:r>
              <a:rPr lang="pt-BR" sz="2000" dirty="0" err="1">
                <a:latin typeface="Times New Roman" pitchFamily="18" charset="0"/>
                <a:cs typeface="Times New Roman" pitchFamily="18" charset="0"/>
              </a:rPr>
              <a:t>Reporter</a:t>
            </a: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ü"/>
            </a:pP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pt-BR" sz="2000" dirty="0" err="1">
                <a:latin typeface="Times New Roman" pitchFamily="18" charset="0"/>
                <a:cs typeface="Times New Roman" pitchFamily="18" charset="0"/>
              </a:rPr>
              <a:t>Info</a:t>
            </a: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ü"/>
            </a:pP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  HP;</a:t>
            </a:r>
          </a:p>
          <a:p>
            <a:pPr>
              <a:buFont typeface="Wingdings" pitchFamily="2" charset="2"/>
              <a:buChar char="ü"/>
            </a:pP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pt-BR" sz="2000" dirty="0" err="1">
                <a:latin typeface="Times New Roman" pitchFamily="18" charset="0"/>
                <a:cs typeface="Times New Roman" pitchFamily="18" charset="0"/>
              </a:rPr>
              <a:t>Verizon</a:t>
            </a: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ü"/>
            </a:pP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  RSA;</a:t>
            </a:r>
          </a:p>
          <a:p>
            <a:pPr>
              <a:buFont typeface="Wingdings" pitchFamily="2" charset="2"/>
              <a:buChar char="ü"/>
            </a:pP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pt-BR" sz="2000" dirty="0" err="1">
                <a:latin typeface="Times New Roman" pitchFamily="18" charset="0"/>
                <a:cs typeface="Times New Roman" pitchFamily="18" charset="0"/>
              </a:rPr>
              <a:t>Cert</a:t>
            </a: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ü"/>
            </a:pP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  PWC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ü"/>
            </a:pP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pt-BR" sz="2000" dirty="0" err="1" smtClean="0">
                <a:latin typeface="Times New Roman" pitchFamily="18" charset="0"/>
                <a:cs typeface="Times New Roman" pitchFamily="18" charset="0"/>
              </a:rPr>
              <a:t>Norse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  (http://map.norsecorp.com/);</a:t>
            </a:r>
            <a:endParaRPr lang="pt-BR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pt-BR" sz="2000" dirty="0" err="1">
                <a:latin typeface="Times New Roman" pitchFamily="18" charset="0"/>
                <a:cs typeface="Times New Roman" pitchFamily="18" charset="0"/>
              </a:rPr>
              <a:t>Wikipedia</a:t>
            </a:r>
            <a:endParaRPr lang="pt-BR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endParaRPr lang="pt-BR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endParaRPr lang="pt-BR" sz="2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72053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1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3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://www.cdldebrumado.com.br/wp-content/uploads/2013/09/Gr%C3%A1fico-de-Qued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5950" y="425962"/>
            <a:ext cx="10257668" cy="6173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4" descr="Template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93333" b="8057"/>
          <a:stretch>
            <a:fillRect/>
          </a:stretch>
        </p:blipFill>
        <p:spPr bwMode="auto">
          <a:xfrm>
            <a:off x="0" y="0"/>
            <a:ext cx="812880" cy="630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4" descr="S08_CARECA_0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91" t="52777" r="49583" b="2222"/>
          <a:stretch>
            <a:fillRect/>
          </a:stretch>
        </p:blipFill>
        <p:spPr bwMode="auto">
          <a:xfrm rot="20733898">
            <a:off x="489600" y="2261891"/>
            <a:ext cx="5527546" cy="4579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aixaDeTexto 10"/>
          <p:cNvSpPr txBox="1"/>
          <p:nvPr/>
        </p:nvSpPr>
        <p:spPr>
          <a:xfrm rot="21360000">
            <a:off x="1208799" y="3207051"/>
            <a:ext cx="458121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latin typeface="Calibri" pitchFamily="34" charset="0"/>
              </a:rPr>
              <a:t>“As companhias prestam muita atenção ao custo de fazer alguma coisa. Deviam preocupar-se mais com os custos de não fazer nada.” </a:t>
            </a:r>
          </a:p>
          <a:p>
            <a:r>
              <a:rPr lang="pt-BR" sz="2800" b="1" dirty="0" smtClean="0">
                <a:latin typeface="Calibri" pitchFamily="34" charset="0"/>
              </a:rPr>
              <a:t>                                                                                                                                                                                                                       Philip </a:t>
            </a:r>
            <a:r>
              <a:rPr lang="pt-BR" sz="2800" b="1" dirty="0" err="1" smtClean="0">
                <a:latin typeface="Calibri" pitchFamily="34" charset="0"/>
              </a:rPr>
              <a:t>Kotler</a:t>
            </a:r>
            <a:endParaRPr lang="pt-BR" sz="2800" b="1" dirty="0" smtClean="0">
              <a:latin typeface="Calibri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8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 rot="21036800">
            <a:off x="5820841" y="1418533"/>
            <a:ext cx="51459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adley Hand ITC" panose="03070402050302030203" pitchFamily="66" charset="0"/>
              </a:rPr>
              <a:t>jonasdourado@gmail.com</a:t>
            </a:r>
            <a:endParaRPr lang="pt-BR" sz="3600" b="1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radley Hand ITC" panose="03070402050302030203" pitchFamily="66" charset="0"/>
            </a:endParaRPr>
          </a:p>
        </p:txBody>
      </p:sp>
      <p:sp>
        <p:nvSpPr>
          <p:cNvPr id="18" name="CaixaDeTexto 17"/>
          <p:cNvSpPr txBox="1"/>
          <p:nvPr/>
        </p:nvSpPr>
        <p:spPr>
          <a:xfrm rot="21068853">
            <a:off x="6183946" y="1016852"/>
            <a:ext cx="30732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adley Hand ITC" panose="03070402050302030203" pitchFamily="66" charset="0"/>
              </a:rPr>
              <a:t>OBRIGADO !!!</a:t>
            </a:r>
          </a:p>
        </p:txBody>
      </p:sp>
    </p:spTree>
    <p:extLst>
      <p:ext uri="{BB962C8B-B14F-4D97-AF65-F5344CB8AC3E}">
        <p14:creationId xmlns:p14="http://schemas.microsoft.com/office/powerpoint/2010/main" xmlns="" val="3529983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75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25" y="0"/>
            <a:ext cx="1218247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835" name="Picture 3"/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00" y="24064"/>
            <a:ext cx="12193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3" name="Imagem 29" descr="Template_2.png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5834"/>
          <a:stretch>
            <a:fillRect/>
          </a:stretch>
        </p:blipFill>
        <p:spPr bwMode="auto">
          <a:xfrm>
            <a:off x="9525" y="0"/>
            <a:ext cx="12193200" cy="3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4" name="Imagem 33" descr="Template_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97656"/>
          <a:stretch>
            <a:fillRect/>
          </a:stretch>
        </p:blipFill>
        <p:spPr bwMode="auto">
          <a:xfrm>
            <a:off x="9526" y="0"/>
            <a:ext cx="2143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5" name="Imagem 34" descr="Template_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6875"/>
          <a:stretch>
            <a:fillRect/>
          </a:stretch>
        </p:blipFill>
        <p:spPr bwMode="auto">
          <a:xfrm>
            <a:off x="11916568" y="0"/>
            <a:ext cx="2857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Imagem 40" descr="Template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93333" b="8057"/>
          <a:stretch>
            <a:fillRect/>
          </a:stretch>
        </p:blipFill>
        <p:spPr bwMode="auto">
          <a:xfrm>
            <a:off x="131763" y="0"/>
            <a:ext cx="609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7" name="Imagem 32" descr="Template_2.png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6875"/>
          <a:stretch>
            <a:fillRect/>
          </a:stretch>
        </p:blipFill>
        <p:spPr bwMode="auto">
          <a:xfrm>
            <a:off x="9525" y="6643688"/>
            <a:ext cx="121932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CaixaDeTexto 38"/>
          <p:cNvSpPr txBox="1">
            <a:spLocks noChangeArrowheads="1"/>
          </p:cNvSpPr>
          <p:nvPr/>
        </p:nvSpPr>
        <p:spPr bwMode="auto">
          <a:xfrm>
            <a:off x="7304814" y="3030538"/>
            <a:ext cx="39385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400" b="1" dirty="0">
                <a:solidFill>
                  <a:srgbClr val="244D9D"/>
                </a:solidFill>
                <a:latin typeface="Arial Narrow" panose="020B0606020202030204" pitchFamily="34" charset="0"/>
              </a:rPr>
              <a:t>São necessários 20 anos para se construir uma reputação e cinco minutos para arruiná-la</a:t>
            </a:r>
            <a:endParaRPr lang="pt-BR" altLang="pt-BR" sz="2400" dirty="0">
              <a:solidFill>
                <a:srgbClr val="244D9D"/>
              </a:solidFill>
              <a:latin typeface="Arial Narrow" panose="020B0606020202030204" pitchFamily="34" charset="0"/>
            </a:endParaRPr>
          </a:p>
        </p:txBody>
      </p:sp>
      <p:sp>
        <p:nvSpPr>
          <p:cNvPr id="41" name="CaixaDeTexto 40"/>
          <p:cNvSpPr txBox="1">
            <a:spLocks noChangeArrowheads="1"/>
          </p:cNvSpPr>
          <p:nvPr/>
        </p:nvSpPr>
        <p:spPr bwMode="auto">
          <a:xfrm>
            <a:off x="7019925" y="4237038"/>
            <a:ext cx="17795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400">
                <a:solidFill>
                  <a:srgbClr val="05276B"/>
                </a:solidFill>
                <a:latin typeface="Arial Narrow" panose="020B0606020202030204" pitchFamily="34" charset="0"/>
              </a:rPr>
              <a:t>Warren Buffet</a:t>
            </a:r>
          </a:p>
        </p:txBody>
      </p:sp>
      <p:sp>
        <p:nvSpPr>
          <p:cNvPr id="42" name="CaixaDeTexto 41"/>
          <p:cNvSpPr txBox="1">
            <a:spLocks noChangeArrowheads="1"/>
          </p:cNvSpPr>
          <p:nvPr/>
        </p:nvSpPr>
        <p:spPr bwMode="auto">
          <a:xfrm>
            <a:off x="10854410" y="3719513"/>
            <a:ext cx="49688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7200" dirty="0" smtClean="0">
                <a:solidFill>
                  <a:srgbClr val="05276B"/>
                </a:solidFill>
                <a:latin typeface="Arial Narrow" panose="020B0606020202030204" pitchFamily="34" charset="0"/>
              </a:rPr>
              <a:t>”</a:t>
            </a:r>
            <a:endParaRPr lang="pt-BR" altLang="pt-BR" sz="7200" dirty="0">
              <a:solidFill>
                <a:srgbClr val="05276B"/>
              </a:solidFill>
              <a:latin typeface="Arial Narrow" panose="020B0606020202030204" pitchFamily="34" charset="0"/>
            </a:endParaRPr>
          </a:p>
        </p:txBody>
      </p:sp>
      <p:sp>
        <p:nvSpPr>
          <p:cNvPr id="50193" name="CaixaDeTexto 8"/>
          <p:cNvSpPr txBox="1">
            <a:spLocks noChangeArrowheads="1"/>
          </p:cNvSpPr>
          <p:nvPr/>
        </p:nvSpPr>
        <p:spPr bwMode="auto">
          <a:xfrm>
            <a:off x="509588" y="85726"/>
            <a:ext cx="3956050" cy="1255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pt-BR" altLang="pt-BR" sz="4200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Você está </a:t>
            </a:r>
            <a:r>
              <a:rPr lang="pt-BR" altLang="pt-BR" sz="4200" dirty="0">
                <a:solidFill>
                  <a:srgbClr val="FFFFFF"/>
                </a:solidFill>
                <a:latin typeface="Arial Narrow" panose="020B0606020202030204" pitchFamily="34" charset="0"/>
              </a:rPr>
              <a:t/>
            </a:r>
            <a:br>
              <a:rPr lang="pt-BR" altLang="pt-BR" sz="4200" dirty="0">
                <a:solidFill>
                  <a:srgbClr val="FFFFFF"/>
                </a:solidFill>
                <a:latin typeface="Arial Narrow" panose="020B0606020202030204" pitchFamily="34" charset="0"/>
              </a:rPr>
            </a:br>
            <a:r>
              <a:rPr lang="pt-BR" altLang="pt-BR" sz="4200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PREPARADO ??</a:t>
            </a:r>
            <a:endParaRPr lang="pt-BR" altLang="pt-BR" sz="4200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43" name="CaixaDeTexto 42"/>
          <p:cNvSpPr txBox="1">
            <a:spLocks noChangeArrowheads="1"/>
          </p:cNvSpPr>
          <p:nvPr/>
        </p:nvSpPr>
        <p:spPr bwMode="auto">
          <a:xfrm>
            <a:off x="6968210" y="2728913"/>
            <a:ext cx="5222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7200">
                <a:solidFill>
                  <a:srgbClr val="05276B"/>
                </a:solidFill>
                <a:latin typeface="Arial Narrow" panose="020B0606020202030204" pitchFamily="34" charset="0"/>
              </a:rPr>
              <a:t>“</a:t>
            </a:r>
          </a:p>
        </p:txBody>
      </p:sp>
      <p:sp>
        <p:nvSpPr>
          <p:cNvPr id="25" name="CaixaDeTexto 6"/>
          <p:cNvSpPr txBox="1">
            <a:spLocks noChangeArrowheads="1"/>
          </p:cNvSpPr>
          <p:nvPr/>
        </p:nvSpPr>
        <p:spPr bwMode="auto">
          <a:xfrm>
            <a:off x="2089149" y="1728370"/>
            <a:ext cx="114141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Agenda</a:t>
            </a:r>
          </a:p>
        </p:txBody>
      </p:sp>
      <p:sp>
        <p:nvSpPr>
          <p:cNvPr id="31" name="Retângulo 8"/>
          <p:cNvSpPr>
            <a:spLocks noChangeArrowheads="1"/>
          </p:cNvSpPr>
          <p:nvPr/>
        </p:nvSpPr>
        <p:spPr bwMode="auto">
          <a:xfrm>
            <a:off x="1008981" y="2505651"/>
            <a:ext cx="3887788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t-BR" sz="2400" dirty="0">
                <a:latin typeface="Calibri" pitchFamily="34" charset="0"/>
              </a:rPr>
              <a:t>  </a:t>
            </a:r>
            <a:r>
              <a:rPr lang="pt-BR" sz="2400" dirty="0" smtClean="0">
                <a:latin typeface="Calibri" pitchFamily="34" charset="0"/>
              </a:rPr>
              <a:t>História</a:t>
            </a:r>
            <a:endParaRPr lang="pt-BR" sz="2400" dirty="0">
              <a:latin typeface="Calibr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pt-BR" sz="2400" dirty="0">
                <a:latin typeface="Calibri" pitchFamily="34" charset="0"/>
              </a:rPr>
              <a:t>  Riscos</a:t>
            </a:r>
          </a:p>
          <a:p>
            <a:pPr>
              <a:buFont typeface="Wingdings" pitchFamily="2" charset="2"/>
              <a:buChar char="ü"/>
            </a:pPr>
            <a:r>
              <a:rPr lang="pt-BR" sz="2400" dirty="0">
                <a:latin typeface="Calibri" pitchFamily="34" charset="0"/>
              </a:rPr>
              <a:t>  Fragilidades</a:t>
            </a:r>
          </a:p>
          <a:p>
            <a:pPr>
              <a:buFont typeface="Wingdings" pitchFamily="2" charset="2"/>
              <a:buChar char="ü"/>
            </a:pPr>
            <a:r>
              <a:rPr lang="pt-BR" sz="2400" dirty="0">
                <a:latin typeface="Calibri" pitchFamily="34" charset="0"/>
              </a:rPr>
              <a:t>  Cases</a:t>
            </a:r>
          </a:p>
          <a:p>
            <a:pPr>
              <a:buFont typeface="Wingdings" pitchFamily="2" charset="2"/>
              <a:buChar char="ü"/>
            </a:pPr>
            <a:r>
              <a:rPr lang="pt-BR" sz="2400" dirty="0">
                <a:latin typeface="Calibri" pitchFamily="34" charset="0"/>
              </a:rPr>
              <a:t>  </a:t>
            </a:r>
            <a:r>
              <a:rPr lang="pt-BR" sz="2400" dirty="0" smtClean="0">
                <a:latin typeface="Calibri" pitchFamily="34" charset="0"/>
              </a:rPr>
              <a:t>Dados</a:t>
            </a:r>
            <a:endParaRPr lang="pt-BR" sz="2400" dirty="0">
              <a:latin typeface="Calibr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pt-BR" sz="2400" dirty="0">
                <a:latin typeface="Calibri" pitchFamily="34" charset="0"/>
              </a:rPr>
              <a:t>  Desafios</a:t>
            </a:r>
          </a:p>
          <a:p>
            <a:pPr>
              <a:buFont typeface="Wingdings" pitchFamily="2" charset="2"/>
              <a:buChar char="ü"/>
            </a:pPr>
            <a:r>
              <a:rPr lang="pt-BR" sz="2400" dirty="0">
                <a:latin typeface="Calibri" pitchFamily="34" charset="0"/>
              </a:rPr>
              <a:t>  Proteções</a:t>
            </a:r>
          </a:p>
          <a:p>
            <a:pPr>
              <a:buFont typeface="Wingdings" pitchFamily="2" charset="2"/>
              <a:buChar char="ü"/>
            </a:pPr>
            <a:r>
              <a:rPr lang="pt-BR" sz="2400" dirty="0">
                <a:latin typeface="Calibri" pitchFamily="34" charset="0"/>
              </a:rPr>
              <a:t>  Futuro</a:t>
            </a:r>
          </a:p>
          <a:p>
            <a:pPr>
              <a:buFont typeface="Wingdings" pitchFamily="2" charset="2"/>
              <a:buChar char="ü"/>
            </a:pPr>
            <a:r>
              <a:rPr lang="pt-BR" sz="2400" dirty="0">
                <a:latin typeface="Calibri" pitchFamily="34" charset="0"/>
              </a:rPr>
              <a:t>  Link e referencias</a:t>
            </a:r>
          </a:p>
        </p:txBody>
      </p:sp>
    </p:spTree>
    <p:extLst>
      <p:ext uri="{BB962C8B-B14F-4D97-AF65-F5344CB8AC3E}">
        <p14:creationId xmlns:p14="http://schemas.microsoft.com/office/powerpoint/2010/main" xmlns="" val="22105461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"/>
                                        <p:tgtEl>
                                          <p:spTgt spid="120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1" grpId="0"/>
      <p:bldP spid="42" grpId="0"/>
      <p:bldP spid="4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5719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4" name="Picture 18" descr="S09_CARECA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250" r="49063" b="67500"/>
          <a:stretch>
            <a:fillRect/>
          </a:stretch>
        </p:blipFill>
        <p:spPr bwMode="auto">
          <a:xfrm>
            <a:off x="650944" y="120650"/>
            <a:ext cx="465772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388" name="Group 16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pic>
          <p:nvPicPr>
            <p:cNvPr id="16395" name="Imagem 29" descr="Template_2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95834"/>
            <a:stretch>
              <a:fillRect/>
            </a:stretch>
          </p:blipFill>
          <p:spPr bwMode="auto">
            <a:xfrm>
              <a:off x="0" y="0"/>
              <a:ext cx="5760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6" name="Imagem 33" descr="Template_2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97656"/>
            <a:stretch>
              <a:fillRect/>
            </a:stretch>
          </p:blipFill>
          <p:spPr bwMode="auto">
            <a:xfrm>
              <a:off x="0" y="0"/>
              <a:ext cx="135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7" name="Imagem 34" descr="Template_2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96875"/>
            <a:stretch>
              <a:fillRect/>
            </a:stretch>
          </p:blipFill>
          <p:spPr bwMode="auto">
            <a:xfrm>
              <a:off x="5580" y="0"/>
              <a:ext cx="18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8" name="Imagem 32" descr="Template_2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96875"/>
            <a:stretch>
              <a:fillRect/>
            </a:stretch>
          </p:blipFill>
          <p:spPr bwMode="auto">
            <a:xfrm>
              <a:off x="0" y="4185"/>
              <a:ext cx="5760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9" name="Imagem 4" descr="Template.p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93333" b="8057"/>
            <a:stretch>
              <a:fillRect/>
            </a:stretch>
          </p:blipFill>
          <p:spPr bwMode="auto">
            <a:xfrm>
              <a:off x="81" y="0"/>
              <a:ext cx="384" cy="3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356" name="CaixaDeTexto 8"/>
          <p:cNvSpPr txBox="1">
            <a:spLocks noChangeArrowheads="1"/>
          </p:cNvSpPr>
          <p:nvPr/>
        </p:nvSpPr>
        <p:spPr bwMode="auto">
          <a:xfrm>
            <a:off x="1988648" y="642469"/>
            <a:ext cx="1398140" cy="563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pt-BR" altLang="pt-BR" sz="3400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História</a:t>
            </a:r>
            <a:endParaRPr lang="pt-BR" altLang="pt-BR" sz="3400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14359" name="CaixaDeTexto 9"/>
          <p:cNvSpPr txBox="1">
            <a:spLocks noChangeArrowheads="1"/>
          </p:cNvSpPr>
          <p:nvPr/>
        </p:nvSpPr>
        <p:spPr bwMode="auto">
          <a:xfrm>
            <a:off x="984250" y="3675980"/>
            <a:ext cx="5462526" cy="161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pt-BR" altLang="pt-BR" sz="2200" dirty="0" smtClean="0">
                <a:solidFill>
                  <a:srgbClr val="4D4D4D"/>
                </a:solidFill>
                <a:latin typeface="Arial Narrow" panose="020B0606020202030204" pitchFamily="34" charset="0"/>
              </a:rPr>
              <a:t>Segurança  </a:t>
            </a:r>
            <a:r>
              <a:rPr lang="pt-BR" altLang="pt-BR" sz="2200" b="1" dirty="0" smtClean="0">
                <a:solidFill>
                  <a:srgbClr val="CB5C2A"/>
                </a:solidFill>
                <a:latin typeface="Arial Narrow" panose="020B0606020202030204" pitchFamily="34" charset="0"/>
              </a:rPr>
              <a:t>mista</a:t>
            </a:r>
            <a:endParaRPr lang="pt-BR" altLang="pt-BR" sz="2200" b="1" dirty="0">
              <a:solidFill>
                <a:srgbClr val="CB5C2A"/>
              </a:solidFill>
              <a:latin typeface="Arial Narrow" panose="020B060602020203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pt-BR" altLang="pt-BR" sz="2200" dirty="0">
              <a:solidFill>
                <a:srgbClr val="4D4D4D"/>
              </a:solidFill>
              <a:latin typeface="Arial Narrow" panose="020B060602020203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pt-BR" altLang="pt-BR" sz="2200" dirty="0" smtClean="0">
                <a:solidFill>
                  <a:srgbClr val="4D4D4D"/>
                </a:solidFill>
                <a:latin typeface="Arial Narrow" panose="020B0606020202030204" pitchFamily="34" charset="0"/>
              </a:rPr>
              <a:t>Baseado no conceito de proteção por muralhas  reforçadas, rios ao redor e principalmente pela localização. </a:t>
            </a:r>
            <a:endParaRPr lang="pt-BR" altLang="pt-BR" sz="2200" b="1" dirty="0">
              <a:solidFill>
                <a:srgbClr val="CB5C2A"/>
              </a:solidFill>
              <a:latin typeface="Arial Narrow" panose="020B0606020202030204" pitchFamily="34" charset="0"/>
            </a:endParaRPr>
          </a:p>
        </p:txBody>
      </p:sp>
      <p:sp>
        <p:nvSpPr>
          <p:cNvPr id="14360" name="CaixaDeTexto 8"/>
          <p:cNvSpPr txBox="1">
            <a:spLocks noChangeArrowheads="1"/>
          </p:cNvSpPr>
          <p:nvPr/>
        </p:nvSpPr>
        <p:spPr bwMode="auto">
          <a:xfrm>
            <a:off x="973627" y="2812778"/>
            <a:ext cx="3084499" cy="563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pt-BR" altLang="pt-BR" sz="3400" b="1" dirty="0" smtClean="0">
                <a:solidFill>
                  <a:srgbClr val="CB5C2A"/>
                </a:solidFill>
                <a:latin typeface="Arial Narrow" panose="020B0606020202030204" pitchFamily="34" charset="0"/>
              </a:rPr>
              <a:t>Castelo Medieval</a:t>
            </a:r>
            <a:endParaRPr lang="pt-BR" altLang="pt-BR" sz="3400" b="1" dirty="0">
              <a:solidFill>
                <a:srgbClr val="CB5C2A"/>
              </a:solidFill>
              <a:latin typeface="Arial Narrow" panose="020B0606020202030204" pitchFamily="34" charset="0"/>
            </a:endParaRPr>
          </a:p>
        </p:txBody>
      </p:sp>
      <p:pic>
        <p:nvPicPr>
          <p:cNvPr id="15" name="Picture 2" descr="http://image.slidesharecdn.com/powerpointidademdia-130408125742-phpapp01/95/idade-mdia-7-638.jpg?cb=136542592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653671">
            <a:off x="6964530" y="1474454"/>
            <a:ext cx="4176712" cy="313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4350327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6" grpId="0"/>
      <p:bldP spid="14359" grpId="0"/>
      <p:bldP spid="1436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843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6686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6686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3200" cy="685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Imagem 17" descr="S02_Ly_1.png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4">
                <a:tint val="45000"/>
                <a:satMod val="400000"/>
              </a:schemeClr>
            </a:duotone>
            <a:lum brigh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688" t="4166" b="70833"/>
          <a:stretch>
            <a:fillRect/>
          </a:stretch>
        </p:blipFill>
        <p:spPr bwMode="auto">
          <a:xfrm>
            <a:off x="4238626" y="4773613"/>
            <a:ext cx="642937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Imagem 4" descr="Template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93333" b="8057"/>
          <a:stretch>
            <a:fillRect/>
          </a:stretch>
        </p:blipFill>
        <p:spPr bwMode="auto">
          <a:xfrm>
            <a:off x="152400" y="6843"/>
            <a:ext cx="609600" cy="630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Imagem 23" descr="Agenda_5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406" t="15453" r="18750" b="78853"/>
          <a:stretch>
            <a:fillRect/>
          </a:stretch>
        </p:blipFill>
        <p:spPr bwMode="auto">
          <a:xfrm>
            <a:off x="801618" y="1428750"/>
            <a:ext cx="2335213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7" name="Retângulo 3"/>
          <p:cNvSpPr>
            <a:spLocks noChangeArrowheads="1"/>
          </p:cNvSpPr>
          <p:nvPr/>
        </p:nvSpPr>
        <p:spPr bwMode="auto">
          <a:xfrm>
            <a:off x="1072959" y="571500"/>
            <a:ext cx="148113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6000" dirty="0">
                <a:solidFill>
                  <a:srgbClr val="042640"/>
                </a:solidFill>
                <a:latin typeface="Arial Narrow" panose="020B0606020202030204" pitchFamily="34" charset="0"/>
              </a:rPr>
              <a:t>Hoje</a:t>
            </a:r>
          </a:p>
        </p:txBody>
      </p:sp>
      <p:sp>
        <p:nvSpPr>
          <p:cNvPr id="7171" name="Retângulo 4"/>
          <p:cNvSpPr>
            <a:spLocks noChangeArrowheads="1"/>
          </p:cNvSpPr>
          <p:nvPr/>
        </p:nvSpPr>
        <p:spPr bwMode="auto">
          <a:xfrm>
            <a:off x="924562" y="1498601"/>
            <a:ext cx="5416080" cy="3083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pt-BR" altLang="pt-BR" sz="2400" dirty="0" smtClean="0">
                <a:solidFill>
                  <a:srgbClr val="4D4D4D"/>
                </a:solidFill>
                <a:latin typeface="Arial Narrow" panose="020B0606020202030204" pitchFamily="34" charset="0"/>
              </a:rPr>
              <a:t>Apaga-se o fogo</a:t>
            </a:r>
            <a:endParaRPr lang="pt-BR" altLang="pt-BR" sz="2400" dirty="0">
              <a:solidFill>
                <a:srgbClr val="4D4D4D"/>
              </a:solidFill>
              <a:latin typeface="Arial Narrow" panose="020B060602020203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pt-BR" altLang="pt-BR" sz="2400" dirty="0" smtClean="0">
              <a:solidFill>
                <a:srgbClr val="4D4D4D"/>
              </a:solidFill>
              <a:latin typeface="Arial Narrow" panose="020B060602020203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pt-BR" altLang="pt-BR" sz="2400" dirty="0" smtClean="0">
                <a:solidFill>
                  <a:srgbClr val="4D4D4D"/>
                </a:solidFill>
                <a:latin typeface="Arial Narrow" panose="020B0606020202030204" pitchFamily="34" charset="0"/>
              </a:rPr>
              <a:t>A</a:t>
            </a:r>
            <a:r>
              <a:rPr lang="pt-BR" sz="2400" dirty="0" smtClean="0"/>
              <a:t>  </a:t>
            </a:r>
            <a:r>
              <a:rPr lang="pt-BR" sz="2400" b="1" dirty="0" smtClean="0"/>
              <a:t>cópia de segurança</a:t>
            </a:r>
            <a:r>
              <a:rPr lang="pt-BR" sz="2400" dirty="0" smtClean="0"/>
              <a:t> (</a:t>
            </a:r>
            <a:r>
              <a:rPr lang="pt-BR" sz="2400" i="1" dirty="0" smtClean="0"/>
              <a:t>backup</a:t>
            </a:r>
            <a:r>
              <a:rPr lang="pt-BR" sz="2400" dirty="0" smtClean="0"/>
              <a:t>) é a cópia de dados de um dispositivo a outro para que possam ser restaurados em caso da perda dos dados originais, o que pode envolver apagamentos acidentais ou</a:t>
            </a:r>
            <a:r>
              <a:rPr lang="pt-BR" sz="2400" b="1" dirty="0" smtClean="0"/>
              <a:t> corrupção de dados.</a:t>
            </a:r>
            <a:r>
              <a:rPr lang="pt-BR" sz="2400" b="1" u="sng" dirty="0" smtClean="0">
                <a:hlinkClick r:id="rId10" tooltip="Corrupção de dados"/>
              </a:rPr>
              <a:t> </a:t>
            </a:r>
            <a:endParaRPr lang="pt-BR" altLang="pt-BR" sz="2000" b="1" dirty="0">
              <a:latin typeface="Calibri" panose="020F0502020204030204" pitchFamily="34" charset="0"/>
            </a:endParaRPr>
          </a:p>
        </p:txBody>
      </p:sp>
      <p:sp>
        <p:nvSpPr>
          <p:cNvPr id="7172" name="Retângulo 5"/>
          <p:cNvSpPr>
            <a:spLocks noChangeArrowheads="1"/>
          </p:cNvSpPr>
          <p:nvPr/>
        </p:nvSpPr>
        <p:spPr bwMode="auto">
          <a:xfrm>
            <a:off x="4953000" y="5097464"/>
            <a:ext cx="3513138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pt-BR" altLang="pt-BR" sz="3600">
                <a:solidFill>
                  <a:srgbClr val="FFFFFF"/>
                </a:solidFill>
                <a:latin typeface="Arial Narrow" panose="020B0606020202030204" pitchFamily="34" charset="0"/>
              </a:rPr>
              <a:t>que acontece </a:t>
            </a:r>
            <a:r>
              <a:rPr lang="pt-BR" altLang="pt-BR" sz="3600" b="1">
                <a:solidFill>
                  <a:srgbClr val="FED61D"/>
                </a:solidFill>
                <a:latin typeface="Arial Narrow" panose="020B0606020202030204" pitchFamily="34" charset="0"/>
              </a:rPr>
              <a:t>todos os dias </a:t>
            </a:r>
          </a:p>
        </p:txBody>
      </p:sp>
      <p:pic>
        <p:nvPicPr>
          <p:cNvPr id="19" name="Imagem 18" descr="S02_Ly_1.pn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612" t="51666" r="38055" b="37407"/>
          <a:stretch>
            <a:fillRect/>
          </a:stretch>
        </p:blipFill>
        <p:spPr bwMode="auto">
          <a:xfrm>
            <a:off x="7642485" y="3566316"/>
            <a:ext cx="7620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Imagem 16" descr="S02_Ly.pn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688" t="56250"/>
          <a:stretch>
            <a:fillRect/>
          </a:stretch>
        </p:blipFill>
        <p:spPr bwMode="auto">
          <a:xfrm>
            <a:off x="8023485" y="3857619"/>
            <a:ext cx="4143375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5780885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19"/>
                                        </p:tgtEl>
                                      </p:cBhvr>
                                      <p:by x="108000" y="108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  <p:bldP spid="717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31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9" name="Picture 35" descr="S11_CARECA_0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136" t="48033" r="41910"/>
          <a:stretch>
            <a:fillRect/>
          </a:stretch>
        </p:blipFill>
        <p:spPr bwMode="auto">
          <a:xfrm>
            <a:off x="5834063" y="3294064"/>
            <a:ext cx="1001712" cy="356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3013" name="Group 11"/>
          <p:cNvGrpSpPr>
            <a:grpSpLocks/>
          </p:cNvGrpSpPr>
          <p:nvPr/>
        </p:nvGrpSpPr>
        <p:grpSpPr bwMode="auto">
          <a:xfrm>
            <a:off x="0" y="0"/>
            <a:ext cx="12186000" cy="6858000"/>
            <a:chOff x="0" y="0"/>
            <a:chExt cx="5760" cy="4320"/>
          </a:xfrm>
        </p:grpSpPr>
        <p:pic>
          <p:nvPicPr>
            <p:cNvPr id="43032" name="Imagem 29" descr="Template_2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95834"/>
            <a:stretch>
              <a:fillRect/>
            </a:stretch>
          </p:blipFill>
          <p:spPr bwMode="auto">
            <a:xfrm>
              <a:off x="0" y="0"/>
              <a:ext cx="5760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33" name="Imagem 33" descr="Template_2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97656"/>
            <a:stretch>
              <a:fillRect/>
            </a:stretch>
          </p:blipFill>
          <p:spPr bwMode="auto">
            <a:xfrm>
              <a:off x="0" y="0"/>
              <a:ext cx="135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34" name="Imagem 34" descr="Template_2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96875"/>
            <a:stretch>
              <a:fillRect/>
            </a:stretch>
          </p:blipFill>
          <p:spPr bwMode="auto">
            <a:xfrm>
              <a:off x="5580" y="0"/>
              <a:ext cx="18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35" name="Imagem 32" descr="Template_2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96875"/>
            <a:stretch>
              <a:fillRect/>
            </a:stretch>
          </p:blipFill>
          <p:spPr bwMode="auto">
            <a:xfrm>
              <a:off x="0" y="4185"/>
              <a:ext cx="5760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36" name="Imagem 4" descr="Template.p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93333" b="8057"/>
            <a:stretch>
              <a:fillRect/>
            </a:stretch>
          </p:blipFill>
          <p:spPr bwMode="auto">
            <a:xfrm>
              <a:off x="0" y="0"/>
              <a:ext cx="384" cy="3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6420" name="Picture 36" descr="S11_CARECA_0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056" t="22778"/>
          <a:stretch>
            <a:fillRect/>
          </a:stretch>
        </p:blipFill>
        <p:spPr bwMode="auto">
          <a:xfrm>
            <a:off x="6375400" y="1562100"/>
            <a:ext cx="4292600" cy="529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8" name="Picture 34" descr="S11_CARECA_0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17" t="22778" r="53958"/>
          <a:stretch>
            <a:fillRect/>
          </a:stretch>
        </p:blipFill>
        <p:spPr bwMode="auto">
          <a:xfrm>
            <a:off x="756558" y="1627413"/>
            <a:ext cx="3714750" cy="529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05" name="CaixaDeTexto 8"/>
          <p:cNvSpPr txBox="1">
            <a:spLocks noChangeArrowheads="1"/>
          </p:cNvSpPr>
          <p:nvPr/>
        </p:nvSpPr>
        <p:spPr bwMode="auto">
          <a:xfrm>
            <a:off x="1052521" y="1789114"/>
            <a:ext cx="2321469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pt-BR" altLang="pt-BR" sz="3000" dirty="0" smtClean="0">
                <a:solidFill>
                  <a:srgbClr val="244D9D"/>
                </a:solidFill>
                <a:latin typeface="Arial Narrow" panose="020B0606020202030204" pitchFamily="34" charset="0"/>
              </a:rPr>
              <a:t>INFORMAÇÃO</a:t>
            </a:r>
            <a:endParaRPr lang="pt-BR" altLang="pt-BR" sz="3000" dirty="0">
              <a:solidFill>
                <a:srgbClr val="244D9D"/>
              </a:solidFill>
              <a:latin typeface="Arial Narrow" panose="020B0606020202030204" pitchFamily="34" charset="0"/>
            </a:endParaRPr>
          </a:p>
        </p:txBody>
      </p:sp>
      <p:sp>
        <p:nvSpPr>
          <p:cNvPr id="16406" name="CaixaDeTexto 8"/>
          <p:cNvSpPr txBox="1">
            <a:spLocks noChangeArrowheads="1"/>
          </p:cNvSpPr>
          <p:nvPr/>
        </p:nvSpPr>
        <p:spPr bwMode="auto">
          <a:xfrm>
            <a:off x="6805614" y="1789114"/>
            <a:ext cx="2090737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pt-BR" altLang="pt-BR" sz="3000" dirty="0">
                <a:solidFill>
                  <a:srgbClr val="244D9D"/>
                </a:solidFill>
                <a:latin typeface="Arial Narrow" panose="020B0606020202030204" pitchFamily="34" charset="0"/>
              </a:rPr>
              <a:t>ESTRUTURA</a:t>
            </a:r>
          </a:p>
        </p:txBody>
      </p:sp>
      <p:sp>
        <p:nvSpPr>
          <p:cNvPr id="16407" name="CaixaDeTexto 9"/>
          <p:cNvSpPr txBox="1">
            <a:spLocks noChangeArrowheads="1"/>
          </p:cNvSpPr>
          <p:nvPr/>
        </p:nvSpPr>
        <p:spPr bwMode="auto">
          <a:xfrm>
            <a:off x="1028459" y="2745708"/>
            <a:ext cx="3049587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pt-BR" altLang="pt-BR" dirty="0" smtClean="0">
                <a:solidFill>
                  <a:srgbClr val="4D4D4D"/>
                </a:solidFill>
                <a:latin typeface="Arial Narrow" panose="020B0606020202030204" pitchFamily="34" charset="0"/>
              </a:rPr>
              <a:t> </a:t>
            </a:r>
            <a:r>
              <a:rPr lang="pt-BR" altLang="pt-BR" dirty="0" err="1" smtClean="0">
                <a:solidFill>
                  <a:srgbClr val="4D4D4D"/>
                </a:solidFill>
                <a:latin typeface="Arial Narrow" panose="020B0606020202030204" pitchFamily="34" charset="0"/>
              </a:rPr>
              <a:t>Ramsoware</a:t>
            </a:r>
            <a:r>
              <a:rPr lang="pt-BR" altLang="pt-BR" dirty="0" smtClean="0">
                <a:solidFill>
                  <a:srgbClr val="4D4D4D"/>
                </a:solidFill>
                <a:latin typeface="Arial Narrow" panose="020B0606020202030204" pitchFamily="34" charset="0"/>
              </a:rPr>
              <a:t> (</a:t>
            </a:r>
            <a:r>
              <a:rPr lang="pt-BR" altLang="pt-BR" dirty="0" err="1" smtClean="0">
                <a:solidFill>
                  <a:srgbClr val="4D4D4D"/>
                </a:solidFill>
                <a:latin typeface="Arial Narrow" panose="020B0606020202030204" pitchFamily="34" charset="0"/>
              </a:rPr>
              <a:t>ciberextorsão</a:t>
            </a:r>
            <a:r>
              <a:rPr lang="pt-BR" altLang="pt-BR" dirty="0" smtClean="0">
                <a:solidFill>
                  <a:srgbClr val="4D4D4D"/>
                </a:solidFill>
                <a:latin typeface="Arial Narrow" panose="020B0606020202030204" pitchFamily="34" charset="0"/>
              </a:rPr>
              <a:t>).</a:t>
            </a:r>
            <a:endParaRPr lang="pt-BR" altLang="pt-BR" dirty="0">
              <a:solidFill>
                <a:srgbClr val="4D4D4D"/>
              </a:solidFill>
              <a:latin typeface="Arial Narrow" panose="020B060602020203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pt-BR" altLang="pt-BR" dirty="0">
              <a:solidFill>
                <a:srgbClr val="4D4D4D"/>
              </a:solidFill>
              <a:latin typeface="Arial Narrow" panose="020B0606020202030204" pitchFamily="34" charset="0"/>
            </a:endParaRPr>
          </a:p>
          <a:p>
            <a:pPr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pt-BR" altLang="pt-BR" dirty="0" smtClean="0">
                <a:solidFill>
                  <a:srgbClr val="4D4D4D"/>
                </a:solidFill>
                <a:latin typeface="Arial Narrow" panose="020B0606020202030204" pitchFamily="34" charset="0"/>
              </a:rPr>
              <a:t> Vazamentos de dados. </a:t>
            </a:r>
          </a:p>
          <a:p>
            <a:pPr eaLnBrk="1" hangingPunct="1">
              <a:lnSpc>
                <a:spcPct val="90000"/>
              </a:lnSpc>
              <a:buFont typeface="Arial" pitchFamily="34" charset="0"/>
              <a:buChar char="•"/>
            </a:pPr>
            <a:endParaRPr lang="pt-BR" altLang="pt-BR" dirty="0" smtClean="0">
              <a:solidFill>
                <a:srgbClr val="4D4D4D"/>
              </a:solidFill>
              <a:latin typeface="Arial Narrow" panose="020B0606020202030204" pitchFamily="34" charset="0"/>
            </a:endParaRPr>
          </a:p>
          <a:p>
            <a:pPr eaLnBrk="1" hangingPunct="1">
              <a:lnSpc>
                <a:spcPct val="90000"/>
              </a:lnSpc>
              <a:buFont typeface="Arial" pitchFamily="34" charset="0"/>
              <a:buChar char="•"/>
            </a:pPr>
            <a:endParaRPr lang="pt-BR" altLang="pt-BR" dirty="0">
              <a:solidFill>
                <a:srgbClr val="4D4D4D"/>
              </a:solidFill>
              <a:latin typeface="Arial Narrow" panose="020B0606020202030204" pitchFamily="34" charset="0"/>
            </a:endParaRPr>
          </a:p>
        </p:txBody>
      </p:sp>
      <p:pic>
        <p:nvPicPr>
          <p:cNvPr id="16422" name="Picture 3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6389" t="46852" b="6227"/>
          <a:stretch>
            <a:fillRect/>
          </a:stretch>
        </p:blipFill>
        <p:spPr bwMode="auto">
          <a:xfrm>
            <a:off x="6680200" y="3213101"/>
            <a:ext cx="3987800" cy="321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10" name="CaixaDeTexto 9"/>
          <p:cNvSpPr txBox="1">
            <a:spLocks noChangeArrowheads="1"/>
          </p:cNvSpPr>
          <p:nvPr/>
        </p:nvSpPr>
        <p:spPr bwMode="auto">
          <a:xfrm>
            <a:off x="6805614" y="3500438"/>
            <a:ext cx="3049587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pt-BR" altLang="pt-BR" sz="2200" b="1" dirty="0">
                <a:solidFill>
                  <a:srgbClr val="4D4D4D"/>
                </a:solidFill>
                <a:latin typeface="Arial Narrow" panose="020B0606020202030204" pitchFamily="34" charset="0"/>
              </a:rPr>
              <a:t>Tático</a:t>
            </a:r>
          </a:p>
        </p:txBody>
      </p:sp>
      <p:sp>
        <p:nvSpPr>
          <p:cNvPr id="16411" name="CaixaDeTexto 9"/>
          <p:cNvSpPr txBox="1">
            <a:spLocks noChangeArrowheads="1"/>
          </p:cNvSpPr>
          <p:nvPr/>
        </p:nvSpPr>
        <p:spPr bwMode="auto">
          <a:xfrm>
            <a:off x="6805614" y="3843339"/>
            <a:ext cx="3322637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pt-BR" altLang="pt-BR" dirty="0" smtClean="0">
                <a:solidFill>
                  <a:srgbClr val="4D4D4D"/>
                </a:solidFill>
                <a:latin typeface="Arial Narrow" panose="020B0606020202030204" pitchFamily="34" charset="0"/>
              </a:rPr>
              <a:t>Roubo de propriedade intelectual.</a:t>
            </a:r>
            <a:endParaRPr lang="pt-BR" altLang="pt-BR" dirty="0">
              <a:solidFill>
                <a:srgbClr val="4D4D4D"/>
              </a:solidFill>
              <a:latin typeface="Arial Narrow" panose="020B0606020202030204" pitchFamily="34" charset="0"/>
            </a:endParaRPr>
          </a:p>
        </p:txBody>
      </p:sp>
      <p:sp>
        <p:nvSpPr>
          <p:cNvPr id="16412" name="CaixaDeTexto 9"/>
          <p:cNvSpPr txBox="1">
            <a:spLocks noChangeArrowheads="1"/>
          </p:cNvSpPr>
          <p:nvPr/>
        </p:nvSpPr>
        <p:spPr bwMode="auto">
          <a:xfrm>
            <a:off x="6805614" y="4941168"/>
            <a:ext cx="3049587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pt-BR" altLang="pt-BR" sz="2200" b="1" dirty="0">
                <a:solidFill>
                  <a:srgbClr val="4D4D4D"/>
                </a:solidFill>
                <a:latin typeface="Arial Narrow" panose="020B0606020202030204" pitchFamily="34" charset="0"/>
              </a:rPr>
              <a:t>Operacional</a:t>
            </a:r>
          </a:p>
        </p:txBody>
      </p:sp>
      <p:sp>
        <p:nvSpPr>
          <p:cNvPr id="16413" name="CaixaDeTexto 9"/>
          <p:cNvSpPr txBox="1">
            <a:spLocks noChangeArrowheads="1"/>
          </p:cNvSpPr>
          <p:nvPr/>
        </p:nvSpPr>
        <p:spPr bwMode="auto">
          <a:xfrm>
            <a:off x="6805614" y="5229201"/>
            <a:ext cx="3322637" cy="840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pt-BR" altLang="pt-BR" dirty="0" smtClean="0">
                <a:solidFill>
                  <a:srgbClr val="4D4D4D"/>
                </a:solidFill>
                <a:latin typeface="Arial Narrow" panose="020B0606020202030204" pitchFamily="34" charset="0"/>
              </a:rPr>
              <a:t>Demora na recuperação dos serviços  e sobrecarga nas linha de atendimento. </a:t>
            </a:r>
            <a:endParaRPr lang="pt-BR" altLang="pt-BR" dirty="0">
              <a:solidFill>
                <a:srgbClr val="4D4D4D"/>
              </a:solidFill>
              <a:latin typeface="Arial Narrow" panose="020B0606020202030204" pitchFamily="34" charset="0"/>
            </a:endParaRPr>
          </a:p>
        </p:txBody>
      </p:sp>
      <p:sp>
        <p:nvSpPr>
          <p:cNvPr id="16414" name="CaixaDeTexto 9"/>
          <p:cNvSpPr txBox="1">
            <a:spLocks noChangeArrowheads="1"/>
          </p:cNvSpPr>
          <p:nvPr/>
        </p:nvSpPr>
        <p:spPr bwMode="auto">
          <a:xfrm rot="-5400000">
            <a:off x="5332413" y="4759247"/>
            <a:ext cx="2133600" cy="39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pt-BR" altLang="pt-BR" sz="2200" b="1" dirty="0" smtClean="0">
                <a:solidFill>
                  <a:srgbClr val="4D4D4D"/>
                </a:solidFill>
                <a:latin typeface="Arial Narrow" panose="020B0606020202030204" pitchFamily="34" charset="0"/>
              </a:rPr>
              <a:t>Imagem</a:t>
            </a:r>
            <a:endParaRPr lang="pt-BR" altLang="pt-BR" sz="2200" b="1" dirty="0">
              <a:solidFill>
                <a:srgbClr val="4D4D4D"/>
              </a:solidFill>
              <a:latin typeface="Arial Narrow" panose="020B0606020202030204" pitchFamily="34" charset="0"/>
            </a:endParaRPr>
          </a:p>
        </p:txBody>
      </p:sp>
      <p:pic>
        <p:nvPicPr>
          <p:cNvPr id="16417" name="Picture 33" descr="S11_CARECA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1562" b="39999"/>
          <a:stretch>
            <a:fillRect/>
          </a:stretch>
        </p:blipFill>
        <p:spPr bwMode="auto">
          <a:xfrm>
            <a:off x="10205133" y="87084"/>
            <a:ext cx="1878012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21" name="Picture 37" descr="S11_CARECA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917" t="60278" r="53958"/>
          <a:stretch>
            <a:fillRect/>
          </a:stretch>
        </p:blipFill>
        <p:spPr bwMode="auto">
          <a:xfrm>
            <a:off x="3309939" y="4735514"/>
            <a:ext cx="1647825" cy="212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08" name="CaixaDeTexto 9"/>
          <p:cNvSpPr txBox="1">
            <a:spLocks noChangeArrowheads="1"/>
          </p:cNvSpPr>
          <p:nvPr/>
        </p:nvSpPr>
        <p:spPr bwMode="auto">
          <a:xfrm>
            <a:off x="6805614" y="2314575"/>
            <a:ext cx="3049587" cy="39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pt-BR" altLang="pt-BR" sz="2200" b="1" dirty="0" smtClean="0">
                <a:solidFill>
                  <a:srgbClr val="4D4D4D"/>
                </a:solidFill>
                <a:latin typeface="Arial Narrow" panose="020B0606020202030204" pitchFamily="34" charset="0"/>
              </a:rPr>
              <a:t>DOS – </a:t>
            </a:r>
            <a:r>
              <a:rPr lang="pt-BR" altLang="pt-BR" sz="2200" b="1" dirty="0" err="1" smtClean="0">
                <a:solidFill>
                  <a:srgbClr val="4D4D4D"/>
                </a:solidFill>
                <a:latin typeface="Arial Narrow" panose="020B0606020202030204" pitchFamily="34" charset="0"/>
              </a:rPr>
              <a:t>Denial</a:t>
            </a:r>
            <a:r>
              <a:rPr lang="pt-BR" altLang="pt-BR" sz="2200" b="1" dirty="0" smtClean="0">
                <a:solidFill>
                  <a:srgbClr val="4D4D4D"/>
                </a:solidFill>
                <a:latin typeface="Arial Narrow" panose="020B0606020202030204" pitchFamily="34" charset="0"/>
              </a:rPr>
              <a:t> </a:t>
            </a:r>
            <a:r>
              <a:rPr lang="pt-BR" altLang="pt-BR" sz="2200" b="1" dirty="0" err="1" smtClean="0">
                <a:solidFill>
                  <a:srgbClr val="4D4D4D"/>
                </a:solidFill>
                <a:latin typeface="Arial Narrow" panose="020B0606020202030204" pitchFamily="34" charset="0"/>
              </a:rPr>
              <a:t>of</a:t>
            </a:r>
            <a:r>
              <a:rPr lang="pt-BR" altLang="pt-BR" sz="2200" b="1" dirty="0" smtClean="0">
                <a:solidFill>
                  <a:srgbClr val="4D4D4D"/>
                </a:solidFill>
                <a:latin typeface="Arial Narrow" panose="020B0606020202030204" pitchFamily="34" charset="0"/>
              </a:rPr>
              <a:t> </a:t>
            </a:r>
            <a:r>
              <a:rPr lang="pt-BR" altLang="pt-BR" sz="2200" b="1" dirty="0" err="1" smtClean="0">
                <a:solidFill>
                  <a:srgbClr val="4D4D4D"/>
                </a:solidFill>
                <a:latin typeface="Arial Narrow" panose="020B0606020202030204" pitchFamily="34" charset="0"/>
              </a:rPr>
              <a:t>Service</a:t>
            </a:r>
            <a:endParaRPr lang="pt-BR" altLang="pt-BR" sz="2200" b="1" dirty="0">
              <a:solidFill>
                <a:srgbClr val="4D4D4D"/>
              </a:solidFill>
              <a:latin typeface="Arial Narrow" panose="020B0606020202030204" pitchFamily="34" charset="0"/>
            </a:endParaRPr>
          </a:p>
        </p:txBody>
      </p:sp>
      <p:sp>
        <p:nvSpPr>
          <p:cNvPr id="16409" name="CaixaDeTexto 9"/>
          <p:cNvSpPr txBox="1">
            <a:spLocks noChangeArrowheads="1"/>
          </p:cNvSpPr>
          <p:nvPr/>
        </p:nvSpPr>
        <p:spPr bwMode="auto">
          <a:xfrm>
            <a:off x="6805614" y="2657476"/>
            <a:ext cx="3457323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pt-BR" altLang="pt-BR" dirty="0" smtClean="0">
                <a:solidFill>
                  <a:srgbClr val="4D4D4D"/>
                </a:solidFill>
                <a:latin typeface="Arial Narrow" panose="020B0606020202030204" pitchFamily="34" charset="0"/>
              </a:rPr>
              <a:t>Ciberataques com interrupção dos serviços ou gerando falhas técnicas.</a:t>
            </a:r>
          </a:p>
        </p:txBody>
      </p:sp>
      <p:sp>
        <p:nvSpPr>
          <p:cNvPr id="27" name="Retângulo de cantos arredondados 26"/>
          <p:cNvSpPr/>
          <p:nvPr/>
        </p:nvSpPr>
        <p:spPr>
          <a:xfrm>
            <a:off x="636105" y="304801"/>
            <a:ext cx="4426226" cy="1205947"/>
          </a:xfrm>
          <a:prstGeom prst="roundRect">
            <a:avLst/>
          </a:prstGeom>
          <a:solidFill>
            <a:srgbClr val="D9C62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404" name="CaixaDeTexto 8"/>
          <p:cNvSpPr txBox="1">
            <a:spLocks noChangeArrowheads="1"/>
          </p:cNvSpPr>
          <p:nvPr/>
        </p:nvSpPr>
        <p:spPr bwMode="auto">
          <a:xfrm>
            <a:off x="1003530" y="608013"/>
            <a:ext cx="1636987" cy="72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pt-BR" altLang="pt-BR" sz="4600" dirty="0" smtClean="0">
                <a:latin typeface="Arial Narrow" panose="020B0606020202030204" pitchFamily="34" charset="0"/>
              </a:rPr>
              <a:t>Riscos</a:t>
            </a:r>
            <a:endParaRPr lang="pt-BR" altLang="pt-BR" sz="46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33686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8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500" fill="hold"/>
                                        <p:tgtEl>
                                          <p:spTgt spid="164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8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500" fill="hold"/>
                                        <p:tgtEl>
                                          <p:spTgt spid="164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3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withGroup">
                            <p:stCondLst>
                              <p:cond delay="5000"/>
                            </p:stCondLst>
                            <p:childTnLst>
                              <p:par>
                                <p:cTn id="63" presetID="1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65" dur="300"/>
                                        <p:tgtEl>
                                          <p:spTgt spid="16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8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6300"/>
                            </p:stCondLst>
                            <p:childTnLst>
                              <p:par>
                                <p:cTn id="7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6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05" grpId="0"/>
      <p:bldP spid="16406" grpId="0"/>
      <p:bldP spid="16407" grpId="0"/>
      <p:bldP spid="16410" grpId="0"/>
      <p:bldP spid="16411" grpId="0"/>
      <p:bldP spid="16412" grpId="0"/>
      <p:bldP spid="16413" grpId="0"/>
      <p:bldP spid="16414" grpId="0"/>
      <p:bldP spid="16408" grpId="0"/>
      <p:bldP spid="16409" grpId="0"/>
      <p:bldP spid="1640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4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5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6"/>
          <p:cNvPicPr preferRelativeResize="0"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8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7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>
            <a:spLocks noChangeArrowheads="1"/>
          </p:cNvSpPr>
          <p:nvPr/>
        </p:nvSpPr>
        <p:spPr bwMode="auto">
          <a:xfrm>
            <a:off x="2168525" y="1357313"/>
            <a:ext cx="2826395" cy="91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400" dirty="0" smtClean="0">
                <a:solidFill>
                  <a:srgbClr val="FF0000"/>
                </a:solidFill>
              </a:rPr>
              <a:t>Investimento </a:t>
            </a:r>
            <a:r>
              <a:rPr lang="pt-BR" sz="1400" dirty="0" smtClean="0"/>
              <a:t>em profissionais e equipamentos, não adequado ou  </a:t>
            </a:r>
            <a:r>
              <a:rPr lang="pt-BR" sz="1400" dirty="0" smtClean="0">
                <a:solidFill>
                  <a:srgbClr val="FF0000"/>
                </a:solidFill>
              </a:rPr>
              <a:t>“ignorados”</a:t>
            </a:r>
            <a:endParaRPr lang="pt-BR" sz="1300" dirty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pt-BR" altLang="pt-BR" sz="1300" b="1" dirty="0">
              <a:solidFill>
                <a:srgbClr val="4D4D4D"/>
              </a:solidFill>
            </a:endParaRPr>
          </a:p>
        </p:txBody>
      </p:sp>
      <p:sp>
        <p:nvSpPr>
          <p:cNvPr id="53255" name="Retângulo 6"/>
          <p:cNvSpPr>
            <a:spLocks noChangeArrowheads="1"/>
          </p:cNvSpPr>
          <p:nvPr/>
        </p:nvSpPr>
        <p:spPr bwMode="auto">
          <a:xfrm>
            <a:off x="2168525" y="357189"/>
            <a:ext cx="283603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4400" dirty="0" smtClean="0">
                <a:solidFill>
                  <a:srgbClr val="244D9D"/>
                </a:solidFill>
                <a:latin typeface="Arial Narrow" panose="020B0606020202030204" pitchFamily="34" charset="0"/>
              </a:rPr>
              <a:t>Fragilidades </a:t>
            </a:r>
            <a:endParaRPr lang="pt-BR" altLang="pt-BR" sz="4400" dirty="0">
              <a:solidFill>
                <a:srgbClr val="244D9D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CaixaDeTexto 8"/>
          <p:cNvSpPr txBox="1">
            <a:spLocks noChangeArrowheads="1"/>
          </p:cNvSpPr>
          <p:nvPr/>
        </p:nvSpPr>
        <p:spPr bwMode="auto">
          <a:xfrm>
            <a:off x="2273967" y="3140968"/>
            <a:ext cx="2105527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300" dirty="0" smtClean="0"/>
              <a:t>Computação </a:t>
            </a:r>
            <a:r>
              <a:rPr lang="pt-BR" sz="1300" dirty="0" smtClean="0">
                <a:solidFill>
                  <a:srgbClr val="FF0000"/>
                </a:solidFill>
              </a:rPr>
              <a:t>na nuvem </a:t>
            </a:r>
            <a:r>
              <a:rPr lang="pt-BR" sz="1300" dirty="0" smtClean="0"/>
              <a:t>(</a:t>
            </a:r>
            <a:r>
              <a:rPr lang="pt-BR" sz="1300" dirty="0" err="1" smtClean="0"/>
              <a:t>cloud</a:t>
            </a:r>
            <a:r>
              <a:rPr lang="pt-BR" sz="1300" dirty="0" smtClean="0"/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t-BR" sz="13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300" dirty="0" smtClean="0">
                <a:solidFill>
                  <a:srgbClr val="FF0000"/>
                </a:solidFill>
              </a:rPr>
              <a:t>Mídias Sociais</a:t>
            </a:r>
            <a:endParaRPr lang="pt-BR" sz="1300" dirty="0">
              <a:solidFill>
                <a:srgbClr val="FF0000"/>
              </a:solidFill>
            </a:endParaRPr>
          </a:p>
        </p:txBody>
      </p:sp>
      <p:sp>
        <p:nvSpPr>
          <p:cNvPr id="10" name="CaixaDeTexto 9"/>
          <p:cNvSpPr txBox="1">
            <a:spLocks noChangeArrowheads="1"/>
          </p:cNvSpPr>
          <p:nvPr/>
        </p:nvSpPr>
        <p:spPr bwMode="auto">
          <a:xfrm>
            <a:off x="2286006" y="4424364"/>
            <a:ext cx="1955718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pt-BR"/>
            </a:defPPr>
            <a:lvl1pPr marL="171450" indent="-171450" eaLnBrk="0" hangingPunct="0">
              <a:buFont typeface="Arial" panose="020B0604020202020204" pitchFamily="34" charset="0"/>
              <a:buChar char="•"/>
              <a:defRPr sz="1200"/>
            </a:lvl1pPr>
            <a:lvl2pPr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buNone/>
            </a:pPr>
            <a:endParaRPr lang="pt-BR" sz="1300" dirty="0" smtClean="0"/>
          </a:p>
          <a:p>
            <a:r>
              <a:rPr lang="pt-BR" sz="1300" dirty="0" smtClean="0"/>
              <a:t>SER HUMANO</a:t>
            </a:r>
            <a:endParaRPr lang="pt-BR" sz="1300" dirty="0"/>
          </a:p>
          <a:p>
            <a:pPr lvl="1"/>
            <a:endParaRPr lang="pt-BR" altLang="pt-BR" sz="1300" dirty="0"/>
          </a:p>
        </p:txBody>
      </p:sp>
      <p:pic>
        <p:nvPicPr>
          <p:cNvPr id="53259" name="Imagem 10" descr="S20_Ly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833" t="13541" r="89063" b="7222"/>
          <a:stretch>
            <a:fillRect/>
          </a:stretch>
        </p:blipFill>
        <p:spPr bwMode="auto">
          <a:xfrm>
            <a:off x="1676401" y="928688"/>
            <a:ext cx="466725" cy="543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m 12" descr="S20_Ly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861" t="38148" r="46249" b="42963"/>
          <a:stretch>
            <a:fillRect/>
          </a:stretch>
        </p:blipFill>
        <p:spPr bwMode="auto">
          <a:xfrm>
            <a:off x="4540250" y="2616200"/>
            <a:ext cx="1270000" cy="129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m 13" descr="S20_Ly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389" t="13704" r="73193" b="74953"/>
          <a:stretch>
            <a:fillRect/>
          </a:stretch>
        </p:blipFill>
        <p:spPr bwMode="auto">
          <a:xfrm>
            <a:off x="1320800" y="1000126"/>
            <a:ext cx="9525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magem 15" descr="S20_Ly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389" t="42084" r="73193" b="47360"/>
          <a:stretch>
            <a:fillRect/>
          </a:stretch>
        </p:blipFill>
        <p:spPr bwMode="auto">
          <a:xfrm>
            <a:off x="1320800" y="2946400"/>
            <a:ext cx="9525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Imagem 16" descr="S20_Ly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389" t="58009" r="73193" b="28519"/>
          <a:stretch>
            <a:fillRect/>
          </a:stretch>
        </p:blipFill>
        <p:spPr bwMode="auto">
          <a:xfrm>
            <a:off x="1320800" y="4038601"/>
            <a:ext cx="9525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3266" name="Grupo 25"/>
          <p:cNvGrpSpPr>
            <a:grpSpLocks/>
          </p:cNvGrpSpPr>
          <p:nvPr/>
        </p:nvGrpSpPr>
        <p:grpSpPr bwMode="auto">
          <a:xfrm>
            <a:off x="0" y="0"/>
            <a:ext cx="12186000" cy="6858000"/>
            <a:chOff x="0" y="0"/>
            <a:chExt cx="9144000" cy="6858000"/>
          </a:xfrm>
        </p:grpSpPr>
        <p:pic>
          <p:nvPicPr>
            <p:cNvPr id="53269" name="Imagem 34" descr="Template_2.png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96875"/>
            <a:stretch>
              <a:fillRect/>
            </a:stretch>
          </p:blipFill>
          <p:spPr bwMode="auto">
            <a:xfrm>
              <a:off x="8858250" y="0"/>
              <a:ext cx="28575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270" name="Imagem 32" descr="Template_2.png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96875"/>
            <a:stretch>
              <a:fillRect/>
            </a:stretch>
          </p:blipFill>
          <p:spPr bwMode="auto">
            <a:xfrm>
              <a:off x="0" y="6643688"/>
              <a:ext cx="9144000" cy="214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271" name="Imagem 4" descr="Template.png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93333" b="8057"/>
            <a:stretch>
              <a:fillRect/>
            </a:stretch>
          </p:blipFill>
          <p:spPr bwMode="auto">
            <a:xfrm>
              <a:off x="0" y="0"/>
              <a:ext cx="609600" cy="6305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52783428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withGroup">
                            <p:stCondLst>
                              <p:cond delay="4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7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4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00" y="0"/>
            <a:ext cx="1218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3" name="Imagem 39" descr="S35_Ly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3750" b="66481"/>
          <a:stretch>
            <a:fillRect/>
          </a:stretch>
        </p:blipFill>
        <p:spPr bwMode="auto">
          <a:xfrm>
            <a:off x="718468" y="-301382"/>
            <a:ext cx="5143500" cy="2298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0" name="Retângulo 4"/>
          <p:cNvSpPr>
            <a:spLocks noChangeArrowheads="1"/>
          </p:cNvSpPr>
          <p:nvPr/>
        </p:nvSpPr>
        <p:spPr bwMode="auto">
          <a:xfrm>
            <a:off x="854530" y="884826"/>
            <a:ext cx="421481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lvl="1" eaLnBrk="1" hangingPunct="1"/>
            <a:r>
              <a:rPr lang="pt-BR" altLang="pt-BR" sz="4000" dirty="0" smtClean="0">
                <a:solidFill>
                  <a:srgbClr val="042640"/>
                </a:solidFill>
                <a:latin typeface="Arial Narrow" panose="020B0606020202030204" pitchFamily="34" charset="0"/>
              </a:rPr>
              <a:t>Cases</a:t>
            </a:r>
            <a:endParaRPr lang="pt-BR" altLang="pt-BR" sz="4000" dirty="0">
              <a:solidFill>
                <a:srgbClr val="042640"/>
              </a:solidFill>
              <a:latin typeface="Arial Narrow" panose="020B0606020202030204" pitchFamily="34" charset="0"/>
            </a:endParaRPr>
          </a:p>
        </p:txBody>
      </p:sp>
      <p:pic>
        <p:nvPicPr>
          <p:cNvPr id="27" name="Imagem 35" descr="S22_Ly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757" t="21414" r="33636" b="59596"/>
          <a:stretch>
            <a:fillRect/>
          </a:stretch>
        </p:blipFill>
        <p:spPr bwMode="auto">
          <a:xfrm>
            <a:off x="640217" y="1783438"/>
            <a:ext cx="2868612" cy="2074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Imagem 35" descr="S22_Ly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757" t="21414" r="33636" b="59596"/>
          <a:stretch>
            <a:fillRect/>
          </a:stretch>
        </p:blipFill>
        <p:spPr bwMode="auto">
          <a:xfrm>
            <a:off x="625488" y="3294346"/>
            <a:ext cx="2881756" cy="2154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Imagem 35" descr="S22_Ly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757" t="21414" r="33636" b="59596"/>
          <a:stretch>
            <a:fillRect/>
          </a:stretch>
        </p:blipFill>
        <p:spPr bwMode="auto">
          <a:xfrm>
            <a:off x="640218" y="4783138"/>
            <a:ext cx="2867025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Imagem 35" descr="S22_Ly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754" t="21417" r="33638" b="59616"/>
          <a:stretch>
            <a:fillRect/>
          </a:stretch>
        </p:blipFill>
        <p:spPr bwMode="auto">
          <a:xfrm>
            <a:off x="3194736" y="3711160"/>
            <a:ext cx="2868612" cy="116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Imagem 35" descr="S22_Ly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754" t="21417" r="33638" b="59616"/>
          <a:stretch>
            <a:fillRect/>
          </a:stretch>
        </p:blipFill>
        <p:spPr bwMode="auto">
          <a:xfrm>
            <a:off x="3194736" y="4540250"/>
            <a:ext cx="2868612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Imagem 35" descr="S22_Ly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754" t="21417" r="33638" b="59616"/>
          <a:stretch>
            <a:fillRect/>
          </a:stretch>
        </p:blipFill>
        <p:spPr bwMode="auto">
          <a:xfrm>
            <a:off x="3194736" y="1949450"/>
            <a:ext cx="2868612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Imagem 35" descr="S22_Ly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757" t="21414" r="33636" b="59596"/>
          <a:stretch>
            <a:fillRect/>
          </a:stretch>
        </p:blipFill>
        <p:spPr bwMode="auto">
          <a:xfrm>
            <a:off x="3194737" y="2811463"/>
            <a:ext cx="2867025" cy="116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Imagem 35" descr="S22_Ly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757" t="21414" r="33636" b="59596"/>
          <a:stretch>
            <a:fillRect/>
          </a:stretch>
        </p:blipFill>
        <p:spPr bwMode="auto">
          <a:xfrm>
            <a:off x="3194736" y="5400676"/>
            <a:ext cx="2868612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rma livre 7"/>
          <p:cNvSpPr/>
          <p:nvPr/>
        </p:nvSpPr>
        <p:spPr>
          <a:xfrm>
            <a:off x="966598" y="2349249"/>
            <a:ext cx="2212975" cy="892175"/>
          </a:xfrm>
          <a:custGeom>
            <a:avLst/>
            <a:gdLst>
              <a:gd name="connsiteX0" fmla="*/ 0 w 922185"/>
              <a:gd name="connsiteY0" fmla="*/ 92219 h 2015960"/>
              <a:gd name="connsiteX1" fmla="*/ 27010 w 922185"/>
              <a:gd name="connsiteY1" fmla="*/ 27010 h 2015960"/>
              <a:gd name="connsiteX2" fmla="*/ 92219 w 922185"/>
              <a:gd name="connsiteY2" fmla="*/ 0 h 2015960"/>
              <a:gd name="connsiteX3" fmla="*/ 829966 w 922185"/>
              <a:gd name="connsiteY3" fmla="*/ 0 h 2015960"/>
              <a:gd name="connsiteX4" fmla="*/ 895175 w 922185"/>
              <a:gd name="connsiteY4" fmla="*/ 27010 h 2015960"/>
              <a:gd name="connsiteX5" fmla="*/ 922185 w 922185"/>
              <a:gd name="connsiteY5" fmla="*/ 92219 h 2015960"/>
              <a:gd name="connsiteX6" fmla="*/ 922185 w 922185"/>
              <a:gd name="connsiteY6" fmla="*/ 1923741 h 2015960"/>
              <a:gd name="connsiteX7" fmla="*/ 895175 w 922185"/>
              <a:gd name="connsiteY7" fmla="*/ 1988950 h 2015960"/>
              <a:gd name="connsiteX8" fmla="*/ 829966 w 922185"/>
              <a:gd name="connsiteY8" fmla="*/ 2015960 h 2015960"/>
              <a:gd name="connsiteX9" fmla="*/ 92219 w 922185"/>
              <a:gd name="connsiteY9" fmla="*/ 2015960 h 2015960"/>
              <a:gd name="connsiteX10" fmla="*/ 27010 w 922185"/>
              <a:gd name="connsiteY10" fmla="*/ 1988950 h 2015960"/>
              <a:gd name="connsiteX11" fmla="*/ 0 w 922185"/>
              <a:gd name="connsiteY11" fmla="*/ 1923741 h 2015960"/>
              <a:gd name="connsiteX12" fmla="*/ 0 w 922185"/>
              <a:gd name="connsiteY12" fmla="*/ 92219 h 2015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22185" h="2015960">
                <a:moveTo>
                  <a:pt x="0" y="92219"/>
                </a:moveTo>
                <a:cubicBezTo>
                  <a:pt x="0" y="67761"/>
                  <a:pt x="9716" y="44305"/>
                  <a:pt x="27010" y="27010"/>
                </a:cubicBezTo>
                <a:cubicBezTo>
                  <a:pt x="44304" y="9716"/>
                  <a:pt x="67761" y="0"/>
                  <a:pt x="92219" y="0"/>
                </a:cubicBezTo>
                <a:lnTo>
                  <a:pt x="829966" y="0"/>
                </a:lnTo>
                <a:cubicBezTo>
                  <a:pt x="854424" y="0"/>
                  <a:pt x="877880" y="9716"/>
                  <a:pt x="895175" y="27010"/>
                </a:cubicBezTo>
                <a:cubicBezTo>
                  <a:pt x="912469" y="44304"/>
                  <a:pt x="922185" y="67761"/>
                  <a:pt x="922185" y="92219"/>
                </a:cubicBezTo>
                <a:lnTo>
                  <a:pt x="922185" y="1923741"/>
                </a:lnTo>
                <a:cubicBezTo>
                  <a:pt x="922185" y="1948199"/>
                  <a:pt x="912469" y="1971655"/>
                  <a:pt x="895175" y="1988950"/>
                </a:cubicBezTo>
                <a:cubicBezTo>
                  <a:pt x="877881" y="2006244"/>
                  <a:pt x="854424" y="2015960"/>
                  <a:pt x="829966" y="2015960"/>
                </a:cubicBezTo>
                <a:lnTo>
                  <a:pt x="92219" y="2015960"/>
                </a:lnTo>
                <a:cubicBezTo>
                  <a:pt x="67761" y="2015960"/>
                  <a:pt x="44305" y="2006244"/>
                  <a:pt x="27010" y="1988950"/>
                </a:cubicBezTo>
                <a:cubicBezTo>
                  <a:pt x="9716" y="1971656"/>
                  <a:pt x="0" y="1948199"/>
                  <a:pt x="0" y="1923741"/>
                </a:cubicBezTo>
                <a:lnTo>
                  <a:pt x="0" y="92219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80350" tIns="80350" rIns="80350" bIns="80350" anchor="ctr"/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  <a:defRPr/>
            </a:pPr>
            <a:r>
              <a:rPr lang="pt-BR" sz="1400" b="1" dirty="0" smtClean="0">
                <a:cs typeface="Times New Roman" pitchFamily="18" charset="0"/>
              </a:rPr>
              <a:t>Sony</a:t>
            </a:r>
            <a:r>
              <a:rPr lang="pt-BR" sz="1400" dirty="0" smtClean="0">
                <a:cs typeface="Times New Roman" pitchFamily="18" charset="0"/>
              </a:rPr>
              <a:t> (40 Gigabytes) informações extremamente sigilosas, como conteúdo de e-mails, filmes, projetos engavetados, roteiros e </a:t>
            </a:r>
            <a:r>
              <a:rPr lang="pt-BR" sz="1400" dirty="0" err="1" smtClean="0">
                <a:cs typeface="Times New Roman" pitchFamily="18" charset="0"/>
              </a:rPr>
              <a:t>etc</a:t>
            </a:r>
            <a:endParaRPr lang="pt-BR" sz="1400" dirty="0">
              <a:solidFill>
                <a:srgbClr val="000000"/>
              </a:solidFill>
            </a:endParaRPr>
          </a:p>
        </p:txBody>
      </p:sp>
      <p:sp>
        <p:nvSpPr>
          <p:cNvPr id="12" name="Forma livre 11"/>
          <p:cNvSpPr/>
          <p:nvPr/>
        </p:nvSpPr>
        <p:spPr>
          <a:xfrm>
            <a:off x="3466218" y="3141840"/>
            <a:ext cx="2212975" cy="563884"/>
          </a:xfrm>
          <a:custGeom>
            <a:avLst/>
            <a:gdLst>
              <a:gd name="connsiteX0" fmla="*/ 0 w 922185"/>
              <a:gd name="connsiteY0" fmla="*/ 92219 h 2015960"/>
              <a:gd name="connsiteX1" fmla="*/ 27010 w 922185"/>
              <a:gd name="connsiteY1" fmla="*/ 27010 h 2015960"/>
              <a:gd name="connsiteX2" fmla="*/ 92219 w 922185"/>
              <a:gd name="connsiteY2" fmla="*/ 0 h 2015960"/>
              <a:gd name="connsiteX3" fmla="*/ 829966 w 922185"/>
              <a:gd name="connsiteY3" fmla="*/ 0 h 2015960"/>
              <a:gd name="connsiteX4" fmla="*/ 895175 w 922185"/>
              <a:gd name="connsiteY4" fmla="*/ 27010 h 2015960"/>
              <a:gd name="connsiteX5" fmla="*/ 922185 w 922185"/>
              <a:gd name="connsiteY5" fmla="*/ 92219 h 2015960"/>
              <a:gd name="connsiteX6" fmla="*/ 922185 w 922185"/>
              <a:gd name="connsiteY6" fmla="*/ 1923741 h 2015960"/>
              <a:gd name="connsiteX7" fmla="*/ 895175 w 922185"/>
              <a:gd name="connsiteY7" fmla="*/ 1988950 h 2015960"/>
              <a:gd name="connsiteX8" fmla="*/ 829966 w 922185"/>
              <a:gd name="connsiteY8" fmla="*/ 2015960 h 2015960"/>
              <a:gd name="connsiteX9" fmla="*/ 92219 w 922185"/>
              <a:gd name="connsiteY9" fmla="*/ 2015960 h 2015960"/>
              <a:gd name="connsiteX10" fmla="*/ 27010 w 922185"/>
              <a:gd name="connsiteY10" fmla="*/ 1988950 h 2015960"/>
              <a:gd name="connsiteX11" fmla="*/ 0 w 922185"/>
              <a:gd name="connsiteY11" fmla="*/ 1923741 h 2015960"/>
              <a:gd name="connsiteX12" fmla="*/ 0 w 922185"/>
              <a:gd name="connsiteY12" fmla="*/ 92219 h 2015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22185" h="2015960">
                <a:moveTo>
                  <a:pt x="0" y="92219"/>
                </a:moveTo>
                <a:cubicBezTo>
                  <a:pt x="0" y="67761"/>
                  <a:pt x="9716" y="44305"/>
                  <a:pt x="27010" y="27010"/>
                </a:cubicBezTo>
                <a:cubicBezTo>
                  <a:pt x="44304" y="9716"/>
                  <a:pt x="67761" y="0"/>
                  <a:pt x="92219" y="0"/>
                </a:cubicBezTo>
                <a:lnTo>
                  <a:pt x="829966" y="0"/>
                </a:lnTo>
                <a:cubicBezTo>
                  <a:pt x="854424" y="0"/>
                  <a:pt x="877880" y="9716"/>
                  <a:pt x="895175" y="27010"/>
                </a:cubicBezTo>
                <a:cubicBezTo>
                  <a:pt x="912469" y="44304"/>
                  <a:pt x="922185" y="67761"/>
                  <a:pt x="922185" y="92219"/>
                </a:cubicBezTo>
                <a:lnTo>
                  <a:pt x="922185" y="1923741"/>
                </a:lnTo>
                <a:cubicBezTo>
                  <a:pt x="922185" y="1948199"/>
                  <a:pt x="912469" y="1971655"/>
                  <a:pt x="895175" y="1988950"/>
                </a:cubicBezTo>
                <a:cubicBezTo>
                  <a:pt x="877881" y="2006244"/>
                  <a:pt x="854424" y="2015960"/>
                  <a:pt x="829966" y="2015960"/>
                </a:cubicBezTo>
                <a:lnTo>
                  <a:pt x="92219" y="2015960"/>
                </a:lnTo>
                <a:cubicBezTo>
                  <a:pt x="67761" y="2015960"/>
                  <a:pt x="44305" y="2006244"/>
                  <a:pt x="27010" y="1988950"/>
                </a:cubicBezTo>
                <a:cubicBezTo>
                  <a:pt x="9716" y="1971656"/>
                  <a:pt x="0" y="1948199"/>
                  <a:pt x="0" y="1923741"/>
                </a:cubicBezTo>
                <a:lnTo>
                  <a:pt x="0" y="92219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80350" tIns="80350" rIns="80350" bIns="80350" anchor="ctr"/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  <a:defRPr/>
            </a:pPr>
            <a:r>
              <a:rPr lang="pt-BR" sz="1400" dirty="0" smtClean="0">
                <a:cs typeface="Times New Roman" pitchFamily="18" charset="0"/>
              </a:rPr>
              <a:t>Empresa de  </a:t>
            </a:r>
            <a:r>
              <a:rPr lang="pt-BR" sz="1400" b="1" dirty="0" smtClean="0">
                <a:cs typeface="Times New Roman" pitchFamily="18" charset="0"/>
              </a:rPr>
              <a:t>beleza Sally </a:t>
            </a:r>
            <a:r>
              <a:rPr lang="pt-BR" sz="1400" b="1" dirty="0" err="1" smtClean="0">
                <a:cs typeface="Times New Roman" pitchFamily="18" charset="0"/>
              </a:rPr>
              <a:t>Beauty</a:t>
            </a:r>
            <a:r>
              <a:rPr lang="pt-BR" sz="1400" dirty="0" smtClean="0">
                <a:cs typeface="Times New Roman" pitchFamily="18" charset="0"/>
              </a:rPr>
              <a:t> (25.000 registros foram  roubados)</a:t>
            </a:r>
            <a:endParaRPr lang="pt-BR" sz="1400" dirty="0">
              <a:solidFill>
                <a:srgbClr val="000000"/>
              </a:solidFill>
            </a:endParaRPr>
          </a:p>
        </p:txBody>
      </p:sp>
      <p:sp>
        <p:nvSpPr>
          <p:cNvPr id="15" name="Forma livre 14"/>
          <p:cNvSpPr/>
          <p:nvPr/>
        </p:nvSpPr>
        <p:spPr>
          <a:xfrm>
            <a:off x="973175" y="3803503"/>
            <a:ext cx="2212975" cy="1104900"/>
          </a:xfrm>
          <a:custGeom>
            <a:avLst/>
            <a:gdLst>
              <a:gd name="connsiteX0" fmla="*/ 0 w 922185"/>
              <a:gd name="connsiteY0" fmla="*/ 92219 h 2015960"/>
              <a:gd name="connsiteX1" fmla="*/ 27010 w 922185"/>
              <a:gd name="connsiteY1" fmla="*/ 27010 h 2015960"/>
              <a:gd name="connsiteX2" fmla="*/ 92219 w 922185"/>
              <a:gd name="connsiteY2" fmla="*/ 0 h 2015960"/>
              <a:gd name="connsiteX3" fmla="*/ 829966 w 922185"/>
              <a:gd name="connsiteY3" fmla="*/ 0 h 2015960"/>
              <a:gd name="connsiteX4" fmla="*/ 895175 w 922185"/>
              <a:gd name="connsiteY4" fmla="*/ 27010 h 2015960"/>
              <a:gd name="connsiteX5" fmla="*/ 922185 w 922185"/>
              <a:gd name="connsiteY5" fmla="*/ 92219 h 2015960"/>
              <a:gd name="connsiteX6" fmla="*/ 922185 w 922185"/>
              <a:gd name="connsiteY6" fmla="*/ 1923741 h 2015960"/>
              <a:gd name="connsiteX7" fmla="*/ 895175 w 922185"/>
              <a:gd name="connsiteY7" fmla="*/ 1988950 h 2015960"/>
              <a:gd name="connsiteX8" fmla="*/ 829966 w 922185"/>
              <a:gd name="connsiteY8" fmla="*/ 2015960 h 2015960"/>
              <a:gd name="connsiteX9" fmla="*/ 92219 w 922185"/>
              <a:gd name="connsiteY9" fmla="*/ 2015960 h 2015960"/>
              <a:gd name="connsiteX10" fmla="*/ 27010 w 922185"/>
              <a:gd name="connsiteY10" fmla="*/ 1988950 h 2015960"/>
              <a:gd name="connsiteX11" fmla="*/ 0 w 922185"/>
              <a:gd name="connsiteY11" fmla="*/ 1923741 h 2015960"/>
              <a:gd name="connsiteX12" fmla="*/ 0 w 922185"/>
              <a:gd name="connsiteY12" fmla="*/ 92219 h 2015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22185" h="2015960">
                <a:moveTo>
                  <a:pt x="0" y="92219"/>
                </a:moveTo>
                <a:cubicBezTo>
                  <a:pt x="0" y="67761"/>
                  <a:pt x="9716" y="44305"/>
                  <a:pt x="27010" y="27010"/>
                </a:cubicBezTo>
                <a:cubicBezTo>
                  <a:pt x="44304" y="9716"/>
                  <a:pt x="67761" y="0"/>
                  <a:pt x="92219" y="0"/>
                </a:cubicBezTo>
                <a:lnTo>
                  <a:pt x="829966" y="0"/>
                </a:lnTo>
                <a:cubicBezTo>
                  <a:pt x="854424" y="0"/>
                  <a:pt x="877880" y="9716"/>
                  <a:pt x="895175" y="27010"/>
                </a:cubicBezTo>
                <a:cubicBezTo>
                  <a:pt x="912469" y="44304"/>
                  <a:pt x="922185" y="67761"/>
                  <a:pt x="922185" y="92219"/>
                </a:cubicBezTo>
                <a:lnTo>
                  <a:pt x="922185" y="1923741"/>
                </a:lnTo>
                <a:cubicBezTo>
                  <a:pt x="922185" y="1948199"/>
                  <a:pt x="912469" y="1971655"/>
                  <a:pt x="895175" y="1988950"/>
                </a:cubicBezTo>
                <a:cubicBezTo>
                  <a:pt x="877881" y="2006244"/>
                  <a:pt x="854424" y="2015960"/>
                  <a:pt x="829966" y="2015960"/>
                </a:cubicBezTo>
                <a:lnTo>
                  <a:pt x="92219" y="2015960"/>
                </a:lnTo>
                <a:cubicBezTo>
                  <a:pt x="67761" y="2015960"/>
                  <a:pt x="44305" y="2006244"/>
                  <a:pt x="27010" y="1988950"/>
                </a:cubicBezTo>
                <a:cubicBezTo>
                  <a:pt x="9716" y="1971656"/>
                  <a:pt x="0" y="1948199"/>
                  <a:pt x="0" y="1923741"/>
                </a:cubicBezTo>
                <a:lnTo>
                  <a:pt x="0" y="92219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80350" tIns="80350" rIns="80350" bIns="80350" anchor="ctr"/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  <a:defRPr/>
            </a:pPr>
            <a:r>
              <a:rPr lang="pt-BR" sz="1400" dirty="0" smtClean="0">
                <a:cs typeface="Times New Roman" pitchFamily="18" charset="0"/>
              </a:rPr>
              <a:t>Varejista de imóveis </a:t>
            </a:r>
            <a:r>
              <a:rPr lang="pt-BR" sz="1400" b="1" dirty="0" smtClean="0">
                <a:cs typeface="Times New Roman" pitchFamily="18" charset="0"/>
              </a:rPr>
              <a:t>Home </a:t>
            </a:r>
            <a:r>
              <a:rPr lang="pt-BR" sz="1400" b="1" dirty="0" err="1" smtClean="0">
                <a:cs typeface="Times New Roman" pitchFamily="18" charset="0"/>
              </a:rPr>
              <a:t>Depot</a:t>
            </a:r>
            <a:r>
              <a:rPr lang="pt-BR" sz="1400" dirty="0" smtClean="0">
                <a:cs typeface="Times New Roman" pitchFamily="18" charset="0"/>
              </a:rPr>
              <a:t> (foram roubados 56 milhões de cartões bancários e 53 milhões de e-mails).</a:t>
            </a:r>
            <a:endParaRPr lang="pt-BR" sz="1000" dirty="0">
              <a:solidFill>
                <a:srgbClr val="000000"/>
              </a:solidFill>
            </a:endParaRPr>
          </a:p>
        </p:txBody>
      </p:sp>
      <p:sp>
        <p:nvSpPr>
          <p:cNvPr id="16" name="Forma livre 15"/>
          <p:cNvSpPr/>
          <p:nvPr/>
        </p:nvSpPr>
        <p:spPr>
          <a:xfrm>
            <a:off x="937080" y="5312370"/>
            <a:ext cx="2212975" cy="996950"/>
          </a:xfrm>
          <a:custGeom>
            <a:avLst/>
            <a:gdLst>
              <a:gd name="connsiteX0" fmla="*/ 0 w 922185"/>
              <a:gd name="connsiteY0" fmla="*/ 92219 h 2015960"/>
              <a:gd name="connsiteX1" fmla="*/ 27010 w 922185"/>
              <a:gd name="connsiteY1" fmla="*/ 27010 h 2015960"/>
              <a:gd name="connsiteX2" fmla="*/ 92219 w 922185"/>
              <a:gd name="connsiteY2" fmla="*/ 0 h 2015960"/>
              <a:gd name="connsiteX3" fmla="*/ 829966 w 922185"/>
              <a:gd name="connsiteY3" fmla="*/ 0 h 2015960"/>
              <a:gd name="connsiteX4" fmla="*/ 895175 w 922185"/>
              <a:gd name="connsiteY4" fmla="*/ 27010 h 2015960"/>
              <a:gd name="connsiteX5" fmla="*/ 922185 w 922185"/>
              <a:gd name="connsiteY5" fmla="*/ 92219 h 2015960"/>
              <a:gd name="connsiteX6" fmla="*/ 922185 w 922185"/>
              <a:gd name="connsiteY6" fmla="*/ 1923741 h 2015960"/>
              <a:gd name="connsiteX7" fmla="*/ 895175 w 922185"/>
              <a:gd name="connsiteY7" fmla="*/ 1988950 h 2015960"/>
              <a:gd name="connsiteX8" fmla="*/ 829966 w 922185"/>
              <a:gd name="connsiteY8" fmla="*/ 2015960 h 2015960"/>
              <a:gd name="connsiteX9" fmla="*/ 92219 w 922185"/>
              <a:gd name="connsiteY9" fmla="*/ 2015960 h 2015960"/>
              <a:gd name="connsiteX10" fmla="*/ 27010 w 922185"/>
              <a:gd name="connsiteY10" fmla="*/ 1988950 h 2015960"/>
              <a:gd name="connsiteX11" fmla="*/ 0 w 922185"/>
              <a:gd name="connsiteY11" fmla="*/ 1923741 h 2015960"/>
              <a:gd name="connsiteX12" fmla="*/ 0 w 922185"/>
              <a:gd name="connsiteY12" fmla="*/ 92219 h 2015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22185" h="2015960">
                <a:moveTo>
                  <a:pt x="0" y="92219"/>
                </a:moveTo>
                <a:cubicBezTo>
                  <a:pt x="0" y="67761"/>
                  <a:pt x="9716" y="44305"/>
                  <a:pt x="27010" y="27010"/>
                </a:cubicBezTo>
                <a:cubicBezTo>
                  <a:pt x="44304" y="9716"/>
                  <a:pt x="67761" y="0"/>
                  <a:pt x="92219" y="0"/>
                </a:cubicBezTo>
                <a:lnTo>
                  <a:pt x="829966" y="0"/>
                </a:lnTo>
                <a:cubicBezTo>
                  <a:pt x="854424" y="0"/>
                  <a:pt x="877880" y="9716"/>
                  <a:pt x="895175" y="27010"/>
                </a:cubicBezTo>
                <a:cubicBezTo>
                  <a:pt x="912469" y="44304"/>
                  <a:pt x="922185" y="67761"/>
                  <a:pt x="922185" y="92219"/>
                </a:cubicBezTo>
                <a:lnTo>
                  <a:pt x="922185" y="1923741"/>
                </a:lnTo>
                <a:cubicBezTo>
                  <a:pt x="922185" y="1948199"/>
                  <a:pt x="912469" y="1971655"/>
                  <a:pt x="895175" y="1988950"/>
                </a:cubicBezTo>
                <a:cubicBezTo>
                  <a:pt x="877881" y="2006244"/>
                  <a:pt x="854424" y="2015960"/>
                  <a:pt x="829966" y="2015960"/>
                </a:cubicBezTo>
                <a:lnTo>
                  <a:pt x="92219" y="2015960"/>
                </a:lnTo>
                <a:cubicBezTo>
                  <a:pt x="67761" y="2015960"/>
                  <a:pt x="44305" y="2006244"/>
                  <a:pt x="27010" y="1988950"/>
                </a:cubicBezTo>
                <a:cubicBezTo>
                  <a:pt x="9716" y="1971656"/>
                  <a:pt x="0" y="1948199"/>
                  <a:pt x="0" y="1923741"/>
                </a:cubicBezTo>
                <a:lnTo>
                  <a:pt x="0" y="92219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80350" tIns="80350" rIns="80350" bIns="80350" anchor="ctr"/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  <a:defRPr/>
            </a:pPr>
            <a:r>
              <a:rPr lang="pt-BR" sz="1400" dirty="0" smtClean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pt-BR" sz="1400" dirty="0" smtClean="0"/>
              <a:t>Gigante varejista" </a:t>
            </a:r>
            <a:r>
              <a:rPr lang="pt-BR" sz="1400" b="1" dirty="0" err="1" smtClean="0"/>
              <a:t>Target</a:t>
            </a:r>
            <a:r>
              <a:rPr lang="pt-BR" sz="1400" dirty="0" smtClean="0"/>
              <a:t> (70 milhões de registros com informações bancárias, números de telefone, e-mails e outros  dados foram roubados)</a:t>
            </a:r>
            <a:endParaRPr lang="pt-BR" sz="1400" dirty="0"/>
          </a:p>
        </p:txBody>
      </p:sp>
      <p:pic>
        <p:nvPicPr>
          <p:cNvPr id="45" name="Imagem 44" descr="S35_Ly2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0938" r="25781" b="53125"/>
          <a:stretch>
            <a:fillRect/>
          </a:stretch>
        </p:blipFill>
        <p:spPr bwMode="auto">
          <a:xfrm>
            <a:off x="8955562" y="1"/>
            <a:ext cx="1098642" cy="321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Imagem 45" descr="S35_Ly2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8906" b="57292"/>
          <a:stretch>
            <a:fillRect/>
          </a:stretch>
        </p:blipFill>
        <p:spPr bwMode="auto">
          <a:xfrm>
            <a:off x="10359469" y="173894"/>
            <a:ext cx="1928812" cy="2778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Imagem 46" descr="S35_Ly2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8125" t="47917" b="41666"/>
          <a:stretch>
            <a:fillRect/>
          </a:stretch>
        </p:blipFill>
        <p:spPr bwMode="auto">
          <a:xfrm>
            <a:off x="10191750" y="3331592"/>
            <a:ext cx="20002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Imagem 47" descr="S35_Ly2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8750" t="61458"/>
          <a:stretch>
            <a:fillRect/>
          </a:stretch>
        </p:blipFill>
        <p:spPr bwMode="auto">
          <a:xfrm>
            <a:off x="9678399" y="4307696"/>
            <a:ext cx="2585039" cy="2391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708" name="Grupo 7"/>
          <p:cNvGrpSpPr>
            <a:grpSpLocks/>
          </p:cNvGrpSpPr>
          <p:nvPr/>
        </p:nvGrpSpPr>
        <p:grpSpPr bwMode="auto">
          <a:xfrm>
            <a:off x="0" y="0"/>
            <a:ext cx="12186000" cy="6858000"/>
            <a:chOff x="0" y="0"/>
            <a:chExt cx="9144000" cy="6858000"/>
          </a:xfrm>
        </p:grpSpPr>
        <p:pic>
          <p:nvPicPr>
            <p:cNvPr id="71712" name="Imagem 10" descr="Template_2.pn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95834"/>
            <a:stretch>
              <a:fillRect/>
            </a:stretch>
          </p:blipFill>
          <p:spPr bwMode="auto">
            <a:xfrm>
              <a:off x="0" y="0"/>
              <a:ext cx="9144000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13" name="Imagem 33" descr="Template_2.pn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97656"/>
            <a:stretch>
              <a:fillRect/>
            </a:stretch>
          </p:blipFill>
          <p:spPr bwMode="auto">
            <a:xfrm>
              <a:off x="0" y="0"/>
              <a:ext cx="214313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14" name="Imagem 34" descr="Template_2.pn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96875"/>
            <a:stretch>
              <a:fillRect/>
            </a:stretch>
          </p:blipFill>
          <p:spPr bwMode="auto">
            <a:xfrm>
              <a:off x="8858250" y="0"/>
              <a:ext cx="28575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15" name="Imagem 13" descr="Template_2.pn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96875"/>
            <a:stretch>
              <a:fillRect/>
            </a:stretch>
          </p:blipFill>
          <p:spPr bwMode="auto">
            <a:xfrm>
              <a:off x="0" y="6643688"/>
              <a:ext cx="9144000" cy="214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16" name="Imagem 4" descr="Template.png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93333" b="8057"/>
            <a:stretch>
              <a:fillRect/>
            </a:stretch>
          </p:blipFill>
          <p:spPr bwMode="auto">
            <a:xfrm>
              <a:off x="0" y="0"/>
              <a:ext cx="609600" cy="6305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9" name="Imagem 48" descr="S35_Ly2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781" t="19791" b="16667"/>
          <a:stretch>
            <a:fillRect/>
          </a:stretch>
        </p:blipFill>
        <p:spPr bwMode="auto">
          <a:xfrm>
            <a:off x="8089049" y="1510418"/>
            <a:ext cx="4071436" cy="4139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Retângulo 36"/>
          <p:cNvSpPr/>
          <p:nvPr/>
        </p:nvSpPr>
        <p:spPr>
          <a:xfrm>
            <a:off x="3489156" y="2179403"/>
            <a:ext cx="234615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dirty="0" err="1" smtClean="0">
                <a:cs typeface="Times New Roman" pitchFamily="18" charset="0"/>
              </a:rPr>
              <a:t>AshleyMadison</a:t>
            </a:r>
            <a:r>
              <a:rPr lang="pt-BR" sz="1400" b="1" dirty="0" smtClean="0">
                <a:cs typeface="Times New Roman" pitchFamily="18" charset="0"/>
              </a:rPr>
              <a:t> </a:t>
            </a:r>
            <a:r>
              <a:rPr lang="pt-BR" sz="1400" dirty="0" smtClean="0">
                <a:cs typeface="Times New Roman" pitchFamily="18" charset="0"/>
              </a:rPr>
              <a:t>(40 </a:t>
            </a:r>
            <a:r>
              <a:rPr lang="pt-BR" sz="14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milhões</a:t>
            </a:r>
            <a:r>
              <a:rPr lang="pt-BR" sz="1400" dirty="0" smtClean="0">
                <a:cs typeface="Times New Roman" pitchFamily="18" charset="0"/>
              </a:rPr>
              <a:t> de clientes e o arquivo liberado tem cerca de 8,6GB)</a:t>
            </a:r>
            <a:endParaRPr lang="pt-BR" sz="1400" dirty="0"/>
          </a:p>
        </p:txBody>
      </p:sp>
      <p:sp>
        <p:nvSpPr>
          <p:cNvPr id="38" name="Retângulo 37"/>
          <p:cNvSpPr/>
          <p:nvPr/>
        </p:nvSpPr>
        <p:spPr>
          <a:xfrm>
            <a:off x="3577401" y="3887884"/>
            <a:ext cx="225791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 smtClean="0">
                <a:cs typeface="Times New Roman" pitchFamily="18" charset="0"/>
              </a:rPr>
              <a:t>Hackers usam brecha no sistema de entretenimento de  um </a:t>
            </a:r>
            <a:r>
              <a:rPr lang="pt-BR" sz="1400" b="1" dirty="0" err="1" smtClean="0">
                <a:cs typeface="Times New Roman" pitchFamily="18" charset="0"/>
              </a:rPr>
              <a:t>Cherokee</a:t>
            </a:r>
            <a:endParaRPr lang="pt-BR" sz="1400" b="1" dirty="0"/>
          </a:p>
        </p:txBody>
      </p:sp>
      <p:sp>
        <p:nvSpPr>
          <p:cNvPr id="39" name="Retângulo 38"/>
          <p:cNvSpPr/>
          <p:nvPr/>
        </p:nvSpPr>
        <p:spPr>
          <a:xfrm>
            <a:off x="3505202" y="4766192"/>
            <a:ext cx="237824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 smtClean="0"/>
              <a:t>Violação de dados no </a:t>
            </a:r>
            <a:r>
              <a:rPr lang="pt-BR" sz="1400" b="1" dirty="0" err="1" smtClean="0"/>
              <a:t>Uber</a:t>
            </a:r>
            <a:r>
              <a:rPr lang="pt-BR" sz="1400" dirty="0" smtClean="0"/>
              <a:t> expõe documentos de quase mil motoristas dos EUA</a:t>
            </a:r>
            <a:endParaRPr lang="pt-BR" sz="1400" dirty="0"/>
          </a:p>
        </p:txBody>
      </p:sp>
      <p:sp>
        <p:nvSpPr>
          <p:cNvPr id="40" name="Retângulo 39"/>
          <p:cNvSpPr/>
          <p:nvPr/>
        </p:nvSpPr>
        <p:spPr>
          <a:xfrm>
            <a:off x="3493175" y="5644513"/>
            <a:ext cx="259481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dirty="0" smtClean="0"/>
              <a:t>Coreia do Sul </a:t>
            </a:r>
            <a:r>
              <a:rPr lang="pt-BR" sz="1400" dirty="0" smtClean="0"/>
              <a:t>acusa norte-coreanos por </a:t>
            </a:r>
            <a:r>
              <a:rPr lang="pt-BR" sz="1400" dirty="0" err="1" smtClean="0"/>
              <a:t>ciberataques</a:t>
            </a:r>
            <a:r>
              <a:rPr lang="pt-BR" sz="1400" dirty="0" smtClean="0"/>
              <a:t> contra usinas nucleares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xmlns="" val="352652619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 autoUpdateAnimBg="0"/>
      <p:bldP spid="8" grpId="0" autoUpdateAnimBg="0"/>
      <p:bldP spid="12" grpId="0" autoUpdateAnimBg="0"/>
      <p:bldP spid="15" grpId="0" autoUpdateAnimBg="0"/>
      <p:bldP spid="16" grpId="0" autoUpdateAnimBg="0"/>
      <p:bldP spid="37" grpId="0"/>
      <p:bldP spid="38" grpId="0"/>
      <p:bldP spid="39" grpId="0"/>
      <p:bldP spid="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1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3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9" name="CaixaDeTexto 8"/>
          <p:cNvSpPr txBox="1">
            <a:spLocks noChangeArrowheads="1"/>
          </p:cNvSpPr>
          <p:nvPr/>
        </p:nvSpPr>
        <p:spPr bwMode="auto">
          <a:xfrm>
            <a:off x="887813" y="323851"/>
            <a:ext cx="111761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800" dirty="0" smtClean="0">
                <a:solidFill>
                  <a:srgbClr val="003399"/>
                </a:solidFill>
                <a:latin typeface="Arial Narrow" panose="020B0606020202030204" pitchFamily="34" charset="0"/>
              </a:rPr>
              <a:t>Dados </a:t>
            </a:r>
            <a:endParaRPr lang="pt-BR" altLang="pt-BR" sz="2800" dirty="0">
              <a:solidFill>
                <a:srgbClr val="003399"/>
              </a:solidFill>
              <a:latin typeface="Arial Narrow" panose="020B0606020202030204" pitchFamily="34" charset="0"/>
            </a:endParaRPr>
          </a:p>
        </p:txBody>
      </p:sp>
      <p:pic>
        <p:nvPicPr>
          <p:cNvPr id="43032" name="Picture 24" descr="S37_caj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1945" b="64421"/>
          <a:stretch>
            <a:fillRect/>
          </a:stretch>
        </p:blipFill>
        <p:spPr bwMode="auto">
          <a:xfrm>
            <a:off x="259307" y="795263"/>
            <a:ext cx="11532359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43528982"/>
              </p:ext>
            </p:extLst>
          </p:nvPr>
        </p:nvGraphicFramePr>
        <p:xfrm>
          <a:off x="1278648" y="1688653"/>
          <a:ext cx="9666852" cy="49701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2284"/>
                <a:gridCol w="3222284"/>
                <a:gridCol w="3222284"/>
              </a:tblGrid>
              <a:tr h="824830">
                <a:tc gridSpan="2"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Geral</a:t>
                      </a:r>
                      <a:endParaRPr lang="pt-BR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>
                    <a:solidFill>
                      <a:srgbClr val="FF7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Interno </a:t>
                      </a:r>
                      <a:endParaRPr lang="pt-BR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</a:tr>
              <a:tr h="2086020"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pt-B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Os ataques a computadores e a sistemas na América Latina </a:t>
                      </a:r>
                      <a:r>
                        <a:rPr lang="pt-BR" sz="14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cresceram 500% em </a:t>
                      </a:r>
                      <a:r>
                        <a:rPr lang="pt-B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um ano (base 2014)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endParaRPr lang="pt-BR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pt-B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pt-BR" sz="1400" dirty="0" smtClean="0">
                          <a:latin typeface="+mn-lt"/>
                          <a:cs typeface="Times New Roman" pitchFamily="18" charset="0"/>
                        </a:rPr>
                        <a:t>Em </a:t>
                      </a:r>
                      <a:r>
                        <a:rPr lang="pt-BR" sz="1400" b="1" dirty="0" smtClean="0">
                          <a:solidFill>
                            <a:srgbClr val="FF0000"/>
                          </a:solidFill>
                          <a:latin typeface="+mn-lt"/>
                          <a:cs typeface="Times New Roman" pitchFamily="18" charset="0"/>
                        </a:rPr>
                        <a:t>86% das vezes</a:t>
                      </a:r>
                      <a:r>
                        <a:rPr lang="pt-BR" sz="1400" b="0" dirty="0" smtClean="0">
                          <a:latin typeface="+mn-lt"/>
                          <a:cs typeface="Times New Roman" pitchFamily="18" charset="0"/>
                        </a:rPr>
                        <a:t>, </a:t>
                      </a:r>
                      <a:r>
                        <a:rPr lang="pt-BR" sz="1400" dirty="0" smtClean="0">
                          <a:latin typeface="+mn-lt"/>
                          <a:cs typeface="Times New Roman" pitchFamily="18" charset="0"/>
                        </a:rPr>
                        <a:t>a informação roubada nos ataques foi classificada como </a:t>
                      </a:r>
                      <a:r>
                        <a:rPr lang="pt-BR" sz="1400" b="1" dirty="0" smtClean="0">
                          <a:solidFill>
                            <a:srgbClr val="FF0000"/>
                          </a:solidFill>
                          <a:latin typeface="+mn-lt"/>
                          <a:cs typeface="Times New Roman" pitchFamily="18" charset="0"/>
                        </a:rPr>
                        <a:t>"secreta"</a:t>
                      </a:r>
                      <a:r>
                        <a:rPr lang="pt-BR" sz="1400" dirty="0" smtClean="0">
                          <a:solidFill>
                            <a:srgbClr val="FF0000"/>
                          </a:solidFill>
                          <a:latin typeface="+mn-lt"/>
                          <a:cs typeface="Times New Roman" pitchFamily="18" charset="0"/>
                        </a:rPr>
                        <a:t>, </a:t>
                      </a:r>
                      <a:r>
                        <a:rPr lang="pt-BR" sz="1400" dirty="0" smtClean="0">
                          <a:latin typeface="+mn-lt"/>
                          <a:cs typeface="Times New Roman" pitchFamily="18" charset="0"/>
                        </a:rPr>
                        <a:t>incluindo dados sobre negócios, documentos jurídicos e propriedade intelectual</a:t>
                      </a:r>
                      <a:endParaRPr lang="pt-BR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B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pt-BR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Avast</a:t>
                      </a:r>
                      <a:r>
                        <a:rPr lang="pt-B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aponta que </a:t>
                      </a:r>
                      <a:r>
                        <a:rPr lang="pt-BR" sz="14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4 em cada 5 domicílios no Brasil</a:t>
                      </a:r>
                      <a:r>
                        <a:rPr lang="pt-B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que utilizam internet estão sob sérios riscos de sofrerem ataques  cibernéticos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pt-BR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B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pt-BR" sz="1400" dirty="0" smtClean="0">
                          <a:latin typeface="+mn-lt"/>
                          <a:cs typeface="Times New Roman" pitchFamily="18" charset="0"/>
                        </a:rPr>
                        <a:t>Os </a:t>
                      </a:r>
                      <a:r>
                        <a:rPr lang="pt-BR" sz="1400" b="1" dirty="0" smtClean="0">
                          <a:solidFill>
                            <a:srgbClr val="FF0000"/>
                          </a:solidFill>
                          <a:latin typeface="+mn-lt"/>
                          <a:cs typeface="Times New Roman" pitchFamily="18" charset="0"/>
                        </a:rPr>
                        <a:t>prejuízos </a:t>
                      </a:r>
                      <a:r>
                        <a:rPr lang="pt-BR" sz="1400" dirty="0" smtClean="0">
                          <a:latin typeface="+mn-lt"/>
                          <a:cs typeface="Times New Roman" pitchFamily="18" charset="0"/>
                        </a:rPr>
                        <a:t>das empresas em 2014, que sofreram roubos e fraudes eletrônicas chegaram a </a:t>
                      </a:r>
                      <a:r>
                        <a:rPr lang="pt-BR" sz="1400" b="1" dirty="0" smtClean="0">
                          <a:solidFill>
                            <a:srgbClr val="FF0000"/>
                          </a:solidFill>
                          <a:latin typeface="+mn-lt"/>
                          <a:cs typeface="Times New Roman" pitchFamily="18" charset="0"/>
                        </a:rPr>
                        <a:t>0,32% do PIB (Produto Interno Bruto Nacional)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pt-BR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355600" indent="-177800" algn="l">
                        <a:buFont typeface="Arial" pitchFamily="34" charset="0"/>
                        <a:buChar char="•"/>
                        <a:defRPr/>
                      </a:pPr>
                      <a:r>
                        <a:rPr lang="pt-BR" sz="1400" dirty="0" smtClean="0">
                          <a:latin typeface="+mn-lt"/>
                          <a:cs typeface="Times New Roman" pitchFamily="18" charset="0"/>
                        </a:rPr>
                        <a:t>     Departamentos de uma empresa mais suscetíveis a serem vítimas de ataques </a:t>
                      </a:r>
                      <a:r>
                        <a:rPr lang="pt-BR" sz="1400" dirty="0" err="1" smtClean="0">
                          <a:latin typeface="+mn-lt"/>
                          <a:cs typeface="Times New Roman" pitchFamily="18" charset="0"/>
                        </a:rPr>
                        <a:t>phishing</a:t>
                      </a:r>
                      <a:r>
                        <a:rPr lang="pt-BR" sz="1400" dirty="0" smtClean="0">
                          <a:latin typeface="+mn-lt"/>
                          <a:cs typeface="Times New Roman" pitchFamily="18" charset="0"/>
                        </a:rPr>
                        <a:t>: </a:t>
                      </a:r>
                      <a:r>
                        <a:rPr lang="pt-BR" sz="1400" b="1" dirty="0" smtClean="0">
                          <a:solidFill>
                            <a:srgbClr val="FF0000"/>
                          </a:solidFill>
                          <a:latin typeface="+mn-lt"/>
                          <a:cs typeface="Times New Roman" pitchFamily="18" charset="0"/>
                        </a:rPr>
                        <a:t>comunicações, jurídico e atendimento ao consumidor,</a:t>
                      </a:r>
                      <a:r>
                        <a:rPr lang="pt-BR" sz="1400" dirty="0" smtClean="0">
                          <a:latin typeface="+mn-lt"/>
                          <a:cs typeface="Times New Roman" pitchFamily="18" charset="0"/>
                        </a:rPr>
                        <a:t> setores onde as mensagens enviadas costumam vir acompanhadas por anexos</a:t>
                      </a:r>
                      <a:endParaRPr lang="pt-BR" sz="1400" dirty="0" smtClean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  <a:p>
                      <a:pPr marL="355600" indent="-177800" algn="l">
                        <a:buFont typeface="Arial" pitchFamily="34" charset="0"/>
                        <a:buChar char="•"/>
                        <a:defRPr/>
                      </a:pPr>
                      <a:endParaRPr lang="pt-BR" sz="1400" i="1" dirty="0" smtClean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  <a:p>
                      <a:pPr marL="355600" indent="-177800" algn="l">
                        <a:buClr>
                          <a:schemeClr val="tx1"/>
                        </a:buClr>
                        <a:buFont typeface="Arial" pitchFamily="34" charset="0"/>
                        <a:buChar char="•"/>
                        <a:defRPr/>
                      </a:pPr>
                      <a:r>
                        <a:rPr lang="pt-BR" sz="14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Campanhas de </a:t>
                      </a:r>
                      <a:r>
                        <a:rPr lang="pt-BR" sz="1400" b="1" kern="120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phishing</a:t>
                      </a:r>
                      <a:r>
                        <a:rPr lang="pt-B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, mandando muitos e-mails na expectativa que alguém clique neles</a:t>
                      </a:r>
                      <a:r>
                        <a:rPr lang="pt-BR" sz="14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, 23% dos destinatários irão ler o e-mail e 11% irão abrir</a:t>
                      </a:r>
                      <a:r>
                        <a:rPr lang="pt-B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o anexo que causam o problema</a:t>
                      </a:r>
                    </a:p>
                    <a:p>
                      <a:pPr marL="355600" indent="-177800" algn="l">
                        <a:buFont typeface="Arial" pitchFamily="34" charset="0"/>
                        <a:buChar char="•"/>
                        <a:defRPr/>
                      </a:pPr>
                      <a:r>
                        <a:rPr lang="pt-BR" sz="1400" dirty="0" smtClean="0">
                          <a:latin typeface="+mn-lt"/>
                          <a:cs typeface="Times New Roman" pitchFamily="18" charset="0"/>
                        </a:rPr>
                        <a:t>PWC:  </a:t>
                      </a:r>
                      <a:r>
                        <a:rPr lang="pt-BR" sz="1400" b="1" dirty="0" smtClean="0">
                          <a:solidFill>
                            <a:srgbClr val="FF0000"/>
                          </a:solidFill>
                          <a:latin typeface="+mn-lt"/>
                          <a:cs typeface="Times New Roman" pitchFamily="18" charset="0"/>
                        </a:rPr>
                        <a:t>34.5% das empresas</a:t>
                      </a:r>
                      <a:r>
                        <a:rPr lang="pt-BR" sz="1400" dirty="0" smtClean="0">
                          <a:latin typeface="+mn-lt"/>
                          <a:cs typeface="Times New Roman" pitchFamily="18" charset="0"/>
                        </a:rPr>
                        <a:t> entrevistadas disseram que já tiveram dados furtados por </a:t>
                      </a:r>
                      <a:r>
                        <a:rPr lang="pt-BR" sz="1400" b="1" dirty="0" smtClean="0">
                          <a:solidFill>
                            <a:srgbClr val="FF0000"/>
                          </a:solidFill>
                          <a:latin typeface="+mn-lt"/>
                          <a:cs typeface="Times New Roman" pitchFamily="18" charset="0"/>
                        </a:rPr>
                        <a:t>colaboradores de </a:t>
                      </a:r>
                      <a:r>
                        <a:rPr lang="pt-BR" sz="1400" b="1" dirty="0" err="1" smtClean="0">
                          <a:solidFill>
                            <a:srgbClr val="FF0000"/>
                          </a:solidFill>
                          <a:latin typeface="+mn-lt"/>
                          <a:cs typeface="Times New Roman" pitchFamily="18" charset="0"/>
                        </a:rPr>
                        <a:t>de</a:t>
                      </a:r>
                      <a:r>
                        <a:rPr lang="pt-BR" sz="1400" b="1" dirty="0" smtClean="0">
                          <a:solidFill>
                            <a:srgbClr val="FF0000"/>
                          </a:solidFill>
                          <a:latin typeface="+mn-lt"/>
                          <a:cs typeface="Times New Roman" pitchFamily="18" charset="0"/>
                        </a:rPr>
                        <a:t> sua própria empresa</a:t>
                      </a:r>
                      <a:endParaRPr lang="pt-BR" sz="14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60688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pt-BR" sz="1400" dirty="0" err="1" smtClean="0">
                          <a:latin typeface="+mn-lt"/>
                          <a:cs typeface="Times New Roman" pitchFamily="18" charset="0"/>
                        </a:rPr>
                        <a:t>Unesco</a:t>
                      </a:r>
                      <a:r>
                        <a:rPr lang="pt-BR" sz="1400" dirty="0" smtClean="0">
                          <a:latin typeface="+mn-lt"/>
                          <a:cs typeface="Times New Roman" pitchFamily="18" charset="0"/>
                        </a:rPr>
                        <a:t> aponta que </a:t>
                      </a:r>
                      <a:r>
                        <a:rPr lang="pt-BR" sz="1400" b="1" dirty="0" smtClean="0">
                          <a:solidFill>
                            <a:srgbClr val="FF0000"/>
                          </a:solidFill>
                          <a:latin typeface="+mn-lt"/>
                          <a:cs typeface="Times New Roman" pitchFamily="18" charset="0"/>
                        </a:rPr>
                        <a:t>38%</a:t>
                      </a:r>
                      <a:r>
                        <a:rPr lang="pt-BR" sz="1400" dirty="0" smtClean="0">
                          <a:latin typeface="+mn-lt"/>
                          <a:cs typeface="Times New Roman" pitchFamily="18" charset="0"/>
                        </a:rPr>
                        <a:t> dos adolescentes de 11 a 17 anos costumam adicionar </a:t>
                      </a:r>
                      <a:r>
                        <a:rPr lang="pt-BR" sz="1400" b="1" dirty="0" smtClean="0">
                          <a:solidFill>
                            <a:srgbClr val="FF0000"/>
                          </a:solidFill>
                          <a:latin typeface="+mn-lt"/>
                          <a:cs typeface="Times New Roman" pitchFamily="18" charset="0"/>
                        </a:rPr>
                        <a:t>pessoas que não conhecem </a:t>
                      </a:r>
                      <a:r>
                        <a:rPr lang="pt-BR" sz="1400" dirty="0" smtClean="0">
                          <a:latin typeface="+mn-lt"/>
                          <a:cs typeface="Times New Roman" pitchFamily="18" charset="0"/>
                        </a:rPr>
                        <a:t>à lista de amigos nas redes sociais</a:t>
                      </a:r>
                      <a:endParaRPr lang="pt-BR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pt-BR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400" b="1" i="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28% dos brasileiros</a:t>
                      </a:r>
                      <a:r>
                        <a:rPr lang="pt-BR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não conhecem nada sobre </a:t>
                      </a:r>
                      <a:r>
                        <a:rPr lang="pt-BR" sz="1400" b="1" i="0" kern="120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malwares</a:t>
                      </a:r>
                      <a:r>
                        <a:rPr lang="pt-BR" sz="1400" b="1" i="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móveis</a:t>
                      </a:r>
                    </a:p>
                    <a:p>
                      <a:endParaRPr lang="pt-BR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824830">
                <a:tc gridSpan="2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400" dirty="0" smtClean="0">
                          <a:latin typeface="+mn-lt"/>
                          <a:cs typeface="Times New Roman" pitchFamily="18" charset="0"/>
                        </a:rPr>
                        <a:t>RSA revela que cerca de </a:t>
                      </a:r>
                      <a:r>
                        <a:rPr lang="pt-BR" sz="1400" b="1" dirty="0" smtClean="0">
                          <a:solidFill>
                            <a:srgbClr val="FF0000"/>
                          </a:solidFill>
                          <a:latin typeface="+mn-lt"/>
                          <a:cs typeface="Times New Roman" pitchFamily="18" charset="0"/>
                        </a:rPr>
                        <a:t>75% dos pesquisados</a:t>
                      </a:r>
                      <a:r>
                        <a:rPr lang="pt-BR" sz="1400" dirty="0" smtClean="0">
                          <a:latin typeface="+mn-lt"/>
                          <a:cs typeface="Times New Roman" pitchFamily="18" charset="0"/>
                        </a:rPr>
                        <a:t> não têm maturidade suficiente para enfrentar os riscos de segurança cibernética; até</a:t>
                      </a:r>
                      <a:r>
                        <a:rPr lang="pt-BR" sz="1400" b="1" dirty="0" smtClean="0">
                          <a:solidFill>
                            <a:srgbClr val="FF0000"/>
                          </a:solidFill>
                          <a:latin typeface="+mn-lt"/>
                          <a:cs typeface="Times New Roman" pitchFamily="18" charset="0"/>
                        </a:rPr>
                        <a:t> 45% admitem incapacidade</a:t>
                      </a:r>
                      <a:r>
                        <a:rPr lang="pt-BR" sz="1400" dirty="0" smtClean="0">
                          <a:latin typeface="+mn-lt"/>
                          <a:cs typeface="Times New Roman" pitchFamily="18" charset="0"/>
                        </a:rPr>
                        <a:t> para quantificar, avaliar e minimizar os riscos de segurança cibernética</a:t>
                      </a:r>
                      <a:endParaRPr lang="pt-BR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  <a:defRPr/>
                      </a:pPr>
                      <a:endParaRPr lang="pt-B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9" name="Imagem 4" descr="Template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93333" b="8057"/>
          <a:stretch>
            <a:fillRect/>
          </a:stretch>
        </p:blipFill>
        <p:spPr bwMode="auto">
          <a:xfrm>
            <a:off x="0" y="0"/>
            <a:ext cx="812880" cy="630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91008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3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3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0743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8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32" y="16479"/>
            <a:ext cx="12185599" cy="685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CaixaDeTexto 8"/>
          <p:cNvSpPr txBox="1">
            <a:spLocks noChangeArrowheads="1"/>
          </p:cNvSpPr>
          <p:nvPr/>
        </p:nvSpPr>
        <p:spPr bwMode="auto">
          <a:xfrm>
            <a:off x="3376613" y="200026"/>
            <a:ext cx="6191251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pt-BR" altLang="pt-BR" sz="4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Desafios </a:t>
            </a:r>
            <a:endParaRPr lang="pt-BR" altLang="pt-BR" sz="4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r" eaLnBrk="1" hangingPunct="1"/>
            <a:r>
              <a:rPr lang="pt-BR" altLang="pt-BR" sz="36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O que fazer ?</a:t>
            </a:r>
            <a:endParaRPr lang="pt-BR" altLang="pt-BR" sz="36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4341" name="CaixaDeTexto 10"/>
          <p:cNvSpPr txBox="1">
            <a:spLocks noChangeArrowheads="1"/>
          </p:cNvSpPr>
          <p:nvPr/>
        </p:nvSpPr>
        <p:spPr bwMode="auto">
          <a:xfrm>
            <a:off x="2407821" y="2375565"/>
            <a:ext cx="6435390" cy="4622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tx1">
                  <a:lumMod val="50000"/>
                  <a:lumOff val="50000"/>
                </a:schemeClr>
              </a:buClr>
              <a:defRPr/>
            </a:pPr>
            <a:r>
              <a:rPr lang="pt-BR" b="1" dirty="0" smtClean="0">
                <a:solidFill>
                  <a:srgbClr val="FF0000"/>
                </a:solidFill>
                <a:latin typeface="Arial Narrow" pitchFamily="34" charset="0"/>
              </a:rPr>
              <a:t>Governança e Gestão</a:t>
            </a:r>
          </a:p>
          <a:p>
            <a:pPr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tx1">
                  <a:lumMod val="50000"/>
                  <a:lumOff val="50000"/>
                </a:schemeClr>
              </a:buClr>
              <a:defRPr/>
            </a:pPr>
            <a:r>
              <a:rPr lang="pt-BR" b="1" dirty="0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Segurança </a:t>
            </a:r>
            <a:r>
              <a:rPr lang="pt-B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dirty="0" smtClean="0">
                <a:latin typeface="Arial Narrow" pitchFamily="34" charset="0"/>
                <a:cs typeface="Times New Roman" pitchFamily="18" charset="0"/>
              </a:rPr>
              <a:t>deve ser tratada como questão de risco aos negócios e não somente como problema da área de TI </a:t>
            </a:r>
          </a:p>
          <a:p>
            <a:pPr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tx1">
                  <a:lumMod val="50000"/>
                  <a:lumOff val="50000"/>
                </a:schemeClr>
              </a:buClr>
              <a:defRPr/>
            </a:pPr>
            <a:r>
              <a:rPr lang="pt-BR" b="1" dirty="0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Impunidade  </a:t>
            </a:r>
            <a:r>
              <a:rPr lang="pt-BR" dirty="0" smtClean="0">
                <a:latin typeface="Arial Narrow" pitchFamily="34" charset="0"/>
                <a:cs typeface="Times New Roman" pitchFamily="18" charset="0"/>
              </a:rPr>
              <a:t>os cyber criminosos  acostumaram-se a agir com certo grau de impunidade</a:t>
            </a:r>
          </a:p>
          <a:p>
            <a:pPr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tx1">
                  <a:lumMod val="50000"/>
                  <a:lumOff val="50000"/>
                </a:schemeClr>
              </a:buClr>
              <a:defRPr/>
            </a:pPr>
            <a:r>
              <a:rPr lang="pt-BR" b="1" dirty="0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Informação  </a:t>
            </a:r>
            <a:r>
              <a:rPr lang="pt-BR" dirty="0" smtClean="0">
                <a:latin typeface="Arial Narrow" pitchFamily="34" charset="0"/>
                <a:cs typeface="Times New Roman" pitchFamily="18" charset="0"/>
              </a:rPr>
              <a:t>muitas empresas preferem simplesmente reconhecer os danos decorrentes de ataques cibernéticos como perda, a fim de proteger a confiança em seus sistemas e em suas marcas</a:t>
            </a:r>
          </a:p>
          <a:p>
            <a:pPr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tx1">
                  <a:lumMod val="50000"/>
                  <a:lumOff val="50000"/>
                </a:schemeClr>
              </a:buClr>
              <a:defRPr/>
            </a:pPr>
            <a:r>
              <a:rPr lang="pt-BR" b="1" dirty="0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Conscientização </a:t>
            </a:r>
            <a:r>
              <a:rPr lang="pt-BR" dirty="0" err="1" smtClean="0">
                <a:latin typeface="Arial Narrow" pitchFamily="34" charset="0"/>
                <a:cs typeface="Times New Roman" pitchFamily="18" charset="0"/>
              </a:rPr>
              <a:t>Aa</a:t>
            </a:r>
            <a:r>
              <a:rPr lang="pt-BR" dirty="0" smtClean="0">
                <a:latin typeface="Arial Narrow" pitchFamily="34" charset="0"/>
                <a:cs typeface="Times New Roman" pitchFamily="18" charset="0"/>
              </a:rPr>
              <a:t> resolução das ameaças cibernéticas não cabe somente ao CIO. Esse é um problema que deve ser atacado de forma sistêmica, sob a liderança de </a:t>
            </a:r>
            <a:r>
              <a:rPr lang="pt-BR" dirty="0" err="1" smtClean="0">
                <a:latin typeface="Arial Narrow" pitchFamily="34" charset="0"/>
                <a:cs typeface="Times New Roman" pitchFamily="18" charset="0"/>
              </a:rPr>
              <a:t>CEO’s</a:t>
            </a:r>
            <a:endParaRPr lang="pt-BR" dirty="0" smtClean="0">
              <a:latin typeface="Arial Narrow" pitchFamily="34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tx1">
                  <a:lumMod val="50000"/>
                  <a:lumOff val="50000"/>
                </a:schemeClr>
              </a:buClr>
              <a:defRPr/>
            </a:pPr>
            <a:endParaRPr lang="pt-BR" dirty="0" smtClean="0">
              <a:latin typeface="Arial Narrow" pitchFamily="34" charset="0"/>
              <a:cs typeface="Times New Roman" pitchFamily="18" charset="0"/>
            </a:endParaRPr>
          </a:p>
        </p:txBody>
      </p:sp>
      <p:pic>
        <p:nvPicPr>
          <p:cNvPr id="20487" name="Imagem 29" descr="Template_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5834"/>
          <a:stretch>
            <a:fillRect/>
          </a:stretch>
        </p:blipFill>
        <p:spPr bwMode="auto">
          <a:xfrm>
            <a:off x="0" y="-4286"/>
            <a:ext cx="12192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Imagem 33" descr="Template_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97656"/>
          <a:stretch>
            <a:fillRect/>
          </a:stretch>
        </p:blipFill>
        <p:spPr bwMode="auto">
          <a:xfrm>
            <a:off x="24154" y="15876"/>
            <a:ext cx="2143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Imagem 34" descr="Template_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6875"/>
          <a:stretch>
            <a:fillRect/>
          </a:stretch>
        </p:blipFill>
        <p:spPr bwMode="auto">
          <a:xfrm>
            <a:off x="11809926" y="0"/>
            <a:ext cx="38207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Imagem 32" descr="Template_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6875"/>
          <a:stretch>
            <a:fillRect/>
          </a:stretch>
        </p:blipFill>
        <p:spPr bwMode="auto">
          <a:xfrm>
            <a:off x="45482" y="6547529"/>
            <a:ext cx="12146516" cy="284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1" name="Imagem 4" descr="Template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93333" b="8057"/>
          <a:stretch>
            <a:fillRect/>
          </a:stretch>
        </p:blipFill>
        <p:spPr bwMode="auto">
          <a:xfrm>
            <a:off x="15432" y="12879"/>
            <a:ext cx="609600" cy="630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2" name="Imagem 19" descr="S36_mari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7344" t="44792" b="30208"/>
          <a:stretch>
            <a:fillRect/>
          </a:stretch>
        </p:blipFill>
        <p:spPr bwMode="auto">
          <a:xfrm>
            <a:off x="8596314" y="3068637"/>
            <a:ext cx="3471861" cy="2873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upo 1"/>
          <p:cNvGrpSpPr/>
          <p:nvPr/>
        </p:nvGrpSpPr>
        <p:grpSpPr>
          <a:xfrm>
            <a:off x="1440998" y="2207177"/>
            <a:ext cx="661416" cy="3968466"/>
            <a:chOff x="698048" y="2556105"/>
            <a:chExt cx="661416" cy="3968466"/>
          </a:xfrm>
        </p:grpSpPr>
        <p:pic>
          <p:nvPicPr>
            <p:cNvPr id="20499" name="Picture 19" descr="https://encrypted-tbn2.gstatic.com/images?q=tbn:ANd9GcTWxl0md2GLzTXB4TJDzE_tDG8sXBWtZJ02rW__5j9eolhQeFGk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0568" y="5919771"/>
              <a:ext cx="604800" cy="60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1" name="Picture 21" descr="http://www.caminhadaecologica.esp.br/_midias/jpg/60-4a1b09941115a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6840" y="5064125"/>
              <a:ext cx="604800" cy="60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3" name="Picture 23" descr="http://taiidm24h.com/wp-content/uploads/meo-hay-voi-idm1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048" y="4302232"/>
              <a:ext cx="661416" cy="5669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5" name="Picture 25" descr="http://ilockout.ilockout.netdna-cdn.com/wp-content/uploads/2014/04/malware-scan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768" y="3367328"/>
              <a:ext cx="609600" cy="609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7" name="Picture 27" descr="http://www.driverturbo.com/images/database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075" y="2556105"/>
              <a:ext cx="608400" cy="608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19787298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8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autoUpdateAnimBg="0"/>
      <p:bldP spid="14341" grpId="0" autoUpdateAnimBg="0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1834</TotalTime>
  <Words>808</Words>
  <Application>Microsoft Office PowerPoint</Application>
  <PresentationFormat>Personalizar</PresentationFormat>
  <Paragraphs>126</Paragraphs>
  <Slides>12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3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Dourado</dc:creator>
  <cp:lastModifiedBy>Dourado</cp:lastModifiedBy>
  <cp:revision>229</cp:revision>
  <cp:lastPrinted>2014-07-21T15:56:41Z</cp:lastPrinted>
  <dcterms:created xsi:type="dcterms:W3CDTF">2014-07-19T21:30:47Z</dcterms:created>
  <dcterms:modified xsi:type="dcterms:W3CDTF">2015-10-19T17:10:21Z</dcterms:modified>
</cp:coreProperties>
</file>