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3" r:id="rId5"/>
    <p:sldId id="272" r:id="rId6"/>
    <p:sldId id="280" r:id="rId7"/>
    <p:sldId id="279" r:id="rId8"/>
    <p:sldId id="273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isco Milan" initials="F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63F"/>
    <a:srgbClr val="5C2D91"/>
    <a:srgbClr val="00AEFF"/>
    <a:srgbClr val="FF9933"/>
    <a:srgbClr val="999933"/>
    <a:srgbClr val="009999"/>
    <a:srgbClr val="00B6BE"/>
    <a:srgbClr val="21409A"/>
    <a:srgbClr val="39B54A"/>
    <a:srgbClr val="CC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928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4267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/>
            <a:r>
              <a:rPr lang="en-US" sz="800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2015, XL Catlin companies. All rights reserved. I  MAKE YOUR WORLD 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8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FC2AA-9155-41A8-938E-6315CD2B71D2}" type="slidenum">
              <a:rPr lang="en-US" sz="9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4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9C711-0E9F-4986-BE12-BB4D26B47E9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8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2015, XL Catlin companies. All rights reserved. I  MAKE YOUR WORLD 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A5736-1A5C-49AC-974B-D2F93C0497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2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5715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086600" cy="12883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9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96852"/>
            <a:ext cx="6418800" cy="1447200"/>
          </a:xfrm>
        </p:spPr>
        <p:txBody>
          <a:bodyPr anchor="b">
            <a:noAutofit/>
          </a:bodyPr>
          <a:lstStyle>
            <a:lvl1pPr marL="0" indent="0">
              <a:spcBef>
                <a:spcPts val="600"/>
              </a:spcBef>
              <a:buNone/>
              <a:defRPr sz="2800" b="1" baseline="0"/>
            </a:lvl1pPr>
            <a:lvl2pPr marL="190137" indent="0">
              <a:buNone/>
              <a:defRPr/>
            </a:lvl2pPr>
            <a:lvl3pPr marL="370112" indent="0">
              <a:buNone/>
              <a:defRPr/>
            </a:lvl3pPr>
            <a:lvl4pPr marL="475675" indent="0">
              <a:buNone/>
              <a:defRPr/>
            </a:lvl4pPr>
            <a:lvl5pPr marL="586112" indent="0">
              <a:buNone/>
              <a:defRPr/>
            </a:lvl5pPr>
          </a:lstStyle>
          <a:p>
            <a:pPr lvl="0"/>
            <a:r>
              <a:rPr lang="en-US" dirty="0" smtClean="0"/>
              <a:t>** Key message layout**</a:t>
            </a:r>
            <a:br>
              <a:rPr lang="en-US" dirty="0" smtClean="0"/>
            </a:br>
            <a:r>
              <a:rPr lang="en-US" dirty="0" smtClean="0"/>
              <a:t>Click here to add a key message</a:t>
            </a:r>
            <a:endParaRPr lang="de-CH" dirty="0"/>
          </a:p>
        </p:txBody>
      </p:sp>
      <p:sp>
        <p:nvSpPr>
          <p:cNvPr id="6" name="Subtitle 7"/>
          <p:cNvSpPr>
            <a:spLocks noGrp="1"/>
          </p:cNvSpPr>
          <p:nvPr>
            <p:ph type="subTitle" idx="1" hasCustomPrompt="1"/>
          </p:nvPr>
        </p:nvSpPr>
        <p:spPr>
          <a:xfrm>
            <a:off x="467544" y="3581400"/>
            <a:ext cx="6419850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r>
              <a:rPr lang="en-US" dirty="0" smtClean="0"/>
              <a:t>(use this slide to create a "THANK YOU" slide or to include a key message)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7772400" cy="1143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r>
              <a:rPr lang="en-US" dirty="0" smtClean="0"/>
              <a:t>(Add address and contact information here if relevant)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9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14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83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7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86200"/>
            <a:ext cx="7772400" cy="18827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90801"/>
            <a:ext cx="5602287" cy="1295399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5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684213" indent="-22701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 useBgFill="1">
        <p:nvSpPr>
          <p:cNvPr id="5" name="Footer Placeholder 4"/>
          <p:cNvSpPr>
            <a:spLocks noGrp="1" noChangeAsp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 baseline="0"/>
            </a:lvl1pPr>
          </a:lstStyle>
          <a:p>
            <a:r>
              <a:rPr lang="en-US" dirty="0" smtClean="0"/>
              <a:t>**Skyscraper Picture Layout**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019800" cy="4297363"/>
          </a:xfrm>
        </p:spPr>
        <p:txBody>
          <a:bodyPr/>
          <a:lstStyle>
            <a:lvl1pPr marL="230188" indent="-230188">
              <a:defRPr/>
            </a:lvl1pPr>
            <a:lvl2pPr marL="684213" indent="-22701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629400" y="1828800"/>
            <a:ext cx="2133600" cy="443271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Click to add picture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3100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**Bottom Picture Layout**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971799"/>
          </a:xfrm>
        </p:spPr>
        <p:txBody>
          <a:bodyPr/>
          <a:lstStyle>
            <a:lvl1pPr marL="230188" indent="-230188">
              <a:defRPr/>
            </a:lvl1pPr>
            <a:lvl2pPr marL="684213" indent="-22701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4940954"/>
            <a:ext cx="8229600" cy="130097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Click to add picture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9506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** Full image with caption**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828800"/>
            <a:ext cx="8305800" cy="380999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512" y="5731329"/>
            <a:ext cx="8322795" cy="593271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caption</a:t>
            </a:r>
          </a:p>
        </p:txBody>
      </p:sp>
    </p:spTree>
    <p:extLst>
      <p:ext uri="{BB962C8B-B14F-4D97-AF65-F5344CB8AC3E}">
        <p14:creationId xmlns:p14="http://schemas.microsoft.com/office/powerpoint/2010/main" val="199335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** Full page image**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828800"/>
            <a:ext cx="8305800" cy="441959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1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 marL="230188" indent="-230188">
              <a:defRPr sz="2000"/>
            </a:lvl1pPr>
            <a:lvl2pPr marL="684213" indent="-227013"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 marL="230188" indent="-230188">
              <a:defRPr sz="2000"/>
            </a:lvl1pPr>
            <a:lvl2pPr marL="684213" indent="-227013"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6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746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746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1"/>
            <a:ext cx="4041775" cy="3763962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4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41F12A2-A110-47B9-A828-B17A2ACE5F5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3246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048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5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8" r:id="rId4"/>
    <p:sldLayoutId id="2147483659" r:id="rId5"/>
    <p:sldLayoutId id="2147483660" r:id="rId6"/>
    <p:sldLayoutId id="2147483661" r:id="rId7"/>
    <p:sldLayoutId id="2147483652" r:id="rId8"/>
    <p:sldLayoutId id="2147483653" r:id="rId9"/>
    <p:sldLayoutId id="2147483662" r:id="rId10"/>
    <p:sldLayoutId id="2147483654" r:id="rId11"/>
    <p:sldLayoutId id="2147483655" r:id="rId12"/>
    <p:sldLayoutId id="2147483656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5715000" cy="1524000"/>
          </a:xfrm>
        </p:spPr>
        <p:txBody>
          <a:bodyPr/>
          <a:lstStyle/>
          <a:p>
            <a:r>
              <a:rPr lang="en-US" dirty="0"/>
              <a:t>Global Programs - Benefits and Trends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8229600" cy="1288356"/>
          </a:xfrm>
        </p:spPr>
        <p:txBody>
          <a:bodyPr/>
          <a:lstStyle/>
          <a:p>
            <a:r>
              <a:rPr lang="en-US" b="1" dirty="0" smtClean="0"/>
              <a:t>Kevin Strong</a:t>
            </a:r>
          </a:p>
          <a:p>
            <a:r>
              <a:rPr lang="en-US" dirty="0" smtClean="0"/>
              <a:t>Worldwide </a:t>
            </a:r>
            <a:r>
              <a:rPr lang="en-US" dirty="0"/>
              <a:t>Director of Global Programs and Network Services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XL Catlin companies.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Questions</a:t>
            </a: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XL Catlin companies.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10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Picture Placeholder 5" descr="communication_talking_ppt_full pg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597" b="10597"/>
          <a:stretch>
            <a:fillRect/>
          </a:stretch>
        </p:blipFill>
        <p:spPr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51664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Context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Most </a:t>
            </a:r>
            <a:r>
              <a:rPr lang="en-US" b="1" dirty="0" smtClean="0"/>
              <a:t>large companies </a:t>
            </a:r>
            <a:r>
              <a:rPr lang="en-US" b="1" dirty="0"/>
              <a:t>around the world today are multinational in </a:t>
            </a:r>
            <a:r>
              <a:rPr lang="en-US" b="1" dirty="0" smtClean="0"/>
              <a:t>nature</a:t>
            </a:r>
            <a:br>
              <a:rPr lang="en-US" b="1" dirty="0" smtClean="0"/>
            </a:br>
            <a:endParaRPr lang="en-US" b="1" dirty="0"/>
          </a:p>
          <a:p>
            <a:pPr lvl="1"/>
            <a:r>
              <a:rPr lang="en-US" sz="1900" dirty="0"/>
              <a:t>Virtually any company with products and/or services that can find their way outside of their country of origin or which have foreign operations, can benefit from a global program given the complexity and interconnectedness of </a:t>
            </a:r>
            <a:r>
              <a:rPr lang="en-US" sz="1900" dirty="0" smtClean="0"/>
              <a:t>today’s </a:t>
            </a:r>
            <a:r>
              <a:rPr lang="en-US" sz="1900" dirty="0"/>
              <a:t>business world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XL Catlin companies. All rights reserved. I  MAKE YOUR WORLD 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3" name="Picture Placeholder 5" descr="Multi-business_PPT_Bottom-Image-5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t="51" b="51"/>
          <a:stretch>
            <a:fillRect/>
          </a:stretch>
        </p:blipFill>
        <p:spPr/>
      </p:pic>
      <p:pic>
        <p:nvPicPr>
          <p:cNvPr id="14" name="Picture Placeholder 7" descr="WorldPass_PPT_Skyscraper_1.jpg"/>
          <p:cNvPicPr>
            <a:picLocks noChangeAspect="1"/>
          </p:cNvPicPr>
          <p:nvPr/>
        </p:nvPicPr>
        <p:blipFill>
          <a:blip r:embed="rId3" cstate="print"/>
          <a:srcRect t="57" b="57"/>
          <a:stretch>
            <a:fillRect/>
          </a:stretch>
        </p:blipFill>
        <p:spPr>
          <a:xfrm>
            <a:off x="6588125" y="1600200"/>
            <a:ext cx="225107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Context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With over 200 nations and territories around the world, multinational companies encounter tremendous scope and complexity of </a:t>
            </a:r>
            <a:r>
              <a:rPr lang="en-US" b="1" dirty="0" smtClean="0"/>
              <a:t>risks:</a:t>
            </a:r>
            <a:endParaRPr lang="en-US" b="1" dirty="0"/>
          </a:p>
          <a:p>
            <a:pPr lvl="1"/>
            <a:r>
              <a:rPr lang="en-US" dirty="0" smtClean="0"/>
              <a:t>Hazard</a:t>
            </a:r>
          </a:p>
          <a:p>
            <a:pPr lvl="1"/>
            <a:r>
              <a:rPr lang="en-US" dirty="0" smtClean="0"/>
              <a:t>Financial</a:t>
            </a:r>
          </a:p>
          <a:p>
            <a:pPr lvl="1"/>
            <a:r>
              <a:rPr lang="en-US" dirty="0" smtClean="0"/>
              <a:t>Operational</a:t>
            </a:r>
          </a:p>
          <a:p>
            <a:pPr lvl="1"/>
            <a:r>
              <a:rPr lang="en-US" dirty="0" smtClean="0"/>
              <a:t>Strategic</a:t>
            </a:r>
          </a:p>
          <a:p>
            <a:pPr lvl="1"/>
            <a:r>
              <a:rPr lang="en-US" dirty="0" smtClean="0"/>
              <a:t>Regulatory and Tax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Scope and complexity generate uncertainty and significant financial and administrative burden for multinational organizations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XL Catlin companies.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 Global Program</a:t>
            </a:r>
            <a:br>
              <a:rPr lang="en-US" dirty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Consistency </a:t>
            </a:r>
            <a:r>
              <a:rPr lang="en-US" b="1" dirty="0"/>
              <a:t>and Certainty</a:t>
            </a:r>
          </a:p>
          <a:p>
            <a:r>
              <a:rPr lang="en-US" b="1" dirty="0"/>
              <a:t>Compliance (Regulatory and Tax)</a:t>
            </a:r>
          </a:p>
          <a:p>
            <a:r>
              <a:rPr lang="en-US" b="1" dirty="0" smtClean="0"/>
              <a:t>Cost Efficiencies and Cost Transparency</a:t>
            </a:r>
            <a:endParaRPr lang="en-US" b="1" dirty="0"/>
          </a:p>
          <a:p>
            <a:r>
              <a:rPr lang="en-US" b="1" dirty="0"/>
              <a:t>Control and Flexibility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XL Catlin companies.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Placeholder 7" descr="Claims_PPT_Skyscraper_2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2629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and Cost Transparency</a:t>
            </a:r>
            <a:br>
              <a:rPr lang="en-US" dirty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Understanding how a program will perform in the event of a loss before the loss occurs is </a:t>
            </a:r>
            <a:r>
              <a:rPr lang="en-US" b="1" u="sng" dirty="0" smtClean="0"/>
              <a:t>very important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XL Catlin companies.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Programs – Claims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800600"/>
          </a:xfrm>
        </p:spPr>
        <p:txBody>
          <a:bodyPr>
            <a:normAutofit fontScale="92500" lnSpcReduction="10000"/>
          </a:bodyPr>
          <a:lstStyle/>
          <a:p>
            <a:pPr marL="186962" lvl="1" indent="0">
              <a:spcBef>
                <a:spcPts val="800"/>
              </a:spcBef>
              <a:buNone/>
            </a:pPr>
            <a:r>
              <a:rPr lang="en-US" sz="2000" b="1" dirty="0" smtClean="0">
                <a:latin typeface="Arial"/>
              </a:rPr>
              <a:t>Basic Facts:</a:t>
            </a:r>
          </a:p>
          <a:p>
            <a:pPr marL="415562" lvl="1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r>
              <a:rPr lang="en-US" sz="1500" b="1" dirty="0" smtClean="0">
                <a:latin typeface="Arial"/>
              </a:rPr>
              <a:t>Master Property Policy in the United States with a local coordinated program policy in South Africa</a:t>
            </a:r>
          </a:p>
          <a:p>
            <a:pPr marL="415562" lvl="1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r>
              <a:rPr lang="en-US" sz="1500" b="1" dirty="0" smtClean="0">
                <a:latin typeface="Arial"/>
              </a:rPr>
              <a:t>Expanded Boiler and Machinery cover added to master not the local (standard property policies in South Africa – and in many other parts of the world – exclude breakdown type events)</a:t>
            </a:r>
          </a:p>
          <a:p>
            <a:pPr marL="415562" lvl="1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r>
              <a:rPr lang="en-US" sz="1500" b="1" dirty="0" smtClean="0">
                <a:latin typeface="Arial"/>
              </a:rPr>
              <a:t>USD 1M loss associated with change in temperature due to breakdown of air-conditioning</a:t>
            </a:r>
          </a:p>
          <a:p>
            <a:pPr marL="415562" lvl="1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r>
              <a:rPr lang="en-US" sz="1500" b="1" dirty="0" smtClean="0">
                <a:latin typeface="Arial"/>
              </a:rPr>
              <a:t>Non-admitted / </a:t>
            </a:r>
            <a:r>
              <a:rPr lang="en-US" sz="1500" b="1" dirty="0">
                <a:latin typeface="Arial"/>
              </a:rPr>
              <a:t>u</a:t>
            </a:r>
            <a:r>
              <a:rPr lang="en-US" sz="1500" b="1" dirty="0" smtClean="0">
                <a:latin typeface="Arial"/>
              </a:rPr>
              <a:t>nlicensed cover broadly prohibited in South Africa</a:t>
            </a:r>
          </a:p>
          <a:p>
            <a:pPr marL="415562" lvl="1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endParaRPr lang="en-US" sz="2000" b="1" dirty="0">
              <a:latin typeface="Arial"/>
            </a:endParaRPr>
          </a:p>
          <a:p>
            <a:pPr marL="186962" lvl="1" indent="0">
              <a:spcBef>
                <a:spcPts val="800"/>
              </a:spcBef>
              <a:buNone/>
            </a:pPr>
            <a:r>
              <a:rPr lang="en-US" sz="2000" b="1" dirty="0" smtClean="0">
                <a:latin typeface="Arial"/>
              </a:rPr>
              <a:t>Potential Challenges &amp; Implications:</a:t>
            </a:r>
          </a:p>
          <a:p>
            <a:pPr marL="541562" lvl="2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r>
              <a:rPr lang="en-US" sz="1500" b="1" dirty="0" smtClean="0">
                <a:latin typeface="Arial"/>
              </a:rPr>
              <a:t>Although cover provided under master, the absence of local cover may require self-adjustment of the loss by the local client due to the prohibition of non-admitted carrier/broker adjustment in South Africa</a:t>
            </a:r>
          </a:p>
          <a:p>
            <a:pPr marL="541562" lvl="2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r>
              <a:rPr lang="en-US" sz="1500" b="1" dirty="0" smtClean="0">
                <a:latin typeface="Arial"/>
              </a:rPr>
              <a:t>USD 1M loss payment under the master in the master policy jurisdiction may create income tax implications for the master insured </a:t>
            </a:r>
            <a:endParaRPr lang="en-US" sz="1500" b="1" dirty="0" smtClean="0">
              <a:latin typeface="Arial"/>
            </a:endParaRPr>
          </a:p>
          <a:p>
            <a:pPr marL="541562" lvl="2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r>
              <a:rPr lang="en-US" sz="1500" b="1" dirty="0" smtClean="0">
                <a:latin typeface="Arial"/>
              </a:rPr>
              <a:t>Repatriation </a:t>
            </a:r>
            <a:r>
              <a:rPr lang="en-US" sz="1500" b="1" dirty="0" smtClean="0">
                <a:latin typeface="Arial"/>
              </a:rPr>
              <a:t>of funds to South Africa by master insured may create a taxable </a:t>
            </a:r>
            <a:r>
              <a:rPr lang="en-US" sz="1500" b="1" dirty="0" smtClean="0">
                <a:latin typeface="Arial"/>
              </a:rPr>
              <a:t>event </a:t>
            </a:r>
            <a:r>
              <a:rPr lang="en-US" sz="1500" b="1" dirty="0" smtClean="0">
                <a:latin typeface="Arial"/>
              </a:rPr>
              <a:t>in South </a:t>
            </a:r>
            <a:r>
              <a:rPr lang="en-US" sz="1500" b="1" dirty="0" smtClean="0">
                <a:latin typeface="Arial"/>
              </a:rPr>
              <a:t>Africa</a:t>
            </a:r>
            <a:endParaRPr lang="en-US" sz="1500" b="1" dirty="0" smtClean="0">
              <a:latin typeface="Arial"/>
            </a:endParaRPr>
          </a:p>
          <a:p>
            <a:pPr marL="541562" lvl="2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endParaRPr lang="en-US" sz="1000" b="1" dirty="0" smtClean="0">
              <a:solidFill>
                <a:schemeClr val="accent5"/>
              </a:solidFill>
              <a:latin typeface="Arial"/>
            </a:endParaRPr>
          </a:p>
          <a:p>
            <a:pPr marL="415562" lvl="1" indent="-228600">
              <a:spcBef>
                <a:spcPts val="800"/>
              </a:spcBef>
              <a:buFont typeface="Wingdings" panose="05000000000000000000" pitchFamily="2" charset="2"/>
              <a:buChar char="q"/>
            </a:pPr>
            <a:endParaRPr lang="en-US" sz="1400" b="1" dirty="0">
              <a:solidFill>
                <a:schemeClr val="accent5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5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and Cost Transparency</a:t>
            </a:r>
            <a:br>
              <a:rPr lang="en-US" dirty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Proper Structuring and Scenario Testing Are Highly Important: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1600" b="1" dirty="0" smtClean="0"/>
              <a:t>Global </a:t>
            </a:r>
            <a:r>
              <a:rPr lang="en-US" sz="1600" b="1" dirty="0"/>
              <a:t>programs </a:t>
            </a:r>
            <a:r>
              <a:rPr lang="en-US" sz="1600" b="1" dirty="0" smtClean="0"/>
              <a:t>development requires collaboration among carrier, broker, risk manager, risk </a:t>
            </a:r>
            <a:r>
              <a:rPr lang="en-US" sz="1600" b="1" dirty="0"/>
              <a:t>manager’s international finance leaders and tax </a:t>
            </a:r>
            <a:r>
              <a:rPr lang="en-US" sz="1600" b="1" dirty="0" smtClean="0"/>
              <a:t>counsel.  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Programs must be </a:t>
            </a:r>
            <a:r>
              <a:rPr lang="en-US" sz="1600" b="1" dirty="0"/>
              <a:t>scenario tested to be sure </a:t>
            </a:r>
            <a:r>
              <a:rPr lang="en-US" sz="1600" b="1" dirty="0" smtClean="0"/>
              <a:t>that all parties have an understanding of </a:t>
            </a:r>
            <a:r>
              <a:rPr lang="en-US" sz="1600" b="1" dirty="0"/>
              <a:t>the operation of the program in the event of a claim</a:t>
            </a:r>
            <a:r>
              <a:rPr lang="en-US" sz="1800" b="1" dirty="0"/>
              <a:t>.</a:t>
            </a:r>
            <a:endParaRPr lang="es-ES" sz="1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XL Catlin companies.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Emerging</a:t>
            </a:r>
            <a:r>
              <a:rPr lang="es-ES" dirty="0"/>
              <a:t> </a:t>
            </a:r>
            <a:r>
              <a:rPr lang="es-ES" dirty="0" err="1"/>
              <a:t>Trends</a:t>
            </a:r>
            <a:r>
              <a:rPr lang="es-ES" dirty="0"/>
              <a:t> – Global </a:t>
            </a:r>
            <a:r>
              <a:rPr lang="es-ES" dirty="0" err="1"/>
              <a:t>Programs</a:t>
            </a:r>
            <a:endParaRPr lang="es-E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Regulatory </a:t>
            </a:r>
            <a:r>
              <a:rPr lang="en-US" b="1" dirty="0"/>
              <a:t>and Contract Compliance </a:t>
            </a:r>
            <a:r>
              <a:rPr lang="en-US" b="1" dirty="0" smtClean="0"/>
              <a:t>- Regulators </a:t>
            </a:r>
            <a:r>
              <a:rPr lang="en-US" b="1" dirty="0"/>
              <a:t>and Tax </a:t>
            </a:r>
            <a:r>
              <a:rPr lang="en-US" b="1" dirty="0" smtClean="0"/>
              <a:t>Authorities Increasing Enforcement of Existing Insurance and Tax Laws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Increasing Document Requirements and </a:t>
            </a:r>
            <a:r>
              <a:rPr lang="en-US" b="1" dirty="0" smtClean="0"/>
              <a:t>Compliance</a:t>
            </a:r>
          </a:p>
          <a:p>
            <a:endParaRPr lang="en-US" b="1" dirty="0"/>
          </a:p>
          <a:p>
            <a:r>
              <a:rPr lang="en-US" b="1" dirty="0"/>
              <a:t>Increasing Demand for Contract Certainty at Local </a:t>
            </a:r>
            <a:r>
              <a:rPr lang="en-US" b="1" dirty="0" smtClean="0"/>
              <a:t>Level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Resulting </a:t>
            </a:r>
            <a:r>
              <a:rPr lang="en-US" b="1" dirty="0" smtClean="0">
                <a:solidFill>
                  <a:srgbClr val="FF0000"/>
                </a:solidFill>
              </a:rPr>
              <a:t>in a greater need for </a:t>
            </a:r>
            <a:r>
              <a:rPr lang="en-US" b="1" dirty="0">
                <a:solidFill>
                  <a:srgbClr val="FF0000"/>
                </a:solidFill>
              </a:rPr>
              <a:t>appropriately structured and performing Global Programs across product lines</a:t>
            </a:r>
          </a:p>
          <a:p>
            <a:endParaRPr lang="en-US" b="1" dirty="0"/>
          </a:p>
          <a:p>
            <a:pPr marL="0" indent="0">
              <a:buNone/>
            </a:pPr>
            <a:endParaRPr lang="es-E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XL Catlin companies.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Emerging</a:t>
            </a:r>
            <a:r>
              <a:rPr lang="es-ES" dirty="0"/>
              <a:t> </a:t>
            </a:r>
            <a:r>
              <a:rPr lang="es-ES" dirty="0" err="1"/>
              <a:t>Risks</a:t>
            </a:r>
            <a:r>
              <a:rPr lang="es-ES" dirty="0"/>
              <a:t> - Global</a:t>
            </a:r>
            <a:br>
              <a:rPr lang="es-ES" dirty="0"/>
            </a:b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r>
              <a:rPr lang="es-ES" b="1" dirty="0" err="1" smtClean="0"/>
              <a:t>Cyber</a:t>
            </a:r>
            <a:r>
              <a:rPr lang="es-ES" b="1" dirty="0" smtClean="0"/>
              <a:t> Shock</a:t>
            </a:r>
          </a:p>
          <a:p>
            <a:r>
              <a:rPr lang="es-ES" b="1" dirty="0" err="1" smtClean="0"/>
              <a:t>Enviromental</a:t>
            </a:r>
            <a:r>
              <a:rPr lang="es-ES" b="1" dirty="0" smtClean="0"/>
              <a:t> </a:t>
            </a:r>
            <a:r>
              <a:rPr lang="es-ES" b="1" dirty="0" err="1" smtClean="0"/>
              <a:t>Insurance</a:t>
            </a:r>
            <a:endParaRPr lang="es-ES" b="1" dirty="0" smtClean="0"/>
          </a:p>
          <a:p>
            <a:r>
              <a:rPr lang="es-ES" b="1" dirty="0" err="1" smtClean="0"/>
              <a:t>Africa</a:t>
            </a:r>
            <a:endParaRPr lang="es-E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XL Catlin companies.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Placeholder 5" descr="Multi-business_PPT_Bottom-Image-5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t="51" b="51"/>
          <a:stretch>
            <a:fillRect/>
          </a:stretch>
        </p:blipFill>
        <p:spPr/>
      </p:pic>
      <p:pic>
        <p:nvPicPr>
          <p:cNvPr id="9" name="Picture Placeholder 8" descr="Cyber_Liability-02_sky.jpg"/>
          <p:cNvPicPr>
            <a:picLocks noChangeAspect="1"/>
          </p:cNvPicPr>
          <p:nvPr/>
        </p:nvPicPr>
        <p:blipFill>
          <a:blip r:embed="rId3" cstate="print"/>
          <a:srcRect t="1325" b="1325"/>
          <a:stretch>
            <a:fillRect/>
          </a:stretch>
        </p:blipFill>
        <p:spPr>
          <a:xfrm>
            <a:off x="6588125" y="1600200"/>
            <a:ext cx="225107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40201"/>
      </p:ext>
    </p:extLst>
  </p:cSld>
  <p:clrMapOvr>
    <a:masterClrMapping/>
  </p:clrMapOvr>
</p:sld>
</file>

<file path=ppt/theme/theme1.xml><?xml version="1.0" encoding="utf-8"?>
<a:theme xmlns:a="http://schemas.openxmlformats.org/drawingml/2006/main" name="oldblank">
  <a:themeElements>
    <a:clrScheme name="XL Catlin Colour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XL CATLIN FONT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oldblank</Template>
  <TotalTime>182</TotalTime>
  <Words>544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oldblank</vt:lpstr>
      <vt:lpstr>Global Programs - Benefits and Trends</vt:lpstr>
      <vt:lpstr>Context </vt:lpstr>
      <vt:lpstr>Context</vt:lpstr>
      <vt:lpstr>Benefits of a Global Program </vt:lpstr>
      <vt:lpstr>Costs and Cost Transparency </vt:lpstr>
      <vt:lpstr>Global Programs – Claims Example</vt:lpstr>
      <vt:lpstr>Costs and Cost Transparency </vt:lpstr>
      <vt:lpstr>Emerging Trends – Global Programs</vt:lpstr>
      <vt:lpstr>Emerging Risks - Global </vt:lpstr>
      <vt:lpstr>Questions</vt:lpstr>
    </vt:vector>
  </TitlesOfParts>
  <Company>XL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Programs - Benefits and Trends</dc:title>
  <dc:creator>Francisco Milan</dc:creator>
  <cp:lastModifiedBy>Kevin Strong</cp:lastModifiedBy>
  <cp:revision>14</cp:revision>
  <dcterms:created xsi:type="dcterms:W3CDTF">2015-10-20T10:08:45Z</dcterms:created>
  <dcterms:modified xsi:type="dcterms:W3CDTF">2015-10-27T14:53:53Z</dcterms:modified>
</cp:coreProperties>
</file>