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</p:sldMasterIdLst>
  <p:notesMasterIdLst>
    <p:notesMasterId r:id="rId24"/>
  </p:notesMasterIdLst>
  <p:handoutMasterIdLst>
    <p:handoutMasterId r:id="rId25"/>
  </p:handoutMasterIdLst>
  <p:sldIdLst>
    <p:sldId id="1885" r:id="rId5"/>
    <p:sldId id="1882" r:id="rId6"/>
    <p:sldId id="1875" r:id="rId7"/>
    <p:sldId id="1874" r:id="rId8"/>
    <p:sldId id="1891" r:id="rId9"/>
    <p:sldId id="1892" r:id="rId10"/>
    <p:sldId id="1903" r:id="rId11"/>
    <p:sldId id="1893" r:id="rId12"/>
    <p:sldId id="1894" r:id="rId13"/>
    <p:sldId id="1902" r:id="rId14"/>
    <p:sldId id="1895" r:id="rId15"/>
    <p:sldId id="1896" r:id="rId16"/>
    <p:sldId id="1899" r:id="rId17"/>
    <p:sldId id="1897" r:id="rId18"/>
    <p:sldId id="1906" r:id="rId19"/>
    <p:sldId id="1904" r:id="rId20"/>
    <p:sldId id="1900" r:id="rId21"/>
    <p:sldId id="1901" r:id="rId22"/>
    <p:sldId id="1905" r:id="rId23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060"/>
    <a:srgbClr val="ECEEF0"/>
    <a:srgbClr val="132647"/>
    <a:srgbClr val="0071BD"/>
    <a:srgbClr val="B0A345"/>
    <a:srgbClr val="003A60"/>
    <a:srgbClr val="FF9331"/>
    <a:srgbClr val="0092F6"/>
    <a:srgbClr val="29A8FF"/>
    <a:srgbClr val="57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9856" autoAdjust="0"/>
  </p:normalViewPr>
  <p:slideViewPr>
    <p:cSldViewPr snapToGrid="0" showGuides="1">
      <p:cViewPr>
        <p:scale>
          <a:sx n="100" d="100"/>
          <a:sy n="100" d="100"/>
        </p:scale>
        <p:origin x="-558" y="-72"/>
      </p:cViewPr>
      <p:guideLst>
        <p:guide orient="horz" pos="947"/>
        <p:guide orient="horz" pos="3567"/>
        <p:guide orient="horz" pos="4169"/>
        <p:guide orient="horz" pos="860"/>
        <p:guide pos="146"/>
        <p:guide pos="5596"/>
        <p:guide pos="2974"/>
        <p:guide pos="2798"/>
        <p:guide pos="5486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70" y="-108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9331"/>
              </a:solidFill>
            </c:spPr>
          </c:dPt>
          <c:dPt>
            <c:idx val="1"/>
            <c:bubble3D val="0"/>
            <c:spPr>
              <a:solidFill>
                <a:srgbClr val="0071BD"/>
              </a:solidFill>
            </c:spPr>
          </c:dPt>
          <c:dPt>
            <c:idx val="2"/>
            <c:bubble3D val="0"/>
            <c:spPr>
              <a:solidFill>
                <a:srgbClr val="FF9331"/>
              </a:solidFill>
            </c:spPr>
          </c:dPt>
          <c:dPt>
            <c:idx val="3"/>
            <c:bubble3D val="0"/>
            <c:spPr>
              <a:solidFill>
                <a:srgbClr val="0071BD"/>
              </a:solidFill>
            </c:spPr>
          </c:dPt>
          <c:dPt>
            <c:idx val="4"/>
            <c:bubble3D val="0"/>
            <c:spPr>
              <a:solidFill>
                <a:srgbClr val="FF9331"/>
              </a:solidFill>
            </c:spPr>
          </c:dPt>
          <c:dPt>
            <c:idx val="5"/>
            <c:bubble3D val="0"/>
            <c:spPr>
              <a:solidFill>
                <a:srgbClr val="0071BD"/>
              </a:solidFill>
            </c:spPr>
          </c:dPt>
          <c:dPt>
            <c:idx val="6"/>
            <c:bubble3D val="0"/>
            <c:spPr>
              <a:solidFill>
                <a:srgbClr val="FF9331"/>
              </a:solidFill>
            </c:spPr>
          </c:dPt>
          <c:dPt>
            <c:idx val="7"/>
            <c:bubble3D val="0"/>
            <c:spPr>
              <a:solidFill>
                <a:srgbClr val="0071BD"/>
              </a:solidFill>
            </c:spPr>
          </c:dPt>
          <c:dLbls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  <c:pt idx="4">
                  <c:v>Cat 5</c:v>
                </c:pt>
                <c:pt idx="5">
                  <c:v>Cat 6</c:v>
                </c:pt>
                <c:pt idx="6">
                  <c:v>Cat 7</c:v>
                </c:pt>
                <c:pt idx="7">
                  <c:v>Cat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3965984497"/>
          <c:y val="3.2042728122918487E-2"/>
          <c:w val="0.85044484531226416"/>
          <c:h val="0.88258120294512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A34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14060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003A6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92F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8299904"/>
        <c:axId val="78301440"/>
      </c:barChart>
      <c:catAx>
        <c:axId val="7829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8301440"/>
        <c:crosses val="autoZero"/>
        <c:auto val="1"/>
        <c:lblAlgn val="ctr"/>
        <c:lblOffset val="100"/>
        <c:noMultiLvlLbl val="0"/>
      </c:catAx>
      <c:valAx>
        <c:axId val="7830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7829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3965984497"/>
          <c:y val="3.2042728122918487E-2"/>
          <c:w val="0.85044484531226416"/>
          <c:h val="0.882581202945127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933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3A6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rgbClr val="0071BD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14432"/>
        <c:axId val="80115968"/>
      </c:lineChart>
      <c:catAx>
        <c:axId val="8011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80115968"/>
        <c:crosses val="autoZero"/>
        <c:auto val="1"/>
        <c:lblAlgn val="ctr"/>
        <c:lblOffset val="100"/>
        <c:noMultiLvlLbl val="0"/>
      </c:catAx>
      <c:valAx>
        <c:axId val="8011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011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F666E-DE6A-4124-9A2B-5478053809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6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500"/>
            <a:ext cx="56070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46D9F-2F5C-4A36-8603-FF3F8FDCF0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Macintosh%20HD:Users:lawterd:Desktop:Willis_PPT:art:willis_title_logo_wh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21" Type="http://schemas.openxmlformats.org/officeDocument/2006/relationships/image" Target="../media/image3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chart" Target="../charts/chart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chart" Target="../charts/chart2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0"/>
            <a:ext cx="9119675" cy="6857996"/>
          </a:xfrm>
          <a:prstGeom prst="rect">
            <a:avLst/>
          </a:prstGeom>
        </p:spPr>
      </p:pic>
      <p:pic>
        <p:nvPicPr>
          <p:cNvPr id="7" name="Picture 14" descr="Macintosh HD:Users:lawterd:Desktop:Willis_PPT:art:willis_title_logo_wh.png"/>
          <p:cNvPicPr>
            <a:picLocks noChangeAspect="1" noChangeArrowheads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314950"/>
            <a:ext cx="1831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62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B799-2E42-4CFC-BD00-8135AA70D2F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EBD5E7-2616-469D-8681-34182B5422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  <a:ln>
            <a:noFill/>
          </a:ln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8114" y="1500996"/>
            <a:ext cx="8745536" cy="4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A60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52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52" y="6179975"/>
            <a:ext cx="1009650" cy="4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3825875"/>
            <a:ext cx="7027285" cy="1362075"/>
          </a:xfrm>
        </p:spPr>
        <p:txBody>
          <a:bodyPr anchor="t"/>
          <a:lstStyle>
            <a:lvl1pPr algn="l">
              <a:defRPr sz="4000" b="1" cap="all">
                <a:solidFill>
                  <a:srgbClr val="914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299" y="2325688"/>
            <a:ext cx="70272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A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3"/>
            <a:ext cx="1396690" cy="33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7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500994"/>
            <a:ext cx="4330700" cy="4171621"/>
          </a:xfrm>
        </p:spPr>
        <p:txBody>
          <a:bodyPr/>
          <a:lstStyle>
            <a:lvl1pPr>
              <a:defRPr sz="1400"/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166813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572000" y="1500994"/>
            <a:ext cx="4330700" cy="4171621"/>
          </a:xfrm>
        </p:spPr>
        <p:txBody>
          <a:bodyPr/>
          <a:lstStyle>
            <a:lvl1pPr>
              <a:defRPr sz="1400"/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166813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1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31775" y="1506538"/>
            <a:ext cx="42037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705350" y="1506538"/>
            <a:ext cx="41783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5" name="Content Placeholder 2"/>
          <p:cNvSpPr txBox="1">
            <a:spLocks/>
          </p:cNvSpPr>
          <p:nvPr userDrawn="1"/>
        </p:nvSpPr>
        <p:spPr bwMode="auto">
          <a:xfrm>
            <a:off x="231775" y="1779588"/>
            <a:ext cx="4203700" cy="38576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6" name="Content Placeholder 3"/>
          <p:cNvSpPr txBox="1">
            <a:spLocks/>
          </p:cNvSpPr>
          <p:nvPr userDrawn="1"/>
        </p:nvSpPr>
        <p:spPr bwMode="auto">
          <a:xfrm>
            <a:off x="4705350" y="1779588"/>
            <a:ext cx="4178300" cy="38576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  <a:p>
            <a:pPr>
              <a:defRPr/>
            </a:pPr>
            <a:endParaRPr lang="en-GB" u="none" dirty="0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23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31775" y="1506538"/>
            <a:ext cx="42037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705350" y="1506538"/>
            <a:ext cx="41783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 bwMode="auto">
          <a:xfrm>
            <a:off x="231775" y="1804988"/>
            <a:ext cx="42037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16" name="Content Placeholder 3"/>
          <p:cNvSpPr txBox="1">
            <a:spLocks/>
          </p:cNvSpPr>
          <p:nvPr userDrawn="1"/>
        </p:nvSpPr>
        <p:spPr bwMode="auto">
          <a:xfrm>
            <a:off x="4705350" y="1804988"/>
            <a:ext cx="41783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31775" y="3657600"/>
            <a:ext cx="42037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705350" y="3657600"/>
            <a:ext cx="41783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9" name="Content Placeholder 2"/>
          <p:cNvSpPr txBox="1">
            <a:spLocks/>
          </p:cNvSpPr>
          <p:nvPr userDrawn="1"/>
        </p:nvSpPr>
        <p:spPr bwMode="auto">
          <a:xfrm>
            <a:off x="231775" y="3948113"/>
            <a:ext cx="42037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20" name="Content Placeholder 3"/>
          <p:cNvSpPr txBox="1">
            <a:spLocks/>
          </p:cNvSpPr>
          <p:nvPr userDrawn="1"/>
        </p:nvSpPr>
        <p:spPr bwMode="auto">
          <a:xfrm>
            <a:off x="4705350" y="3948113"/>
            <a:ext cx="41783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6838228"/>
              </p:ext>
            </p:extLst>
          </p:nvPr>
        </p:nvGraphicFramePr>
        <p:xfrm>
          <a:off x="231775" y="1503363"/>
          <a:ext cx="8651875" cy="1592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375"/>
                <a:gridCol w="1730375"/>
                <a:gridCol w="1730375"/>
                <a:gridCol w="1730375"/>
                <a:gridCol w="1730375"/>
              </a:tblGrid>
              <a:tr h="318452"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6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236538" y="811213"/>
            <a:ext cx="8670925" cy="0"/>
          </a:xfrm>
          <a:prstGeom prst="line">
            <a:avLst/>
          </a:prstGeom>
          <a:noFill/>
          <a:ln w="25400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236538" y="6224588"/>
            <a:ext cx="8670925" cy="0"/>
          </a:xfrm>
          <a:prstGeom prst="line">
            <a:avLst/>
          </a:prstGeom>
          <a:noFill/>
          <a:ln w="15875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236538" y="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u="none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236538" y="835025"/>
            <a:ext cx="86709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u="none" dirty="0" smtClean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236538" y="5767388"/>
            <a:ext cx="8670925" cy="381000"/>
            <a:chOff x="75" y="3914"/>
            <a:chExt cx="5385" cy="235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u="none" dirty="0" smtClean="0">
                  <a:solidFill>
                    <a:srgbClr val="132647"/>
                  </a:solidFill>
                  <a:latin typeface="Arial"/>
                  <a:cs typeface="+mn-cs"/>
                </a:rPr>
                <a:t>1 Footnote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69900" indent="-469900" defTabSz="912813">
                <a:tabLst>
                  <a:tab pos="623888" algn="l"/>
                </a:tabLst>
              </a:pPr>
              <a:r>
                <a:rPr lang="en-US" sz="1000" u="none">
                  <a:solidFill>
                    <a:srgbClr val="132647"/>
                  </a:solidFill>
                </a:rPr>
                <a:t>Source: Source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82725" y="2195513"/>
            <a:ext cx="4389438" cy="517525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u="none">
                  <a:solidFill>
                    <a:srgbClr val="132647"/>
                  </a:solidFill>
                </a:rPr>
                <a:t>Title</a:t>
              </a:r>
            </a:p>
            <a:p>
              <a:r>
                <a:rPr lang="en-US" sz="1600" u="none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LegendBoxes" hidden="1"/>
          <p:cNvGrpSpPr>
            <a:grpSpLocks/>
          </p:cNvGrpSpPr>
          <p:nvPr/>
        </p:nvGrpSpPr>
        <p:grpSpPr bwMode="auto">
          <a:xfrm>
            <a:off x="8143875" y="884238"/>
            <a:ext cx="763588" cy="996950"/>
            <a:chOff x="4936" y="176"/>
            <a:chExt cx="481" cy="628"/>
          </a:xfrm>
        </p:grpSpPr>
        <p:sp>
          <p:nvSpPr>
            <p:cNvPr id="1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1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</p:grpSp>
      <p:grpSp>
        <p:nvGrpSpPr>
          <p:cNvPr id="26" name="LegendLines" hidden="1"/>
          <p:cNvGrpSpPr>
            <a:grpSpLocks/>
          </p:cNvGrpSpPr>
          <p:nvPr/>
        </p:nvGrpSpPr>
        <p:grpSpPr bwMode="auto">
          <a:xfrm>
            <a:off x="7835900" y="884238"/>
            <a:ext cx="1071563" cy="730250"/>
            <a:chOff x="4750" y="176"/>
            <a:chExt cx="675" cy="460"/>
          </a:xfrm>
        </p:grpSpPr>
        <p:sp>
          <p:nvSpPr>
            <p:cNvPr id="2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2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</p:grpSp>
      <p:grpSp>
        <p:nvGrpSpPr>
          <p:cNvPr id="33" name="McKSticker" hidden="1"/>
          <p:cNvGrpSpPr>
            <a:grpSpLocks/>
          </p:cNvGrpSpPr>
          <p:nvPr/>
        </p:nvGrpSpPr>
        <p:grpSpPr bwMode="auto">
          <a:xfrm>
            <a:off x="7840663" y="884238"/>
            <a:ext cx="1066800" cy="212725"/>
            <a:chOff x="7673880" y="285750"/>
            <a:chExt cx="1066895" cy="212366"/>
          </a:xfrm>
        </p:grpSpPr>
        <p:sp>
          <p:nvSpPr>
            <p:cNvPr id="34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5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LegendMoons" hidden="1"/>
          <p:cNvGrpSpPr>
            <a:grpSpLocks/>
          </p:cNvGrpSpPr>
          <p:nvPr/>
        </p:nvGrpSpPr>
        <p:grpSpPr bwMode="auto">
          <a:xfrm>
            <a:off x="8077200" y="884238"/>
            <a:ext cx="830263" cy="1306512"/>
            <a:chOff x="6655594" y="273840"/>
            <a:chExt cx="830430" cy="1306516"/>
          </a:xfrm>
        </p:grpSpPr>
        <p:grpSp>
          <p:nvGrpSpPr>
            <p:cNvPr id="38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6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39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0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1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0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1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8" name="Oval 109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9" name="Arc 11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58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8" name="Content Placeholder 2"/>
          <p:cNvSpPr txBox="1">
            <a:spLocks/>
          </p:cNvSpPr>
          <p:nvPr userDrawn="1"/>
        </p:nvSpPr>
        <p:spPr bwMode="auto">
          <a:xfrm>
            <a:off x="231775" y="1779588"/>
            <a:ext cx="4203700" cy="4162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u="none" dirty="0" smtClean="0"/>
          </a:p>
        </p:txBody>
      </p:sp>
      <p:graphicFrame>
        <p:nvGraphicFramePr>
          <p:cNvPr id="69" name="Chart 68"/>
          <p:cNvGraphicFramePr/>
          <p:nvPr userDrawn="1">
            <p:extLst>
              <p:ext uri="{D42A27DB-BD31-4B8C-83A1-F6EECF244321}">
                <p14:modId xmlns:p14="http://schemas.microsoft.com/office/powerpoint/2010/main" val="1706081408"/>
              </p:ext>
            </p:extLst>
          </p:nvPr>
        </p:nvGraphicFramePr>
        <p:xfrm>
          <a:off x="327422" y="2138363"/>
          <a:ext cx="4012406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70" name="Rectangle 69"/>
          <p:cNvSpPr/>
          <p:nvPr userDrawn="1"/>
        </p:nvSpPr>
        <p:spPr bwMode="auto">
          <a:xfrm>
            <a:off x="231775" y="1506538"/>
            <a:ext cx="42037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PIE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" name="Rectangle 70"/>
          <p:cNvSpPr/>
          <p:nvPr userDrawn="1"/>
        </p:nvSpPr>
        <p:spPr bwMode="auto">
          <a:xfrm>
            <a:off x="4705350" y="1506538"/>
            <a:ext cx="4178300" cy="268287"/>
          </a:xfrm>
          <a:prstGeom prst="rect">
            <a:avLst/>
          </a:prstGeom>
          <a:solidFill>
            <a:srgbClr val="914060"/>
          </a:solidFill>
          <a:ln w="6350" cap="flat" cmpd="sng" algn="ctr">
            <a:solidFill>
              <a:srgbClr val="914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STACKED COLUMN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" name="Content Placeholder 3"/>
          <p:cNvSpPr txBox="1">
            <a:spLocks/>
          </p:cNvSpPr>
          <p:nvPr userDrawn="1"/>
        </p:nvSpPr>
        <p:spPr bwMode="auto">
          <a:xfrm>
            <a:off x="4705350" y="1779589"/>
            <a:ext cx="4178300" cy="1858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200" u="none" dirty="0"/>
          </a:p>
        </p:txBody>
      </p:sp>
      <p:graphicFrame>
        <p:nvGraphicFramePr>
          <p:cNvPr id="73" name="Chart 72"/>
          <p:cNvGraphicFramePr/>
          <p:nvPr userDrawn="1">
            <p:extLst>
              <p:ext uri="{D42A27DB-BD31-4B8C-83A1-F6EECF244321}">
                <p14:modId xmlns:p14="http://schemas.microsoft.com/office/powerpoint/2010/main" val="2153779701"/>
              </p:ext>
            </p:extLst>
          </p:nvPr>
        </p:nvGraphicFramePr>
        <p:xfrm>
          <a:off x="4721225" y="1822450"/>
          <a:ext cx="4012406" cy="17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74" name="Rectangle 73"/>
          <p:cNvSpPr/>
          <p:nvPr userDrawn="1"/>
        </p:nvSpPr>
        <p:spPr bwMode="auto">
          <a:xfrm>
            <a:off x="4705350" y="3810000"/>
            <a:ext cx="41783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LINE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" name="Content Placeholder 3"/>
          <p:cNvSpPr txBox="1">
            <a:spLocks/>
          </p:cNvSpPr>
          <p:nvPr userDrawn="1"/>
        </p:nvSpPr>
        <p:spPr bwMode="auto">
          <a:xfrm>
            <a:off x="4705350" y="4083051"/>
            <a:ext cx="4178300" cy="1858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200" u="none" dirty="0"/>
          </a:p>
        </p:txBody>
      </p:sp>
      <p:graphicFrame>
        <p:nvGraphicFramePr>
          <p:cNvPr id="76" name="Chart 75"/>
          <p:cNvGraphicFramePr/>
          <p:nvPr userDrawn="1">
            <p:extLst>
              <p:ext uri="{D42A27DB-BD31-4B8C-83A1-F6EECF244321}">
                <p14:modId xmlns:p14="http://schemas.microsoft.com/office/powerpoint/2010/main" val="2236592217"/>
              </p:ext>
            </p:extLst>
          </p:nvPr>
        </p:nvGraphicFramePr>
        <p:xfrm>
          <a:off x="4705350" y="4192588"/>
          <a:ext cx="4012406" cy="17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7" name="Rectangle 76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236538" y="811213"/>
            <a:ext cx="8670925" cy="0"/>
          </a:xfrm>
          <a:prstGeom prst="line">
            <a:avLst/>
          </a:prstGeom>
          <a:noFill/>
          <a:ln w="25400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236538" y="6224588"/>
            <a:ext cx="8670925" cy="0"/>
          </a:xfrm>
          <a:prstGeom prst="line">
            <a:avLst/>
          </a:prstGeom>
          <a:noFill/>
          <a:ln w="15875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>
            <a:stCxn id="12" idx="2"/>
            <a:endCxn id="18" idx="0"/>
          </p:cNvCxnSpPr>
          <p:nvPr userDrawn="1"/>
        </p:nvCxnSpPr>
        <p:spPr bwMode="auto">
          <a:xfrm>
            <a:off x="4609499" y="2509873"/>
            <a:ext cx="0" cy="16546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 Single Corner Rectangle 10"/>
          <p:cNvSpPr/>
          <p:nvPr userDrawn="1"/>
        </p:nvSpPr>
        <p:spPr>
          <a:xfrm>
            <a:off x="1523999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Client Advocate</a:t>
            </a:r>
            <a:b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John Smith</a:t>
            </a:r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3619499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Steering Board</a:t>
            </a: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5714998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First level (Management)</a:t>
            </a:r>
          </a:p>
        </p:txBody>
      </p:sp>
      <p:sp>
        <p:nvSpPr>
          <p:cNvPr id="14" name="Round Single Corner Rectangle 13"/>
          <p:cNvSpPr/>
          <p:nvPr userDrawn="1"/>
        </p:nvSpPr>
        <p:spPr>
          <a:xfrm>
            <a:off x="1523999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smtClean="0"/>
              <a:t>Various teams</a:t>
            </a:r>
            <a:endParaRPr lang="en-GB" sz="1100" u="none" kern="1200" dirty="0"/>
          </a:p>
        </p:txBody>
      </p:sp>
      <p:sp>
        <p:nvSpPr>
          <p:cNvPr id="15" name="Round Single Corner Rectangle 14"/>
          <p:cNvSpPr/>
          <p:nvPr userDrawn="1"/>
        </p:nvSpPr>
        <p:spPr>
          <a:xfrm>
            <a:off x="3619499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6" name="Round Single Corner Rectangle 15"/>
          <p:cNvSpPr/>
          <p:nvPr userDrawn="1"/>
        </p:nvSpPr>
        <p:spPr>
          <a:xfrm>
            <a:off x="5714998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7" name="Round Single Corner Rectangle 16"/>
          <p:cNvSpPr/>
          <p:nvPr userDrawn="1"/>
        </p:nvSpPr>
        <p:spPr>
          <a:xfrm>
            <a:off x="1523999" y="4164495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8" name="Round Single Corner Rectangle 17"/>
          <p:cNvSpPr/>
          <p:nvPr userDrawn="1"/>
        </p:nvSpPr>
        <p:spPr>
          <a:xfrm>
            <a:off x="3619499" y="4164495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9" name="Round Single Corner Rectangle 18"/>
          <p:cNvSpPr/>
          <p:nvPr userDrawn="1"/>
        </p:nvSpPr>
        <p:spPr>
          <a:xfrm>
            <a:off x="5714998" y="4164494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cxnSp>
        <p:nvCxnSpPr>
          <p:cNvPr id="20" name="Elbow Connector 19"/>
          <p:cNvCxnSpPr>
            <a:stCxn id="16" idx="0"/>
            <a:endCxn id="12" idx="2"/>
          </p:cNvCxnSpPr>
          <p:nvPr userDrawn="1"/>
        </p:nvCxnSpPr>
        <p:spPr bwMode="auto">
          <a:xfrm rot="16200000" flipV="1">
            <a:off x="5450966" y="1668406"/>
            <a:ext cx="412566" cy="209549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>
            <a:stCxn id="15" idx="2"/>
            <a:endCxn id="17" idx="0"/>
          </p:cNvCxnSpPr>
          <p:nvPr userDrawn="1"/>
        </p:nvCxnSpPr>
        <p:spPr bwMode="auto">
          <a:xfrm rot="5400000">
            <a:off x="3355466" y="2910462"/>
            <a:ext cx="412566" cy="2095500"/>
          </a:xfrm>
          <a:prstGeom prst="bentConnector3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lbow Connector 21"/>
          <p:cNvCxnSpPr>
            <a:stCxn id="12" idx="2"/>
            <a:endCxn id="14" idx="0"/>
          </p:cNvCxnSpPr>
          <p:nvPr userDrawn="1"/>
        </p:nvCxnSpPr>
        <p:spPr bwMode="auto">
          <a:xfrm rot="5400000">
            <a:off x="3355466" y="1668406"/>
            <a:ext cx="412566" cy="20955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Elbow Connector 22"/>
          <p:cNvCxnSpPr>
            <a:stCxn id="19" idx="0"/>
            <a:endCxn id="15" idx="2"/>
          </p:cNvCxnSpPr>
          <p:nvPr userDrawn="1"/>
        </p:nvCxnSpPr>
        <p:spPr bwMode="auto">
          <a:xfrm rot="16200000" flipV="1">
            <a:off x="5450967" y="2910462"/>
            <a:ext cx="412565" cy="2095499"/>
          </a:xfrm>
          <a:prstGeom prst="bentConnector3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1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3" y="1501775"/>
            <a:ext cx="881538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23813"/>
            <a:ext cx="8799512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IN CAPS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4839" r:id="rId1"/>
    <p:sldLayoutId id="2147524840" r:id="rId2"/>
    <p:sldLayoutId id="2147524841" r:id="rId3"/>
    <p:sldLayoutId id="2147524842" r:id="rId4"/>
    <p:sldLayoutId id="2147524846" r:id="rId5"/>
    <p:sldLayoutId id="2147524843" r:id="rId6"/>
    <p:sldLayoutId id="2147524844" r:id="rId7"/>
    <p:sldLayoutId id="2147524845" r:id="rId8"/>
    <p:sldLayoutId id="2147524847" r:id="rId9"/>
    <p:sldLayoutId id="2147524848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1B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1" fontAlgn="base" hangingPunct="1">
        <a:spcBef>
          <a:spcPct val="7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1200" b="1">
          <a:solidFill>
            <a:schemeClr val="bg1">
              <a:lumMod val="50000"/>
            </a:schemeClr>
          </a:solidFill>
          <a:latin typeface="+mn-lt"/>
        </a:defRPr>
      </a:lvl2pPr>
      <a:lvl3pPr marL="623888" indent="-166688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sz="1200">
          <a:solidFill>
            <a:schemeClr val="bg1">
              <a:lumMod val="50000"/>
            </a:schemeClr>
          </a:solidFill>
          <a:latin typeface="+mn-lt"/>
        </a:defRPr>
      </a:lvl3pPr>
      <a:lvl4pPr marL="914400" indent="-176213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200">
          <a:solidFill>
            <a:schemeClr val="bg1">
              <a:lumMod val="50000"/>
            </a:schemeClr>
          </a:solidFill>
          <a:latin typeface="+mn-lt"/>
        </a:defRPr>
      </a:lvl4pPr>
      <a:lvl5pPr marL="17732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5pPr>
      <a:lvl6pPr marL="22304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6pPr>
      <a:lvl7pPr marL="26876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7pPr>
      <a:lvl8pPr marL="31448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8pPr>
      <a:lvl9pPr marL="36020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9" y="11875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/>
          <a:stretch/>
        </p:blipFill>
        <p:spPr>
          <a:xfrm>
            <a:off x="12159" y="1936750"/>
            <a:ext cx="9119681" cy="49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935506"/>
      </p:ext>
    </p:extLst>
  </p:cSld>
  <p:clrMapOvr>
    <a:masterClrMapping/>
  </p:clrMapOvr>
  <p:transition spd="med" advTm="3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81373" y="1052736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none" dirty="0">
                <a:solidFill>
                  <a:srgbClr val="B0A345"/>
                </a:solidFill>
              </a:rPr>
              <a:t>Roubos e Acidentes, Saques e Telemetria</a:t>
            </a:r>
          </a:p>
          <a:p>
            <a:endParaRPr lang="pt-BR" sz="1400" u="none" dirty="0"/>
          </a:p>
          <a:p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Um estudo realizado há 10 anos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por um </a:t>
            </a:r>
            <a:r>
              <a:rPr lang="pt-BR" sz="1400" u="none" smtClean="0">
                <a:solidFill>
                  <a:schemeClr val="accent5">
                    <a:lumMod val="50000"/>
                  </a:schemeClr>
                </a:solidFill>
              </a:rPr>
              <a:t>grande Gerenciador,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já apontava para números contundentes na relação Acidentes e Roubo. </a:t>
            </a:r>
          </a:p>
          <a:p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>“...Até 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então apenas o roubo ganhava a exclusiva atenção com 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</a:rPr>
              <a:t>11.000 </a:t>
            </a:r>
            <a:r>
              <a:rPr lang="pt-BR" sz="1400" i="1" dirty="0" smtClean="0">
                <a:solidFill>
                  <a:schemeClr val="accent5">
                    <a:lumMod val="50000"/>
                  </a:schemeClr>
                </a:solidFill>
              </a:rPr>
              <a:t> eventos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>  por 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ano que geravam </a:t>
            </a:r>
            <a:r>
              <a:rPr lang="pt-BR" sz="1400" b="1" i="1" u="none" dirty="0">
                <a:solidFill>
                  <a:schemeClr val="accent5">
                    <a:lumMod val="50000"/>
                  </a:schemeClr>
                </a:solidFill>
              </a:rPr>
              <a:t>R$ 1 Bilhão 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em perdas. 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>Números recentes mostram que ocorrem 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</a:rPr>
              <a:t>85.000 acidentes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 com veículos de carga (apenas nas rodovias federais e estaduais), 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>e que 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acarretam 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>algo em 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torno de 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400" b="1" i="1" u="none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pt-BR" sz="1400" b="1" i="1" u="none" dirty="0">
                <a:solidFill>
                  <a:schemeClr val="accent5">
                    <a:lumMod val="50000"/>
                  </a:schemeClr>
                </a:solidFill>
              </a:rPr>
              <a:t>$ 9 Bilhões 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</a:rPr>
              <a:t>em 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</a:rPr>
              <a:t>prejuízos, nem todos estes indenizáveis ...”         </a:t>
            </a:r>
          </a:p>
          <a:p>
            <a:endParaRPr lang="pt-BR" sz="1400" u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 o mais trágico...</a:t>
            </a:r>
          </a:p>
          <a:p>
            <a:endParaRPr lang="pt-BR" sz="1400" i="1" dirty="0" smtClean="0"/>
          </a:p>
          <a:p>
            <a:endParaRPr lang="pt-BR" sz="1600" i="1" dirty="0"/>
          </a:p>
          <a:p>
            <a:endParaRPr lang="pt-BR" sz="1600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66252"/>
              </p:ext>
            </p:extLst>
          </p:nvPr>
        </p:nvGraphicFramePr>
        <p:xfrm>
          <a:off x="353272" y="3861048"/>
          <a:ext cx="8417031" cy="2160238"/>
        </p:xfrm>
        <a:graphic>
          <a:graphicData uri="http://schemas.openxmlformats.org/drawingml/2006/table">
            <a:tbl>
              <a:tblPr/>
              <a:tblGrid>
                <a:gridCol w="662376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  <a:gridCol w="516977"/>
              </a:tblGrid>
              <a:tr h="303078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Número de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óbitos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 acidentes de transporte por Categoria de Risco - Brasil, 1996 / 2010 (Instituto </a:t>
                      </a:r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Sangari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Categoria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1997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Pedestre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24.643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24.112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20.314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16.627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13.643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14.102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14.341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14.074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13.966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13.924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12.956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12.362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12.157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11.194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11.946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Ciclista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Motociclista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3.910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4.541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5.440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6.046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6.961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8.089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9.191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10.392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11.471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11.839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13.452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Automóvel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7.188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7.353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6.628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7.799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8.262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8.483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9.069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9.018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9.875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9.492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10.218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10.420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10.347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11.405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Caminhão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Ônibus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35.281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35.620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30.890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29.569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28.995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30.524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32.753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33.139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35.105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35.994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36.367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37.407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38.273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37.594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40.989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281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375" y="143054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72088" y="987060"/>
            <a:ext cx="74888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 u="none" dirty="0">
                <a:solidFill>
                  <a:srgbClr val="B0A345"/>
                </a:solidFill>
                <a:latin typeface="Arial" pitchFamily="34" charset="0"/>
                <a:cs typeface="Arial" pitchFamily="34" charset="0"/>
              </a:rPr>
              <a:t>Roubos e Acidentes, Saques e Telemetria</a:t>
            </a:r>
          </a:p>
          <a:p>
            <a:endParaRPr lang="pt-BR" sz="1400" dirty="0"/>
          </a:p>
          <a:p>
            <a:endParaRPr lang="pt-BR" sz="1600" i="1" dirty="0"/>
          </a:p>
          <a:p>
            <a:r>
              <a:rPr lang="pt-BR" sz="1600" b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Problema dos Saques</a:t>
            </a:r>
            <a:r>
              <a:rPr lang="pt-BR" sz="16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  <a:endParaRPr lang="pt-BR" sz="1600" b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Segundo estudo da KPMG publicado em 2013, os principais fatores que propiciam o comportamento delituoso do saque, na sociedade brasileira são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  <a:b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Impunidade (certeza da ineficiente resposta dos órgãos de repressão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);</a:t>
            </a:r>
            <a:b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en-US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Enfraquecimento dos valores morais e sociais  (quem é a vítima no crime patrimonial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?);</a:t>
            </a:r>
            <a:b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Pressões econômicas.</a:t>
            </a:r>
            <a:endParaRPr lang="en-US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pic>
        <p:nvPicPr>
          <p:cNvPr id="6146" name="Picture 2" descr="M:\CRIAÇÃO\IMAGENS E VETORES_SHUTTERSTOCK\IMAGENS\ÍCONES 3D\shutterstock_1115407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4948" b="21224"/>
          <a:stretch/>
        </p:blipFill>
        <p:spPr bwMode="auto">
          <a:xfrm>
            <a:off x="5676900" y="4446096"/>
            <a:ext cx="2193904" cy="1651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2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375" y="143054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5725" y="1602330"/>
            <a:ext cx="58831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u="none" dirty="0"/>
          </a:p>
          <a:p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Fase I: </a:t>
            </a:r>
            <a: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Conhecer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Levantamento de todos os dados e informações disponíveis sobre os eventos que se pretende gerenciar;</a:t>
            </a:r>
          </a:p>
          <a:p>
            <a:pPr>
              <a:buClr>
                <a:srgbClr val="B0A345"/>
              </a:buClr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Fase II: </a:t>
            </a:r>
            <a: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Compreender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Ir a campo, realizando entrevistas e visitas técnicas onde os eventos se manifestam, mapeando e garimpando oportunidades;</a:t>
            </a:r>
          </a:p>
          <a:p>
            <a:pPr>
              <a:buClr>
                <a:srgbClr val="B0A345"/>
              </a:buClr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Fase III: </a:t>
            </a:r>
            <a: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Diagnosticar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Organizar a compreensão dos fatores de risco em forma de conclusões e delas ressaltar as oportunidades enxergadas de controle e mitigação;</a:t>
            </a:r>
          </a:p>
          <a:p>
            <a:endParaRPr lang="pt-BR" sz="1400" dirty="0"/>
          </a:p>
          <a:p>
            <a:endParaRPr lang="en-US" sz="1400" dirty="0"/>
          </a:p>
        </p:txBody>
      </p:sp>
      <p:sp>
        <p:nvSpPr>
          <p:cNvPr id="2" name="Retângulo 1"/>
          <p:cNvSpPr/>
          <p:nvPr/>
        </p:nvSpPr>
        <p:spPr>
          <a:xfrm>
            <a:off x="401887" y="1143383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u="none" dirty="0">
                <a:solidFill>
                  <a:srgbClr val="B0A345"/>
                </a:solidFill>
              </a:rPr>
              <a:t>Gerenciamento de Riscos - Como Implementar /  5 Fases</a:t>
            </a:r>
          </a:p>
        </p:txBody>
      </p:sp>
      <p:pic>
        <p:nvPicPr>
          <p:cNvPr id="11" name="Picture 3" descr="M:\MKT\EVENTOS\ENCONTRO DE ASSOCIADOS 2015\PALESTRANTES\Apoio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9" y="3000350"/>
            <a:ext cx="926092" cy="9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:\MKT\EVENTOS\ENCONTRO DE ASSOCIADOS 2015\PALESTRANTES\Apoio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7" y="1731553"/>
            <a:ext cx="758416" cy="7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:\MKT\EVENTOS\ENCONTRO DE ASSOCIADOS 2015\PALESTRANTES\Apoio\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02" y="4414966"/>
            <a:ext cx="1004114" cy="8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2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375" y="143054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5726" y="2148571"/>
            <a:ext cx="57559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Fase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IV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pt-BR" sz="1400" b="1" u="none" dirty="0">
                <a:solidFill>
                  <a:schemeClr val="accent5">
                    <a:lumMod val="50000"/>
                  </a:schemeClr>
                </a:solidFill>
              </a:rPr>
              <a:t>Planejar</a:t>
            </a:r>
          </a:p>
          <a:p>
            <a:pPr>
              <a:buClr>
                <a:srgbClr val="B0A345"/>
              </a:buClr>
            </a:pPr>
            <a:endParaRPr lang="pt-BR" sz="1400" b="1" u="none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Estruturar um Plano de Ação, descrevendo as modificações e/ou ajustes no processo, necessárias ao melhor controle e gerenciamento dos ambientes, com vistas a eliminação ou redução da exposição;</a:t>
            </a:r>
          </a:p>
          <a:p>
            <a:pPr>
              <a:buClr>
                <a:srgbClr val="B0A345"/>
              </a:buClr>
            </a:pPr>
            <a:endParaRPr lang="pt-BR" sz="1400" u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</a:pPr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</a:pPr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Fase V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pt-BR" sz="1400" b="1" u="none" dirty="0" err="1">
                <a:solidFill>
                  <a:schemeClr val="accent5">
                    <a:lumMod val="50000"/>
                  </a:schemeClr>
                </a:solidFill>
              </a:rPr>
              <a:t>Manutenir</a:t>
            </a:r>
            <a:endParaRPr lang="pt-BR" sz="1400" b="1" u="none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</a:pPr>
            <a:endParaRPr lang="pt-BR" sz="1400" b="1" u="none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Criação de indicadores que monitorem a performance das Ações, assim como o comportamento do risco gerenciado.</a:t>
            </a:r>
          </a:p>
          <a:p>
            <a:endParaRPr lang="pt-BR" sz="1400" dirty="0"/>
          </a:p>
          <a:p>
            <a:endParaRPr lang="en-US" sz="1400" dirty="0"/>
          </a:p>
        </p:txBody>
      </p:sp>
      <p:sp>
        <p:nvSpPr>
          <p:cNvPr id="2" name="Retângulo 1"/>
          <p:cNvSpPr/>
          <p:nvPr/>
        </p:nvSpPr>
        <p:spPr>
          <a:xfrm>
            <a:off x="389233" y="1430542"/>
            <a:ext cx="7103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none" dirty="0">
                <a:solidFill>
                  <a:srgbClr val="B0A345"/>
                </a:solidFill>
              </a:rPr>
              <a:t>Gerenciamento de Riscos - Como Implementar /  5 Fases</a:t>
            </a:r>
          </a:p>
        </p:txBody>
      </p:sp>
      <p:pic>
        <p:nvPicPr>
          <p:cNvPr id="9" name="Picture 3" descr="M:\MKT\EVENTOS\ENCONTRO DE ASSOCIADOS 2015\PALESTRANTES\Apoio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66" y="2391369"/>
            <a:ext cx="1142534" cy="11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60" y="4324350"/>
            <a:ext cx="1018912" cy="10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69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pic>
        <p:nvPicPr>
          <p:cNvPr id="6" name="Picture 2" descr="M:\CRIAÇÃO\IMAGENS E VETORES_SHUTTERSTOCK\IMAGENS\RISCOS CORPORATIVOS\shutterstock_57862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1" y="904155"/>
            <a:ext cx="7833270" cy="52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CRIAÇÃO\IMAGENS E VETORES_SHUTTERSTOCK\IMAGENS\RISCOS CORPORATIVOS\shutterstock_578624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8"/>
          <a:stretch/>
        </p:blipFill>
        <p:spPr bwMode="auto">
          <a:xfrm>
            <a:off x="7778337" y="904155"/>
            <a:ext cx="926275" cy="52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 bwMode="auto">
          <a:xfrm>
            <a:off x="1028700" y="1100291"/>
            <a:ext cx="7239002" cy="2699822"/>
          </a:xfrm>
          <a:prstGeom prst="roundRect">
            <a:avLst/>
          </a:prstGeom>
          <a:solidFill>
            <a:srgbClr val="ECEEF0">
              <a:alpha val="8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685925" y="1465357"/>
            <a:ext cx="632787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pt-BR" sz="2000" b="1" u="none" dirty="0" smtClean="0">
                <a:solidFill>
                  <a:srgbClr val="B0A345"/>
                </a:solidFill>
                <a:latin typeface="Arial" pitchFamily="34" charset="0"/>
                <a:cs typeface="Arial" pitchFamily="34" charset="0"/>
              </a:rPr>
              <a:t>E afinal, Logística contribui para segurança ?</a:t>
            </a:r>
            <a:endParaRPr lang="pt-BR" sz="1800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pt-BR" sz="1800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Sistemas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de Informações Logísticas antecipam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decisões.</a:t>
            </a:r>
            <a:b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O verdadeiro sucesso da Logística, é a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entrega.</a:t>
            </a:r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</a:rPr>
              <a:t>Todas as informações geradas pelo GR, devolvem indicadores de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</a:rPr>
              <a:t>performance.</a:t>
            </a:r>
            <a:endParaRPr lang="pt-BR" sz="14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2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" y="2263"/>
            <a:ext cx="9142803" cy="68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1"/>
          <p:cNvSpPr/>
          <p:nvPr/>
        </p:nvSpPr>
        <p:spPr>
          <a:xfrm>
            <a:off x="181918" y="1503363"/>
            <a:ext cx="8839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none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OBRIGADO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759893" y="2542104"/>
            <a:ext cx="6738648" cy="38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900" u="none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sz="900" b="1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u="none" dirty="0" smtClean="0">
                <a:solidFill>
                  <a:schemeClr val="bg1"/>
                </a:solidFill>
              </a:rPr>
              <a:t>Marconi Peixoto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u="none" dirty="0" smtClean="0">
                <a:solidFill>
                  <a:schemeClr val="bg1"/>
                </a:solidFill>
              </a:rPr>
              <a:t>Coordenador </a:t>
            </a:r>
            <a:r>
              <a:rPr lang="pt-BR" sz="1600" u="none" dirty="0">
                <a:solidFill>
                  <a:schemeClr val="bg1"/>
                </a:solidFill>
              </a:rPr>
              <a:t>de Logística e Gerenciamento de </a:t>
            </a:r>
            <a:r>
              <a:rPr lang="pt-BR" sz="1600" u="none" dirty="0" smtClean="0">
                <a:solidFill>
                  <a:schemeClr val="bg1"/>
                </a:solidFill>
              </a:rPr>
              <a:t>Riscos</a:t>
            </a:r>
            <a:endParaRPr lang="en-US" sz="1600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u="none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10" y="3422771"/>
            <a:ext cx="269702" cy="27903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0" y="3093789"/>
            <a:ext cx="269702" cy="279031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 bwMode="auto">
          <a:xfrm>
            <a:off x="2070712" y="2925558"/>
            <a:ext cx="2336188" cy="8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+</a:t>
            </a:r>
            <a:r>
              <a:rPr lang="pt-BR" sz="1000" u="none" dirty="0">
                <a:solidFill>
                  <a:schemeClr val="bg1"/>
                </a:solidFill>
              </a:rPr>
              <a:t>55 (11) </a:t>
            </a:r>
            <a:r>
              <a:rPr lang="pt-BR" sz="1000" u="none" dirty="0" smtClean="0">
                <a:solidFill>
                  <a:schemeClr val="bg1"/>
                </a:solidFill>
              </a:rPr>
              <a:t>2161-0335</a:t>
            </a:r>
            <a:endParaRPr lang="pt-BR" sz="1000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pt-BR" sz="1000" u="none" dirty="0">
                <a:solidFill>
                  <a:schemeClr val="bg1"/>
                </a:solidFill>
              </a:rPr>
              <a:t>m</a:t>
            </a:r>
            <a:r>
              <a:rPr lang="pt-BR" sz="1000" u="none" dirty="0" smtClean="0">
                <a:solidFill>
                  <a:schemeClr val="bg1"/>
                </a:solidFill>
              </a:rPr>
              <a:t>arconi.peixoto@willis.com</a:t>
            </a:r>
            <a:endParaRPr lang="en-US" sz="900" b="1" u="none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34396" r="31244" b="41139"/>
          <a:stretch/>
        </p:blipFill>
        <p:spPr>
          <a:xfrm>
            <a:off x="3775935" y="5205769"/>
            <a:ext cx="1699708" cy="8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r="6431"/>
          <a:stretch/>
        </p:blipFill>
        <p:spPr bwMode="auto">
          <a:xfrm>
            <a:off x="1215614" y="1172817"/>
            <a:ext cx="6755802" cy="48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r="4507" b="17250"/>
          <a:stretch/>
        </p:blipFill>
        <p:spPr bwMode="auto">
          <a:xfrm>
            <a:off x="1072485" y="1430773"/>
            <a:ext cx="6956090" cy="41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1"/>
          <p:cNvSpPr/>
          <p:nvPr/>
        </p:nvSpPr>
        <p:spPr>
          <a:xfrm>
            <a:off x="181918" y="1503363"/>
            <a:ext cx="8839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none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OBRIGADO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759893" y="2542104"/>
            <a:ext cx="6738648" cy="38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900" u="none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sz="900" b="1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u="none" dirty="0" smtClean="0">
                <a:solidFill>
                  <a:schemeClr val="bg1"/>
                </a:solidFill>
              </a:rPr>
              <a:t>Marconi Peixoto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u="none" dirty="0" smtClean="0">
                <a:solidFill>
                  <a:schemeClr val="bg1"/>
                </a:solidFill>
              </a:rPr>
              <a:t>Coordenador </a:t>
            </a:r>
            <a:r>
              <a:rPr lang="pt-BR" sz="1600" u="none" dirty="0">
                <a:solidFill>
                  <a:schemeClr val="bg1"/>
                </a:solidFill>
              </a:rPr>
              <a:t>de Logística e Gerenciamento de </a:t>
            </a:r>
            <a:r>
              <a:rPr lang="pt-BR" sz="1600" u="none" dirty="0" smtClean="0">
                <a:solidFill>
                  <a:schemeClr val="bg1"/>
                </a:solidFill>
              </a:rPr>
              <a:t>Riscos</a:t>
            </a:r>
            <a:endParaRPr lang="en-US" sz="1600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u="none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10" y="3422771"/>
            <a:ext cx="269702" cy="27903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0" y="3093789"/>
            <a:ext cx="269702" cy="279031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 bwMode="auto">
          <a:xfrm>
            <a:off x="2070712" y="2925558"/>
            <a:ext cx="2336188" cy="8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+</a:t>
            </a:r>
            <a:r>
              <a:rPr lang="pt-BR" sz="1000" u="none" dirty="0">
                <a:solidFill>
                  <a:schemeClr val="bg1"/>
                </a:solidFill>
              </a:rPr>
              <a:t>55 (11) </a:t>
            </a:r>
            <a:r>
              <a:rPr lang="pt-BR" sz="1000" u="none" dirty="0" smtClean="0">
                <a:solidFill>
                  <a:schemeClr val="bg1"/>
                </a:solidFill>
              </a:rPr>
              <a:t>2161-0335</a:t>
            </a:r>
            <a:endParaRPr lang="pt-BR" sz="1000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pt-BR" sz="1000" u="none" dirty="0">
                <a:solidFill>
                  <a:schemeClr val="bg1"/>
                </a:solidFill>
              </a:rPr>
              <a:t>m</a:t>
            </a:r>
            <a:r>
              <a:rPr lang="pt-BR" sz="1000" u="none" dirty="0" smtClean="0">
                <a:solidFill>
                  <a:schemeClr val="bg1"/>
                </a:solidFill>
              </a:rPr>
              <a:t>arconi.peixoto@willis.com</a:t>
            </a:r>
            <a:endParaRPr lang="en-US" sz="900" b="1" u="none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34396" r="31244" b="41139"/>
          <a:stretch/>
        </p:blipFill>
        <p:spPr>
          <a:xfrm>
            <a:off x="3775935" y="5205769"/>
            <a:ext cx="1699708" cy="8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950" y="1280210"/>
            <a:ext cx="405765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u="none" dirty="0" err="1" smtClean="0">
                <a:solidFill>
                  <a:srgbClr val="003A60"/>
                </a:solidFill>
                <a:latin typeface="Cambria" panose="02040503050406030204" pitchFamily="18" charset="0"/>
              </a:rPr>
              <a:t>Logística</a:t>
            </a:r>
            <a:r>
              <a:rPr lang="en-US" sz="4000" u="none" dirty="0" smtClean="0">
                <a:solidFill>
                  <a:srgbClr val="003A60"/>
                </a:solidFill>
                <a:latin typeface="Cambria" panose="02040503050406030204" pitchFamily="18" charset="0"/>
              </a:rPr>
              <a:t>, </a:t>
            </a:r>
            <a:r>
              <a:rPr lang="en-US" sz="4000" u="none" dirty="0" err="1" smtClean="0">
                <a:solidFill>
                  <a:srgbClr val="003A60"/>
                </a:solidFill>
                <a:latin typeface="Cambria" panose="02040503050406030204" pitchFamily="18" charset="0"/>
              </a:rPr>
              <a:t>Armazenagem</a:t>
            </a:r>
            <a:r>
              <a:rPr lang="en-US" sz="4000" u="none" dirty="0" smtClean="0">
                <a:solidFill>
                  <a:srgbClr val="003A60"/>
                </a:solidFill>
                <a:latin typeface="Cambria" panose="02040503050406030204" pitchFamily="18" charset="0"/>
              </a:rPr>
              <a:t> e </a:t>
            </a:r>
            <a:r>
              <a:rPr lang="en-US" sz="4000" u="none" dirty="0" err="1" smtClean="0">
                <a:solidFill>
                  <a:srgbClr val="003A60"/>
                </a:solidFill>
                <a:latin typeface="Cambria" panose="02040503050406030204" pitchFamily="18" charset="0"/>
              </a:rPr>
              <a:t>Transporte</a:t>
            </a:r>
            <a:endParaRPr lang="en-US" sz="4000" u="none" dirty="0" smtClean="0">
              <a:solidFill>
                <a:srgbClr val="003A60"/>
              </a:solidFill>
              <a:latin typeface="Cambria" panose="02040503050406030204" pitchFamily="18" charset="0"/>
            </a:endParaRPr>
          </a:p>
          <a:p>
            <a:pPr>
              <a:lnSpc>
                <a:spcPts val="2100"/>
              </a:lnSpc>
            </a:pPr>
            <a:r>
              <a:rPr lang="pt-BR" sz="3000" b="1" u="none" kern="2000" dirty="0">
                <a:solidFill>
                  <a:srgbClr val="003A60"/>
                </a:solidFill>
                <a:latin typeface="+mn-lt"/>
              </a:rPr>
              <a:t/>
            </a:r>
            <a:br>
              <a:rPr lang="pt-BR" sz="3000" b="1" u="none" kern="2000" dirty="0">
                <a:solidFill>
                  <a:srgbClr val="003A60"/>
                </a:solidFill>
                <a:latin typeface="+mn-lt"/>
              </a:rPr>
            </a:br>
            <a:r>
              <a:rPr lang="en-US" sz="1800" u="none" dirty="0" smtClean="0">
                <a:solidFill>
                  <a:srgbClr val="003A60"/>
                </a:solidFill>
                <a:latin typeface="Cambria" panose="02040503050406030204" pitchFamily="18" charset="0"/>
              </a:rPr>
              <a:t>Marconi </a:t>
            </a:r>
            <a:r>
              <a:rPr lang="en-US" sz="1800" u="none" dirty="0" err="1" smtClean="0">
                <a:solidFill>
                  <a:srgbClr val="003A60"/>
                </a:solidFill>
                <a:latin typeface="Cambria" panose="02040503050406030204" pitchFamily="18" charset="0"/>
              </a:rPr>
              <a:t>Peixoto</a:t>
            </a:r>
            <a:r>
              <a:rPr lang="en-US" sz="1800" u="none" dirty="0" smtClean="0">
                <a:solidFill>
                  <a:srgbClr val="003A60"/>
                </a:solidFill>
                <a:latin typeface="Cambria" panose="02040503050406030204" pitchFamily="18" charset="0"/>
              </a:rPr>
              <a:t>.</a:t>
            </a:r>
            <a:endParaRPr lang="pt-BR" sz="1600" u="none" dirty="0" smtClean="0">
              <a:solidFill>
                <a:srgbClr val="003A60"/>
              </a:solidFill>
              <a:latin typeface="Cambria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pt-BR" sz="1600" u="none" dirty="0">
              <a:solidFill>
                <a:srgbClr val="003A60"/>
              </a:solidFill>
              <a:latin typeface="Cambria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sz="1600" u="none" dirty="0" smtClean="0">
              <a:solidFill>
                <a:srgbClr val="003A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422" y="3907309"/>
            <a:ext cx="3308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u="none" dirty="0">
                <a:solidFill>
                  <a:srgbClr val="003A60"/>
                </a:solidFill>
              </a:rPr>
              <a:t>São Paulo, </a:t>
            </a:r>
            <a:r>
              <a:rPr lang="pt-BR" sz="1600" u="none" dirty="0" smtClean="0">
                <a:solidFill>
                  <a:srgbClr val="003A60"/>
                </a:solidFill>
              </a:rPr>
              <a:t>28 </a:t>
            </a:r>
            <a:r>
              <a:rPr lang="pt-BR" sz="1600" u="none" dirty="0">
                <a:solidFill>
                  <a:srgbClr val="003A60"/>
                </a:solidFill>
              </a:rPr>
              <a:t>de </a:t>
            </a:r>
            <a:r>
              <a:rPr lang="pt-BR" sz="1600" u="none" dirty="0" smtClean="0">
                <a:solidFill>
                  <a:srgbClr val="003A60"/>
                </a:solidFill>
              </a:rPr>
              <a:t>outubro </a:t>
            </a:r>
            <a:r>
              <a:rPr lang="pt-BR" sz="1600" u="none" dirty="0">
                <a:solidFill>
                  <a:srgbClr val="003A60"/>
                </a:solidFill>
              </a:rPr>
              <a:t>de </a:t>
            </a:r>
            <a:r>
              <a:rPr lang="pt-BR" sz="1600" u="none" dirty="0" smtClean="0">
                <a:solidFill>
                  <a:srgbClr val="003A60"/>
                </a:solidFill>
              </a:rPr>
              <a:t>2015</a:t>
            </a:r>
            <a:endParaRPr lang="en-US" sz="1600" u="none" dirty="0">
              <a:solidFill>
                <a:srgbClr val="003A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Marconi </a:t>
            </a:r>
            <a:r>
              <a:rPr lang="en-GB" dirty="0" err="1" smtClean="0"/>
              <a:t>Peixoto</a:t>
            </a:r>
            <a:endParaRPr lang="en-GB" dirty="0" smtClean="0"/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smtClean="0"/>
              <a:t>Coordenador de Logística e Gerenciamento de Riscos – Willis Brasil</a:t>
            </a:r>
            <a:endParaRPr lang="en-GB" dirty="0" smtClean="0"/>
          </a:p>
        </p:txBody>
      </p:sp>
      <p:sp>
        <p:nvSpPr>
          <p:cNvPr id="7" name="Rounded Rectangle 11"/>
          <p:cNvSpPr/>
          <p:nvPr/>
        </p:nvSpPr>
        <p:spPr>
          <a:xfrm>
            <a:off x="971600" y="1825774"/>
            <a:ext cx="7200800" cy="2736304"/>
          </a:xfrm>
          <a:prstGeom prst="roundRect">
            <a:avLst>
              <a:gd name="adj" fmla="val 3132"/>
            </a:avLst>
          </a:prstGeom>
          <a:solidFill>
            <a:srgbClr val="FFFFFF">
              <a:alpha val="9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3664351" y="2075253"/>
            <a:ext cx="405235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Formado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em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Direito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Pós-Graduação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em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Administração com Ênfase em Seguros, possui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mais de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30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anos de experiência no mercado de seguros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 Gerenciamento de Riscos,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tendo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atuado em Seguradoras, Corretoras e Gerenciadoras de Risco. </a:t>
            </a:r>
          </a:p>
          <a:p>
            <a:pPr eaLnBrk="1" hangingPunct="1"/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Professor convidado em Cursos de Graduação, Pós Graduação e MBA, está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na Willis desde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2014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 atualmente responde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por todas as Ações de Gerenciamento de Risco dos clientes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Transporte e Logística</a:t>
            </a:r>
            <a:r>
              <a:rPr lang="pt-BR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pt-BR" sz="1400" i="1" u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170" name="Picture 2" descr="M:\ÁREAS CORPORATIVAS\RH\2015\FOTOS CRACHÁ NOVO\SAO PAULO\Geral\2015-06-08\DSC017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t="-675" r="36519" b="14770"/>
          <a:stretch/>
        </p:blipFill>
        <p:spPr bwMode="auto">
          <a:xfrm>
            <a:off x="1562099" y="2072419"/>
            <a:ext cx="1828801" cy="242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uble Bracket 5"/>
          <p:cNvSpPr/>
          <p:nvPr/>
        </p:nvSpPr>
        <p:spPr>
          <a:xfrm>
            <a:off x="1047750" y="1746875"/>
            <a:ext cx="6915150" cy="3091823"/>
          </a:xfrm>
          <a:prstGeom prst="bracketPair">
            <a:avLst>
              <a:gd name="adj" fmla="val 14897"/>
            </a:avLst>
          </a:prstGeom>
          <a:ln w="38100">
            <a:solidFill>
              <a:srgbClr val="914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1638299" y="1895368"/>
            <a:ext cx="7505701" cy="1500187"/>
          </a:xfrm>
        </p:spPr>
        <p:txBody>
          <a:bodyPr/>
          <a:lstStyle/>
          <a:p>
            <a:r>
              <a:rPr lang="pt-BR" sz="1800" dirty="0" smtClean="0"/>
              <a:t>O que fazer? Alternativas ao Cenário</a:t>
            </a:r>
            <a:r>
              <a:rPr lang="pt-BR" dirty="0" smtClean="0">
                <a:latin typeface="Cambria" panose="02040503050406030204" pitchFamily="18" charset="0"/>
              </a:rPr>
              <a:t/>
            </a:r>
            <a:br>
              <a:rPr lang="pt-BR" dirty="0" smtClean="0">
                <a:latin typeface="Cambria" panose="02040503050406030204" pitchFamily="18" charset="0"/>
              </a:rPr>
            </a:br>
            <a:r>
              <a:rPr lang="pt-BR" sz="1400" dirty="0" smtClean="0">
                <a:latin typeface="Cambria" panose="02040503050406030204" pitchFamily="18" charset="0"/>
              </a:rPr>
              <a:t/>
            </a:r>
            <a:br>
              <a:rPr lang="pt-BR" sz="1400" dirty="0" smtClean="0">
                <a:latin typeface="Cambria" panose="02040503050406030204" pitchFamily="18" charset="0"/>
              </a:rPr>
            </a:br>
            <a:r>
              <a:rPr lang="en-GB" sz="1400" kern="1200" dirty="0">
                <a:solidFill>
                  <a:srgbClr val="B0A345"/>
                </a:solidFill>
              </a:rPr>
              <a:t>Gerenciamento de Riscos no Seguro de Transportes: cultura ou simples imposição?</a:t>
            </a: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609629" y="3377660"/>
            <a:ext cx="549041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sz="1600" b="1" u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Conceito de GR (no Seguro de Transportes); 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 que objetiva;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Onde é aplicado;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Como é aplicado / Etapas.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13" y="344244"/>
            <a:ext cx="8720137" cy="444220"/>
          </a:xfrm>
        </p:spPr>
        <p:txBody>
          <a:bodyPr/>
          <a:lstStyle/>
          <a:p>
            <a:r>
              <a:rPr lang="pt-BR" sz="2000" dirty="0" smtClean="0"/>
              <a:t>Gerenciamento </a:t>
            </a:r>
            <a:r>
              <a:rPr lang="pt-BR" sz="2000" dirty="0"/>
              <a:t>de Riscos no Seguro de Transportes:</a:t>
            </a:r>
            <a:br>
              <a:rPr lang="pt-BR" sz="2000" dirty="0"/>
            </a:br>
            <a:r>
              <a:rPr lang="pt-BR" sz="2000" dirty="0"/>
              <a:t>Cultura ou simples Imposição</a:t>
            </a:r>
            <a:r>
              <a:rPr lang="pt-BR" sz="2000" dirty="0" smtClean="0"/>
              <a:t>?</a:t>
            </a:r>
            <a:endParaRPr lang="pt-BR" sz="2000" dirty="0"/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375" y="143054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662924" y="1043532"/>
            <a:ext cx="7488832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sz="1600" b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“...</a:t>
            </a:r>
            <a:r>
              <a:rPr lang="pt-BR" sz="12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Muitos 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operadores logísticos se negam a trabalhar com produtos “muito visados” pelos ladrões. </a:t>
            </a:r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Produtos como pneus, cigarros, medicamentos e eletroeletrônicos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exigem programas de gerenciamento de riscos e apólices de seguro cada vez mais complexas e sofisticadas.</a:t>
            </a:r>
          </a:p>
          <a:p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endParaRPr lang="pt-BR" sz="1200" i="1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pt-BR" sz="12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Dados 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do setor dão conta que um </a:t>
            </a:r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grande número de companhias seguradoras existentes no Brasil não gosta (ou não quer) operar no ramo de transportes de carga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por exemplo, e </a:t>
            </a:r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quando o fazem, impõem uma série de restrições e limitações e/ou obrigações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que, além de aumentarem os custos correspondentes, geram obstáculos e, até mesmo, total inviabilidade operacional.</a:t>
            </a:r>
          </a:p>
          <a:p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</a:p>
          <a:p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Talvez no transporte essas exigências sejam cada vez maiores: cobertura por veículo muito baixa alto valor de franquia (em alguns casos chega a 30% do valor do prejuízo em casos de sinistro), </a:t>
            </a:r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obrigatoriamente de rastreamento, escolta e cadastro de motoristas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simultaneamente e para todo e qualquer tipo de carga, são alguns exemplos</a:t>
            </a:r>
            <a:r>
              <a:rPr lang="pt-BR" sz="12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endParaRPr lang="pt-BR" sz="1200" i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 consequência, </a:t>
            </a:r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despesas com segurança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e adoção de medidas preventivas no transporte de cargas já equivalem entre </a:t>
            </a:r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13% a 17% dos custos de operação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sendo que algumas apólices de seguro aumentaram mais de 30% (reais) nos últimos anos</a:t>
            </a:r>
            <a:r>
              <a:rPr lang="pt-BR" sz="12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endParaRPr lang="pt-BR" sz="1200" i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Esta é uma situação antiga, pois no Relatório Final da CPI Mista do Congresso Nacional </a:t>
            </a:r>
            <a:r>
              <a:rPr lang="pt-BR" sz="12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pt-BR" sz="12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sobre roubo de cargas, já estava explícito que o “aumento em média de 40% do custo do seguro, inviabiliza, em parte, a rentabilidade das empresas. Com o reduzido número de seguradoras oferecendo cobertura contra o roubo de carga, e a imposição de condições quase impossíveis de se cumprir, levou mais de 200 empresas a falência nos últimos dois anos</a:t>
            </a:r>
            <a:r>
              <a:rPr lang="pt-BR" sz="12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...”</a:t>
            </a:r>
            <a:r>
              <a:rPr lang="pt-BR" sz="1200" b="1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Press </a:t>
            </a:r>
            <a:r>
              <a:rPr lang="pt-BR" sz="1200" b="1" i="1" u="none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realeases</a:t>
            </a:r>
            <a:r>
              <a:rPr lang="pt-BR" sz="1200" b="1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2014  de um Operador Logístico</a:t>
            </a:r>
            <a:endParaRPr lang="pt-BR" sz="1200" b="1" i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01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2F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2F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AD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AD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2F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375" y="143054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-333616" y="1322962"/>
            <a:ext cx="837349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2">
                  <a:lumMod val="50000"/>
                </a:schemeClr>
              </a:buClr>
            </a:pPr>
            <a:endParaRPr lang="pt-BR" sz="12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028700" lvl="1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b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 função do Gerenciamento de Riscos é a de reduzir perdas e minimizar os seus efeitos. O gerenciamento de riscos é um contínuo processo de busca de defeitos, ou de quase-defeitos, com vistas à sua prevenção. Esses defeitos são chamados riscos. Risco é uma chance de perda e provavelmente, o mais importante degrau no processo de identificação e gerenciamento das perdas”  </a:t>
            </a:r>
            <a:r>
              <a:rPr lang="pt-BR" sz="1400" i="1" u="none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Antonio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Fernando 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Navarro</a:t>
            </a:r>
          </a:p>
          <a:p>
            <a:pPr marL="1028700" lvl="1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400" i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028700" lvl="1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“Gerenciamento de Riscos é o meio pelo qual a incerteza e os fatores de risco encontrados, são sistematicamente mapeados e gerenciados, visando aumentar a </a:t>
            </a:r>
            <a:r>
              <a:rPr lang="pt-BR" sz="1400" i="1" u="none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propabilidade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de sucesso e de cumprimento dos objetivos da organização, por meio da extinção de alguns fatores, minimização de outros e financiamento daqueles remanescentes” Diogo de </a:t>
            </a:r>
            <a:r>
              <a:rPr lang="pt-BR" sz="1400" i="1" u="none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Mendonsa</a:t>
            </a:r>
            <a:r>
              <a:rPr lang="pt-BR" sz="1400" i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A. Maciel </a:t>
            </a:r>
          </a:p>
          <a:p>
            <a:pPr lvl="1" indent="0" eaLnBrk="1" hangingPunct="1">
              <a:buClr>
                <a:schemeClr val="tx2">
                  <a:lumMod val="50000"/>
                </a:schemeClr>
              </a:buClr>
            </a:pPr>
            <a:endParaRPr lang="pt-BR" sz="1400" b="1" i="1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028700" lvl="1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“Gerenciamento de Riscos” é o conjunto de medidas adotadas para conhecer, eliminar, diminuir e transferir os riscos, reduzindo assim a probabilidade de um evento que cause impactos negativos, acontecer” </a:t>
            </a:r>
            <a:r>
              <a:rPr lang="pt-BR" sz="1400" i="1" u="none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Julio</a:t>
            </a:r>
            <a:r>
              <a:rPr lang="pt-BR" sz="14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Filho – Revista Seguro em Foco</a:t>
            </a:r>
          </a:p>
          <a:p>
            <a:pPr marL="914400" lvl="3" indent="0" eaLnBrk="1" hangingPunct="1">
              <a:buClr>
                <a:schemeClr val="tx2">
                  <a:lumMod val="50000"/>
                </a:schemeClr>
              </a:buClr>
            </a:pPr>
            <a:endParaRPr lang="pt-BR" sz="1200" b="1" i="1" u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14400" lvl="3" indent="0" eaLnBrk="1" hangingPunct="1">
              <a:buClr>
                <a:schemeClr val="tx2">
                  <a:lumMod val="50000"/>
                </a:schemeClr>
              </a:buClr>
            </a:pPr>
            <a:endParaRPr lang="pt-BR" sz="1200" b="1" i="1" u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14400" lvl="3" indent="0" eaLnBrk="1" hangingPunct="1">
              <a:buClr>
                <a:schemeClr val="tx2">
                  <a:lumMod val="50000"/>
                </a:schemeClr>
              </a:buClr>
            </a:pPr>
            <a:r>
              <a:rPr lang="pt-BR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pt-BR" sz="120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Conjunto de regras, procedimentos e controles, lastreados ou não por tecnologia, empregados para reduzir a exposição de risco de um determinado bem, aos eventos danosos a  que está sujeito</a:t>
            </a:r>
            <a:r>
              <a:rPr lang="pt-BR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 </a:t>
            </a:r>
            <a:r>
              <a:rPr lang="pt-BR" sz="1200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(definição livre).</a:t>
            </a:r>
            <a:endParaRPr lang="pt-BR" sz="1200" u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/>
          <a:p>
            <a:pPr marL="0" indent="0"/>
            <a:r>
              <a:rPr lang="pt-BR" dirty="0" smtClean="0">
                <a:solidFill>
                  <a:srgbClr val="B0A345"/>
                </a:solidFill>
              </a:rPr>
              <a:t>Conceito </a:t>
            </a:r>
            <a:r>
              <a:rPr lang="pt-BR" dirty="0">
                <a:solidFill>
                  <a:srgbClr val="B0A345"/>
                </a:solidFill>
              </a:rPr>
              <a:t>de GR (no Seguro de Transportes)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4446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61950" y="1682272"/>
            <a:ext cx="8448675" cy="3586163"/>
            <a:chOff x="204" y="1263"/>
            <a:chExt cx="5322" cy="2259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04" y="1918"/>
              <a:ext cx="11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Eliminar</a:t>
              </a:r>
              <a:endParaRPr lang="pt-BR" altLang="en-US" sz="1200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2" y="1615"/>
              <a:ext cx="781" cy="215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pt-BR" altLang="en-US" sz="1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08" y="1615"/>
              <a:ext cx="753" cy="21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pt-BR" altLang="en-US" sz="1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16" y="1615"/>
              <a:ext cx="3179" cy="21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2" y="2932"/>
              <a:ext cx="3346" cy="216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74" y="2931"/>
              <a:ext cx="947" cy="21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778" y="2932"/>
              <a:ext cx="417" cy="2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383" y="1263"/>
              <a:ext cx="284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500" b="1" u="none" dirty="0" smtClean="0">
                  <a:solidFill>
                    <a:schemeClr val="accent5">
                      <a:lumMod val="50000"/>
                    </a:schemeClr>
                  </a:solidFill>
                </a:rPr>
                <a:t>Sem Gestão de Riscos</a:t>
              </a:r>
              <a:endParaRPr lang="pt-BR" altLang="en-US" sz="1500" b="1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383" y="2621"/>
              <a:ext cx="284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500" b="1" u="none" dirty="0" smtClean="0">
                  <a:solidFill>
                    <a:schemeClr val="accent5">
                      <a:lumMod val="50000"/>
                    </a:schemeClr>
                  </a:solidFill>
                </a:rPr>
                <a:t>Com Gestão de Riscos</a:t>
              </a:r>
              <a:endParaRPr lang="pt-BR" altLang="en-US" sz="1500" b="1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041" y="1933"/>
              <a:ext cx="11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Minimizar</a:t>
              </a:r>
              <a:endParaRPr lang="pt-BR" altLang="en-US" sz="1200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072" y="1902"/>
              <a:ext cx="295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Riscos Remanescentes </a:t>
              </a:r>
              <a:endParaRPr lang="pt-BR" altLang="en-US" sz="1200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321" y="3246"/>
              <a:ext cx="11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Eliminar</a:t>
              </a:r>
              <a:endParaRPr lang="pt-BR" altLang="en-US" sz="1200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663" y="3219"/>
              <a:ext cx="11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Minimizar</a:t>
              </a:r>
              <a:endParaRPr lang="pt-BR" altLang="en-US" sz="1200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466" y="3231"/>
              <a:ext cx="10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Riscos </a:t>
              </a:r>
              <a:b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pt-BR" altLang="en-US" sz="1200" u="none" dirty="0" smtClean="0">
                  <a:solidFill>
                    <a:schemeClr val="accent5">
                      <a:lumMod val="50000"/>
                    </a:schemeClr>
                  </a:solidFill>
                </a:rPr>
                <a:t>Suportáveis</a:t>
              </a:r>
              <a:endParaRPr lang="pt-BR" altLang="en-US" sz="1200" u="none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Double Bracket 5"/>
          <p:cNvSpPr/>
          <p:nvPr/>
        </p:nvSpPr>
        <p:spPr>
          <a:xfrm>
            <a:off x="323849" y="1910872"/>
            <a:ext cx="8220075" cy="1111250"/>
          </a:xfrm>
          <a:prstGeom prst="bracketPair">
            <a:avLst>
              <a:gd name="adj" fmla="val 14897"/>
            </a:avLst>
          </a:prstGeom>
          <a:ln w="38100">
            <a:solidFill>
              <a:srgbClr val="914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uble Bracket 5"/>
          <p:cNvSpPr/>
          <p:nvPr/>
        </p:nvSpPr>
        <p:spPr>
          <a:xfrm>
            <a:off x="323850" y="3969382"/>
            <a:ext cx="8305800" cy="1111250"/>
          </a:xfrm>
          <a:prstGeom prst="bracketPair">
            <a:avLst>
              <a:gd name="adj" fmla="val 14897"/>
            </a:avLst>
          </a:prstGeom>
          <a:ln w="38100">
            <a:solidFill>
              <a:srgbClr val="914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3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375" y="143054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662924" y="1043532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1068" y="1677507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Roubo de Carga</a:t>
            </a:r>
            <a:b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b="1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Organização das quadrilhas e rede de receptadores.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400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Acidente com o Veículo Transportador -  Tombamentos e Colisões</a:t>
            </a:r>
            <a:b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b="1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Condições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trabalho 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 cultura do Motorista;</a:t>
            </a: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Condições das Estradas;</a:t>
            </a: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Saques a carga.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400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B0A345"/>
              </a:buClr>
            </a:pPr>
            <a: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Avarias com a Carga   -  Consolidação / Amarração / Transportes</a:t>
            </a:r>
            <a:br>
              <a:rPr lang="pt-BR" sz="1400" b="1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400" b="1" u="none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Pouco conhecimento técnico do processo;</a:t>
            </a: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Ineficiente manutenção dos materiais empregados;</a:t>
            </a: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Baixo </a:t>
            </a:r>
            <a:r>
              <a:rPr lang="pt-BR" sz="14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lanejamento dos </a:t>
            </a:r>
            <a:r>
              <a:rPr lang="pt-BR" sz="1400" u="none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Contenedores</a:t>
            </a:r>
            <a:r>
              <a:rPr lang="pt-BR" sz="14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(racks e embalagens).</a:t>
            </a:r>
            <a:endParaRPr lang="pt-BR" sz="14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763" y="1046454"/>
            <a:ext cx="195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pt-BR" sz="1600" b="1" u="none" dirty="0" smtClean="0">
                <a:solidFill>
                  <a:srgbClr val="B0A345"/>
                </a:solidFill>
              </a:rPr>
              <a:t>Onde é aplicado? </a:t>
            </a:r>
            <a:endParaRPr lang="en-GB" sz="1600" b="1" u="none" dirty="0">
              <a:solidFill>
                <a:srgbClr val="B0A345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pic>
        <p:nvPicPr>
          <p:cNvPr id="2051" name="Picture 3" descr="M:\CRIAÇÃO\IMAGENS E VETORES_SHUTTERSTOCK\IMAGENS\ÍCONES 3D\shutterstock_123656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6"/>
          <a:stretch/>
        </p:blipFill>
        <p:spPr bwMode="auto">
          <a:xfrm>
            <a:off x="6709401" y="3985591"/>
            <a:ext cx="2191638" cy="157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uble Bracket 5"/>
          <p:cNvSpPr/>
          <p:nvPr/>
        </p:nvSpPr>
        <p:spPr>
          <a:xfrm>
            <a:off x="431542" y="2634607"/>
            <a:ext cx="5997833" cy="478879"/>
          </a:xfrm>
          <a:prstGeom prst="bracketPair">
            <a:avLst>
              <a:gd name="adj" fmla="val 14897"/>
            </a:avLst>
          </a:prstGeom>
          <a:ln w="38100">
            <a:solidFill>
              <a:srgbClr val="914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ket 5"/>
          <p:cNvSpPr/>
          <p:nvPr/>
        </p:nvSpPr>
        <p:spPr>
          <a:xfrm>
            <a:off x="431542" y="4130032"/>
            <a:ext cx="5864483" cy="478879"/>
          </a:xfrm>
          <a:prstGeom prst="bracketPair">
            <a:avLst>
              <a:gd name="adj" fmla="val 14897"/>
            </a:avLst>
          </a:prstGeom>
          <a:ln w="38100">
            <a:solidFill>
              <a:srgbClr val="914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5"/>
          <p:cNvSpPr/>
          <p:nvPr/>
        </p:nvSpPr>
        <p:spPr>
          <a:xfrm>
            <a:off x="431542" y="1577332"/>
            <a:ext cx="1863983" cy="478879"/>
          </a:xfrm>
          <a:prstGeom prst="bracketPair">
            <a:avLst>
              <a:gd name="adj" fmla="val 14897"/>
            </a:avLst>
          </a:prstGeom>
          <a:ln w="38100">
            <a:solidFill>
              <a:srgbClr val="914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12713" y="344488"/>
            <a:ext cx="8720137" cy="444500"/>
          </a:xfrm>
        </p:spPr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/>
              <a:t>que fazer?   Alternativas </a:t>
            </a:r>
            <a:r>
              <a:rPr lang="pt-BR" sz="2000" dirty="0" smtClean="0"/>
              <a:t> ao Cenário</a:t>
            </a:r>
            <a:endParaRPr lang="pt-BR" sz="2000" dirty="0"/>
          </a:p>
        </p:txBody>
      </p:sp>
      <p:pic>
        <p:nvPicPr>
          <p:cNvPr id="2050" name="Picture 2" descr="M:\CRIAÇÃO\IMAGENS E VETORES_SHUTTERSTOCK\IMAGENS\DIVERSOS\shutterstock_91041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32" y="2340431"/>
            <a:ext cx="5467168" cy="38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688403" y="1293288"/>
            <a:ext cx="6823647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 u="none" dirty="0">
                <a:solidFill>
                  <a:srgbClr val="B0A345"/>
                </a:solidFill>
                <a:latin typeface="Arial" pitchFamily="34" charset="0"/>
                <a:cs typeface="Arial" pitchFamily="34" charset="0"/>
              </a:rPr>
              <a:t>Roubos e Acidentes, Saques e Telemetria</a:t>
            </a:r>
          </a:p>
          <a:p>
            <a:pPr eaLnBrk="1" hangingPunct="1"/>
            <a:endParaRPr lang="pt-BR" sz="1600" b="1" u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Cenário; </a:t>
            </a:r>
            <a:b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5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Nova cultura / Empobrecimento moral;</a:t>
            </a:r>
            <a:b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5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Projetos de Prevenção </a:t>
            </a:r>
            <a:r>
              <a:rPr lang="pt-BR" sz="15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Como implementar;</a:t>
            </a:r>
            <a:b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pt-BR" sz="1500" u="non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500" u="none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Logística contribuindo para Segurança.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endParaRPr lang="pt-B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2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Template D&amp;O">
  <a:themeElements>
    <a:clrScheme name="14_Custom Design 3">
      <a:dk1>
        <a:srgbClr val="132647"/>
      </a:dk1>
      <a:lt1>
        <a:srgbClr val="FFFFFF"/>
      </a:lt1>
      <a:dk2>
        <a:srgbClr val="F3DC99"/>
      </a:dk2>
      <a:lt2>
        <a:srgbClr val="717D91"/>
      </a:lt2>
      <a:accent1>
        <a:srgbClr val="A1A8B5"/>
      </a:accent1>
      <a:accent2>
        <a:srgbClr val="C7BEBB"/>
      </a:accent2>
      <a:accent3>
        <a:srgbClr val="FFFFFF"/>
      </a:accent3>
      <a:accent4>
        <a:srgbClr val="0E1F3B"/>
      </a:accent4>
      <a:accent5>
        <a:srgbClr val="CDD1D7"/>
      </a:accent5>
      <a:accent6>
        <a:srgbClr val="B4ACA9"/>
      </a:accent6>
      <a:hlink>
        <a:srgbClr val="9FB8E5"/>
      </a:hlink>
      <a:folHlink>
        <a:srgbClr val="F9EECC"/>
      </a:folHlink>
    </a:clrScheme>
    <a:fontScheme name="14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Custom Design 1">
        <a:dk1>
          <a:srgbClr val="132647"/>
        </a:dk1>
        <a:lt1>
          <a:srgbClr val="FFFFFF"/>
        </a:lt1>
        <a:dk2>
          <a:srgbClr val="C40811"/>
        </a:dk2>
        <a:lt2>
          <a:srgbClr val="9FB8E5"/>
        </a:lt2>
        <a:accent1>
          <a:srgbClr val="E7B933"/>
        </a:accent1>
        <a:accent2>
          <a:srgbClr val="42516C"/>
        </a:accent2>
        <a:accent3>
          <a:srgbClr val="FFFFFF"/>
        </a:accent3>
        <a:accent4>
          <a:srgbClr val="0E1F3B"/>
        </a:accent4>
        <a:accent5>
          <a:srgbClr val="F1D9AD"/>
        </a:accent5>
        <a:accent6>
          <a:srgbClr val="3B4961"/>
        </a:accent6>
        <a:hlink>
          <a:srgbClr val="C7BEB6"/>
        </a:hlink>
        <a:folHlink>
          <a:srgbClr val="4F8B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ustom Design 2">
        <a:dk1>
          <a:srgbClr val="132647"/>
        </a:dk1>
        <a:lt1>
          <a:srgbClr val="FFFFFF"/>
        </a:lt1>
        <a:dk2>
          <a:srgbClr val="F3DC99"/>
        </a:dk2>
        <a:lt2>
          <a:srgbClr val="717D91"/>
        </a:lt2>
        <a:accent1>
          <a:srgbClr val="A1A8B5"/>
        </a:accent1>
        <a:accent2>
          <a:srgbClr val="C7BEBB"/>
        </a:accent2>
        <a:accent3>
          <a:srgbClr val="FFFFFF"/>
        </a:accent3>
        <a:accent4>
          <a:srgbClr val="0E1F3B"/>
        </a:accent4>
        <a:accent5>
          <a:srgbClr val="CDD1D7"/>
        </a:accent5>
        <a:accent6>
          <a:srgbClr val="B4ACA9"/>
        </a:accent6>
        <a:hlink>
          <a:srgbClr val="42516C"/>
        </a:hlink>
        <a:folHlink>
          <a:srgbClr val="F9EE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ustom Design 3">
        <a:dk1>
          <a:srgbClr val="132647"/>
        </a:dk1>
        <a:lt1>
          <a:srgbClr val="FFFFFF"/>
        </a:lt1>
        <a:dk2>
          <a:srgbClr val="F3DC99"/>
        </a:dk2>
        <a:lt2>
          <a:srgbClr val="717D91"/>
        </a:lt2>
        <a:accent1>
          <a:srgbClr val="A1A8B5"/>
        </a:accent1>
        <a:accent2>
          <a:srgbClr val="C7BEBB"/>
        </a:accent2>
        <a:accent3>
          <a:srgbClr val="FFFFFF"/>
        </a:accent3>
        <a:accent4>
          <a:srgbClr val="0E1F3B"/>
        </a:accent4>
        <a:accent5>
          <a:srgbClr val="CDD1D7"/>
        </a:accent5>
        <a:accent6>
          <a:srgbClr val="B4ACA9"/>
        </a:accent6>
        <a:hlink>
          <a:srgbClr val="9FB8E5"/>
        </a:hlink>
        <a:folHlink>
          <a:srgbClr val="F9EE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801F036D6E942B1645C0DEAD1DD69" ma:contentTypeVersion="0" ma:contentTypeDescription="Create a new document." ma:contentTypeScope="" ma:versionID="52570ff392785c1ac75e0ddb54185b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DD0D5-7E31-46C5-AC51-BC192B297A36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C21ACAD-0FD9-4887-8D73-99842DF17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BBC0D3-9939-4750-8AF9-F6B986C05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D&amp;O</Template>
  <TotalTime>2238</TotalTime>
  <Words>936</Words>
  <Application>Microsoft Office PowerPoint</Application>
  <PresentationFormat>Apresentação na tela (4:3)</PresentationFormat>
  <Paragraphs>284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Template D&amp;O</vt:lpstr>
      <vt:lpstr>think-cell Slide</vt:lpstr>
      <vt:lpstr>Apresentação do PowerPoint</vt:lpstr>
      <vt:lpstr>Apresentação do PowerPoint</vt:lpstr>
      <vt:lpstr>Marconi Peixoto</vt:lpstr>
      <vt:lpstr>Apresentação do PowerPoint</vt:lpstr>
      <vt:lpstr>Gerenciamento de Riscos no Seguro de Transportes: Cultura ou simples Imposição?</vt:lpstr>
      <vt:lpstr>O que fazer?   Alternativas  ao Cenário</vt:lpstr>
      <vt:lpstr>O que fazer?   Alternativas  ao Cenário</vt:lpstr>
      <vt:lpstr>O que fazer?   Alternativas  ao Cenário</vt:lpstr>
      <vt:lpstr>O que fazer?   Alternativas  ao Cenário</vt:lpstr>
      <vt:lpstr>O que fazer?   Alternativas  ao Cenário</vt:lpstr>
      <vt:lpstr>O que fazer?   Alternativas  ao Cenário</vt:lpstr>
      <vt:lpstr>O que fazer?   Alternativas  ao Cenário</vt:lpstr>
      <vt:lpstr>O que fazer?   Alternativas  ao Cenário</vt:lpstr>
      <vt:lpstr>O que fazer?   Alternativas  ao Cenário</vt:lpstr>
      <vt:lpstr>Apresentação do PowerPoint</vt:lpstr>
      <vt:lpstr>Apresentação do PowerPoint</vt:lpstr>
      <vt:lpstr>O que fazer?   Alternativas  ao Cenário</vt:lpstr>
      <vt:lpstr>O que fazer?   Alternativas  ao Cenário</vt:lpstr>
      <vt:lpstr>Apresentação do PowerPoint</vt:lpstr>
    </vt:vector>
  </TitlesOfParts>
  <Company>Willis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parrat</dc:creator>
  <cp:lastModifiedBy>Peixoto, Marconi</cp:lastModifiedBy>
  <cp:revision>122</cp:revision>
  <cp:lastPrinted>2012-11-26T15:53:29Z</cp:lastPrinted>
  <dcterms:created xsi:type="dcterms:W3CDTF">2014-02-28T14:29:53Z</dcterms:created>
  <dcterms:modified xsi:type="dcterms:W3CDTF">2015-10-22T18:57:18Z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0x010100964801F036D6E942B1645C0DEAD1DD69</vt:lpwstr>
  </property>
  <property fmtid="{D5CDD505-2E9C-101B-9397-08002B2CF9AE}" pid="3" name="_AdHocReviewCycleID">
    <vt:i4>2008499640</vt:i4>
  </property>
  <property fmtid="{D5CDD505-2E9C-101B-9397-08002B2CF9AE}" pid="4" name="_NewReviewCycle">
    <vt:lpwstr/>
  </property>
  <property fmtid="{D5CDD505-2E9C-101B-9397-08002B2CF9AE}" pid="5" name="_EmailSubject">
    <vt:lpwstr>Apresentação ABGR</vt:lpwstr>
  </property>
  <property fmtid="{D5CDD505-2E9C-101B-9397-08002B2CF9AE}" pid="6" name="_AuthorEmail">
    <vt:lpwstr>Marconi.Peixoto@willis.com</vt:lpwstr>
  </property>
  <property fmtid="{D5CDD505-2E9C-101B-9397-08002B2CF9AE}" pid="7" name="_AuthorEmailDisplayName">
    <vt:lpwstr>Peixoto, Marconi</vt:lpwstr>
  </property>
  <property fmtid="{D5CDD505-2E9C-101B-9397-08002B2CF9AE}" pid="8" name="_PreviousAdHocReviewCycleID">
    <vt:i4>-1810362473</vt:i4>
  </property>
</Properties>
</file>