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3.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6.xml" ContentType="application/vnd.openxmlformats-officedocument.presentationml.tags+xml"/>
  <Override PartName="/ppt/notesSlides/notesSlide4.xml" ContentType="application/vnd.openxmlformats-officedocument.presentationml.notesSlide+xml"/>
  <Override PartName="/ppt/tags/tag2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notesSlides/notesSlide10.xml" ContentType="application/vnd.openxmlformats-officedocument.presentationml.notesSlide+xml"/>
  <Override PartName="/ppt/tags/tag33.xml" ContentType="application/vnd.openxmlformats-officedocument.presentationml.tags+xml"/>
  <Override PartName="/ppt/notesSlides/notesSlide11.xml" ContentType="application/vnd.openxmlformats-officedocument.presentationml.notesSlide+xml"/>
  <Override PartName="/ppt/tags/tag34.xml" ContentType="application/vnd.openxmlformats-officedocument.presentationml.tags+xml"/>
  <Override PartName="/ppt/notesSlides/notesSlide12.xml" ContentType="application/vnd.openxmlformats-officedocument.presentationml.notesSlide+xml"/>
  <Override PartName="/ppt/tags/tag35.xml" ContentType="application/vnd.openxmlformats-officedocument.presentationml.tags+xml"/>
  <Override PartName="/ppt/notesSlides/notesSlide13.xml" ContentType="application/vnd.openxmlformats-officedocument.presentationml.notesSlide+xml"/>
  <Override PartName="/ppt/tags/tag36.xml" ContentType="application/vnd.openxmlformats-officedocument.presentationml.tags+xml"/>
  <Override PartName="/ppt/notesSlides/notesSlide14.xml" ContentType="application/vnd.openxmlformats-officedocument.presentationml.notesSlide+xml"/>
  <Override PartName="/ppt/tags/tag37.xml" ContentType="application/vnd.openxmlformats-officedocument.presentationml.tags+xml"/>
  <Override PartName="/ppt/notesSlides/notesSlide15.xml" ContentType="application/vnd.openxmlformats-officedocument.presentationml.notesSlide+xml"/>
  <Override PartName="/ppt/tags/tag38.xml" ContentType="application/vnd.openxmlformats-officedocument.presentationml.tags+xml"/>
  <Override PartName="/ppt/notesSlides/notesSlide16.xml" ContentType="application/vnd.openxmlformats-officedocument.presentationml.notesSlide+xml"/>
  <Override PartName="/ppt/tags/tag39.xml" ContentType="application/vnd.openxmlformats-officedocument.presentationml.tags+xml"/>
  <Override PartName="/ppt/notesSlides/notesSlide17.xml" ContentType="application/vnd.openxmlformats-officedocument.presentationml.notesSlide+xml"/>
  <Override PartName="/ppt/tags/tag40.xml" ContentType="application/vnd.openxmlformats-officedocument.presentationml.tags+xml"/>
  <Override PartName="/ppt/notesSlides/notesSlide18.xml" ContentType="application/vnd.openxmlformats-officedocument.presentationml.notesSlide+xml"/>
  <Override PartName="/ppt/tags/tag41.xml" ContentType="application/vnd.openxmlformats-officedocument.presentationml.tags+xml"/>
  <Override PartName="/ppt/notesSlides/notesSlide19.xml" ContentType="application/vnd.openxmlformats-officedocument.presentationml.notesSlide+xml"/>
  <Override PartName="/ppt/tags/tag42.xml" ContentType="application/vnd.openxmlformats-officedocument.presentationml.tags+xml"/>
  <Override PartName="/ppt/notesSlides/notesSlide20.xml" ContentType="application/vnd.openxmlformats-officedocument.presentationml.notesSlide+xml"/>
  <Override PartName="/ppt/tags/tag4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44.xml" ContentType="application/vnd.openxmlformats-officedocument.presentationml.tags+xml"/>
  <Override PartName="/ppt/notesSlides/notesSlide23.xml" ContentType="application/vnd.openxmlformats-officedocument.presentationml.notesSlide+xml"/>
  <Override PartName="/ppt/tags/tag45.xml" ContentType="application/vnd.openxmlformats-officedocument.presentationml.tags+xml"/>
  <Override PartName="/ppt/notesSlides/notesSlide24.xml" ContentType="application/vnd.openxmlformats-officedocument.presentationml.notesSlide+xml"/>
  <Override PartName="/ppt/tags/tag46.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3660" r:id="rId2"/>
  </p:sldMasterIdLst>
  <p:notesMasterIdLst>
    <p:notesMasterId r:id="rId43"/>
  </p:notesMasterIdLst>
  <p:sldIdLst>
    <p:sldId id="256" r:id="rId3"/>
    <p:sldId id="347" r:id="rId4"/>
    <p:sldId id="348" r:id="rId5"/>
    <p:sldId id="360" r:id="rId6"/>
    <p:sldId id="358" r:id="rId7"/>
    <p:sldId id="349" r:id="rId8"/>
    <p:sldId id="350" r:id="rId9"/>
    <p:sldId id="361" r:id="rId10"/>
    <p:sldId id="277" r:id="rId11"/>
    <p:sldId id="362" r:id="rId12"/>
    <p:sldId id="364" r:id="rId13"/>
    <p:sldId id="279" r:id="rId14"/>
    <p:sldId id="365" r:id="rId15"/>
    <p:sldId id="366" r:id="rId16"/>
    <p:sldId id="280" r:id="rId17"/>
    <p:sldId id="286" r:id="rId18"/>
    <p:sldId id="351" r:id="rId19"/>
    <p:sldId id="284" r:id="rId20"/>
    <p:sldId id="288" r:id="rId21"/>
    <p:sldId id="287" r:id="rId22"/>
    <p:sldId id="367" r:id="rId23"/>
    <p:sldId id="293" r:id="rId24"/>
    <p:sldId id="368" r:id="rId25"/>
    <p:sldId id="344" r:id="rId26"/>
    <p:sldId id="338" r:id="rId27"/>
    <p:sldId id="371" r:id="rId28"/>
    <p:sldId id="372" r:id="rId29"/>
    <p:sldId id="373" r:id="rId30"/>
    <p:sldId id="374" r:id="rId31"/>
    <p:sldId id="375" r:id="rId32"/>
    <p:sldId id="376" r:id="rId33"/>
    <p:sldId id="352" r:id="rId34"/>
    <p:sldId id="353" r:id="rId35"/>
    <p:sldId id="354" r:id="rId36"/>
    <p:sldId id="355" r:id="rId37"/>
    <p:sldId id="356" r:id="rId38"/>
    <p:sldId id="357" r:id="rId39"/>
    <p:sldId id="341" r:id="rId40"/>
    <p:sldId id="342" r:id="rId41"/>
    <p:sldId id="269" r:id="rId42"/>
  </p:sldIdLst>
  <p:sldSz cx="9602788" cy="6858000"/>
  <p:notesSz cx="6858000" cy="9144000"/>
  <p:defaultTextStyle>
    <a:defPPr>
      <a:defRPr lang="en-GB"/>
    </a:defPPr>
    <a:lvl1pPr algn="ctr" rtl="0" fontAlgn="base">
      <a:lnSpc>
        <a:spcPct val="86000"/>
      </a:lnSpc>
      <a:spcBef>
        <a:spcPct val="0"/>
      </a:spcBef>
      <a:spcAft>
        <a:spcPct val="0"/>
      </a:spcAft>
      <a:defRPr sz="2000" kern="1200">
        <a:solidFill>
          <a:schemeClr val="tx1"/>
        </a:solidFill>
        <a:latin typeface="Arial" charset="0"/>
        <a:ea typeface="+mn-ea"/>
        <a:cs typeface="+mn-cs"/>
      </a:defRPr>
    </a:lvl1pPr>
    <a:lvl2pPr marL="457200" algn="ctr" rtl="0" fontAlgn="base">
      <a:lnSpc>
        <a:spcPct val="86000"/>
      </a:lnSpc>
      <a:spcBef>
        <a:spcPct val="0"/>
      </a:spcBef>
      <a:spcAft>
        <a:spcPct val="0"/>
      </a:spcAft>
      <a:defRPr sz="2000" kern="1200">
        <a:solidFill>
          <a:schemeClr val="tx1"/>
        </a:solidFill>
        <a:latin typeface="Arial" charset="0"/>
        <a:ea typeface="+mn-ea"/>
        <a:cs typeface="+mn-cs"/>
      </a:defRPr>
    </a:lvl2pPr>
    <a:lvl3pPr marL="914400" algn="ctr" rtl="0" fontAlgn="base">
      <a:lnSpc>
        <a:spcPct val="86000"/>
      </a:lnSpc>
      <a:spcBef>
        <a:spcPct val="0"/>
      </a:spcBef>
      <a:spcAft>
        <a:spcPct val="0"/>
      </a:spcAft>
      <a:defRPr sz="2000" kern="1200">
        <a:solidFill>
          <a:schemeClr val="tx1"/>
        </a:solidFill>
        <a:latin typeface="Arial" charset="0"/>
        <a:ea typeface="+mn-ea"/>
        <a:cs typeface="+mn-cs"/>
      </a:defRPr>
    </a:lvl3pPr>
    <a:lvl4pPr marL="1371600" algn="ctr" rtl="0" fontAlgn="base">
      <a:lnSpc>
        <a:spcPct val="86000"/>
      </a:lnSpc>
      <a:spcBef>
        <a:spcPct val="0"/>
      </a:spcBef>
      <a:spcAft>
        <a:spcPct val="0"/>
      </a:spcAft>
      <a:defRPr sz="2000" kern="1200">
        <a:solidFill>
          <a:schemeClr val="tx1"/>
        </a:solidFill>
        <a:latin typeface="Arial" charset="0"/>
        <a:ea typeface="+mn-ea"/>
        <a:cs typeface="+mn-cs"/>
      </a:defRPr>
    </a:lvl4pPr>
    <a:lvl5pPr marL="1828800" algn="ctr" rtl="0" fontAlgn="base">
      <a:lnSpc>
        <a:spcPct val="86000"/>
      </a:lnSpc>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E2EF"/>
    <a:srgbClr val="810009"/>
    <a:srgbClr val="00A8C9"/>
    <a:srgbClr val="006D9E"/>
    <a:srgbClr val="011D63"/>
    <a:srgbClr val="828D30"/>
    <a:srgbClr val="008075"/>
    <a:srgbClr val="932077"/>
    <a:srgbClr val="595997"/>
    <a:srgbClr val="BA2C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85" autoAdjust="0"/>
    <p:restoredTop sz="97241" autoAdjust="0"/>
  </p:normalViewPr>
  <p:slideViewPr>
    <p:cSldViewPr snapToGrid="0">
      <p:cViewPr varScale="1">
        <p:scale>
          <a:sx n="66" d="100"/>
          <a:sy n="66" d="100"/>
        </p:scale>
        <p:origin x="-1632" y="-108"/>
      </p:cViewPr>
      <p:guideLst>
        <p:guide orient="horz" pos="3950"/>
        <p:guide orient="horz" pos="808"/>
        <p:guide pos="290"/>
        <p:guide pos="575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1200"/>
            </a:lvl1pPr>
          </a:lstStyle>
          <a:p>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1200"/>
            </a:lvl1pPr>
          </a:lstStyle>
          <a:p>
            <a:endParaRPr lang="en-GB"/>
          </a:p>
        </p:txBody>
      </p:sp>
      <p:sp>
        <p:nvSpPr>
          <p:cNvPr id="3076" name="Rectangle 4"/>
          <p:cNvSpPr>
            <a:spLocks noGrp="1" noRot="1" noChangeAspect="1" noChangeArrowheads="1" noTextEdit="1"/>
          </p:cNvSpPr>
          <p:nvPr>
            <p:ph type="sldImg" idx="2"/>
          </p:nvPr>
        </p:nvSpPr>
        <p:spPr bwMode="auto">
          <a:xfrm>
            <a:off x="1028700" y="685800"/>
            <a:ext cx="48006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defRPr sz="1200"/>
            </a:lvl1pPr>
          </a:lstStyle>
          <a:p>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defRPr sz="1200"/>
            </a:lvl1pPr>
          </a:lstStyle>
          <a:p>
            <a:fld id="{E45E3EB4-CD7D-4914-A1D4-479570C63655}" type="slidenum">
              <a:rPr lang="en-GB"/>
              <a:pPr/>
              <a:t>‹nº›</a:t>
            </a:fld>
            <a:endParaRPr lang="en-GB"/>
          </a:p>
        </p:txBody>
      </p:sp>
    </p:spTree>
    <p:extLst>
      <p:ext uri="{BB962C8B-B14F-4D97-AF65-F5344CB8AC3E}">
        <p14:creationId xmlns:p14="http://schemas.microsoft.com/office/powerpoint/2010/main" val="18705978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FFB065-1CE6-400F-8132-598BC555160F}" type="slidenum">
              <a:rPr lang="en-GB"/>
              <a:pPr/>
              <a:t>0</a:t>
            </a:fld>
            <a:endParaRPr lang="en-GB"/>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5ECE02-B569-439F-9B99-9CC9931DB285}" type="slidenum">
              <a:rPr lang="en-GB"/>
              <a:pPr/>
              <a:t>11</a:t>
            </a:fld>
            <a:endParaRPr lang="en-GB"/>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5ECE02-B569-439F-9B99-9CC9931DB285}" type="slidenum">
              <a:rPr lang="en-GB"/>
              <a:pPr/>
              <a:t>12</a:t>
            </a:fld>
            <a:endParaRPr lang="en-GB"/>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5ECE02-B569-439F-9B99-9CC9931DB285}" type="slidenum">
              <a:rPr lang="en-GB"/>
              <a:pPr/>
              <a:t>13</a:t>
            </a:fld>
            <a:endParaRPr lang="en-GB"/>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5ECE02-B569-439F-9B99-9CC9931DB285}" type="slidenum">
              <a:rPr lang="en-GB"/>
              <a:pPr/>
              <a:t>14</a:t>
            </a:fld>
            <a:endParaRPr lang="en-GB"/>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5ECE02-B569-439F-9B99-9CC9931DB285}" type="slidenum">
              <a:rPr lang="en-GB"/>
              <a:pPr/>
              <a:t>15</a:t>
            </a:fld>
            <a:endParaRPr lang="en-GB"/>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8D4EA9-1445-44C2-A84C-C3D906167273}" type="slidenum">
              <a:rPr lang="en-GB"/>
              <a:pPr/>
              <a:t>16</a:t>
            </a:fld>
            <a:endParaRPr lang="en-GB"/>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5ECE02-B569-439F-9B99-9CC9931DB285}" type="slidenum">
              <a:rPr lang="en-GB"/>
              <a:pPr/>
              <a:t>17</a:t>
            </a:fld>
            <a:endParaRPr lang="en-GB"/>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DD9EF5-3FEC-4559-85BB-0067C8389504}" type="slidenum">
              <a:rPr lang="en-GB"/>
              <a:pPr/>
              <a:t>18</a:t>
            </a:fld>
            <a:endParaRPr lang="en-GB"/>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5ECE02-B569-439F-9B99-9CC9931DB285}" type="slidenum">
              <a:rPr lang="en-GB"/>
              <a:pPr/>
              <a:t>19</a:t>
            </a:fld>
            <a:endParaRPr lang="en-GB"/>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5ECE02-B569-439F-9B99-9CC9931DB285}" type="slidenum">
              <a:rPr lang="en-GB"/>
              <a:pPr/>
              <a:t>20</a:t>
            </a:fld>
            <a:endParaRPr lang="en-GB"/>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9699"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pt-BR" dirty="0" smtClean="0"/>
              <a:t>Aportando consultoria e soluções nas áreas</a:t>
            </a:r>
            <a:r>
              <a:rPr lang="pt-BR" baseline="0" dirty="0" smtClean="0"/>
              <a:t> de RISCO, ESTRÁTEGIA e CAPITAL HUMANO</a:t>
            </a:r>
          </a:p>
          <a:p>
            <a:pPr>
              <a:defRPr/>
            </a:pPr>
            <a:endParaRPr lang="pt-BR" baseline="0" dirty="0" smtClean="0"/>
          </a:p>
          <a:p>
            <a:pPr>
              <a:defRPr/>
            </a:pPr>
            <a:r>
              <a:rPr lang="pt-BR" baseline="0" dirty="0" smtClean="0"/>
              <a:t>53.000 colegas no mundo</a:t>
            </a:r>
          </a:p>
          <a:p>
            <a:pPr>
              <a:defRPr/>
            </a:pPr>
            <a:r>
              <a:rPr lang="pt-BR" baseline="0" dirty="0" smtClean="0"/>
              <a:t>$12.3BN receitas anuais 2014</a:t>
            </a:r>
          </a:p>
          <a:p>
            <a:pPr>
              <a:defRPr/>
            </a:pPr>
            <a:endParaRPr lang="pt-BR" baseline="0" dirty="0" smtClean="0"/>
          </a:p>
          <a:p>
            <a:pPr>
              <a:defRPr/>
            </a:pPr>
            <a:r>
              <a:rPr lang="pt-BR" baseline="0" dirty="0" smtClean="0"/>
              <a:t>+100 </a:t>
            </a:r>
            <a:r>
              <a:rPr lang="pt-BR" baseline="0" dirty="0" err="1" smtClean="0"/>
              <a:t>paíes</a:t>
            </a:r>
            <a:endParaRPr lang="pt-BR" baseline="0" dirty="0" smtClean="0"/>
          </a:p>
          <a:p>
            <a:pPr>
              <a:defRPr/>
            </a:pPr>
            <a:endParaRPr lang="pt-BR" baseline="0" dirty="0" smtClean="0"/>
          </a:p>
          <a:p>
            <a:pPr>
              <a:defRPr/>
            </a:pPr>
            <a:r>
              <a:rPr lang="pt-BR" baseline="0" dirty="0" smtClean="0"/>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2E4A25-2281-4056-9174-9E6AAF4CB232}" type="slidenum">
              <a:rPr lang="en-GB"/>
              <a:pPr/>
              <a:t>21</a:t>
            </a:fld>
            <a:endParaRPr lang="en-GB"/>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2E4A25-2281-4056-9174-9E6AAF4CB232}" type="slidenum">
              <a:rPr lang="en-GB"/>
              <a:pPr/>
              <a:t>22</a:t>
            </a:fld>
            <a:endParaRPr lang="en-GB"/>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EE63140-A74F-4245-AD66-8DE81A1D1001}" type="slidenum">
              <a:rPr lang="en-GB"/>
              <a:pPr/>
              <a:t>36</a:t>
            </a:fld>
            <a:endParaRPr lang="en-GB"/>
          </a:p>
        </p:txBody>
      </p:sp>
      <p:sp>
        <p:nvSpPr>
          <p:cNvPr id="36866" name="Rectangle 2"/>
          <p:cNvSpPr>
            <a:spLocks noGrp="1" noRot="1" noChangeAspect="1" noChangeArrowheads="1" noTextEdit="1"/>
          </p:cNvSpPr>
          <p:nvPr>
            <p:ph type="sldImg"/>
          </p:nvPr>
        </p:nvSpPr>
        <p:spPr>
          <a:xfrm>
            <a:off x="1038225" y="704850"/>
            <a:ext cx="4827588" cy="3448050"/>
          </a:xfr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6D9D65-B670-4262-A4E3-C21846B44E12}" type="slidenum">
              <a:rPr lang="en-GB"/>
              <a:pPr/>
              <a:t>37</a:t>
            </a:fld>
            <a:endParaRPr lang="en-GB"/>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9598F1-AE70-421C-9CA9-FA3145470ED0}" type="slidenum">
              <a:rPr lang="en-GB"/>
              <a:pPr/>
              <a:t>38</a:t>
            </a:fld>
            <a:endParaRPr lang="en-GB"/>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EAA1E-D89E-4C15-93F1-777FCD270307}" type="slidenum">
              <a:rPr lang="en-GB"/>
              <a:pPr/>
              <a:t>39</a:t>
            </a:fld>
            <a:endParaRPr lang="en-GB"/>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45E3EB4-CD7D-4914-A1D4-479570C63655}" type="slidenum">
              <a:rPr lang="en-GB" smtClean="0"/>
              <a:pPr/>
              <a:t>3</a:t>
            </a:fld>
            <a:endParaRPr lang="en-GB"/>
          </a:p>
        </p:txBody>
      </p:sp>
    </p:spTree>
    <p:extLst>
      <p:ext uri="{BB962C8B-B14F-4D97-AF65-F5344CB8AC3E}">
        <p14:creationId xmlns:p14="http://schemas.microsoft.com/office/powerpoint/2010/main" val="312755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9699"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pt-B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1747"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pt-B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3884121" y="8685414"/>
            <a:ext cx="2972280" cy="45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724" tIns="48362" rIns="96724" bIns="48362" anchor="b"/>
          <a:lstStyle>
            <a:lvl1pPr defTabSz="966788" eaLnBrk="0" hangingPunct="0">
              <a:defRPr sz="2000">
                <a:solidFill>
                  <a:schemeClr val="tx1"/>
                </a:solidFill>
                <a:latin typeface="Arial" pitchFamily="34" charset="0"/>
                <a:ea typeface="ＭＳ Ｐゴシック" pitchFamily="34" charset="-128"/>
              </a:defRPr>
            </a:lvl1pPr>
            <a:lvl2pPr marL="742950" indent="-285750" defTabSz="966788" eaLnBrk="0" hangingPunct="0">
              <a:defRPr sz="2000">
                <a:solidFill>
                  <a:schemeClr val="tx1"/>
                </a:solidFill>
                <a:latin typeface="Arial" pitchFamily="34" charset="0"/>
                <a:ea typeface="ＭＳ Ｐゴシック" pitchFamily="34" charset="-128"/>
              </a:defRPr>
            </a:lvl2pPr>
            <a:lvl3pPr marL="1143000" indent="-228600" defTabSz="966788" eaLnBrk="0" hangingPunct="0">
              <a:defRPr sz="2000">
                <a:solidFill>
                  <a:schemeClr val="tx1"/>
                </a:solidFill>
                <a:latin typeface="Arial" pitchFamily="34" charset="0"/>
                <a:ea typeface="ＭＳ Ｐゴシック" pitchFamily="34" charset="-128"/>
              </a:defRPr>
            </a:lvl3pPr>
            <a:lvl4pPr marL="1600200" indent="-228600" defTabSz="966788" eaLnBrk="0" hangingPunct="0">
              <a:defRPr sz="2000">
                <a:solidFill>
                  <a:schemeClr val="tx1"/>
                </a:solidFill>
                <a:latin typeface="Arial" pitchFamily="34" charset="0"/>
                <a:ea typeface="ＭＳ Ｐゴシック" pitchFamily="34" charset="-128"/>
              </a:defRPr>
            </a:lvl4pPr>
            <a:lvl5pPr marL="2057400" indent="-228600" defTabSz="966788" eaLnBrk="0" hangingPunct="0">
              <a:defRPr sz="2000">
                <a:solidFill>
                  <a:schemeClr val="tx1"/>
                </a:solidFill>
                <a:latin typeface="Arial" pitchFamily="34" charset="0"/>
                <a:ea typeface="ＭＳ Ｐゴシック" pitchFamily="34" charset="-128"/>
              </a:defRPr>
            </a:lvl5pPr>
            <a:lvl6pPr marL="2514600" indent="-228600" algn="ctr" defTabSz="966788"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6pPr>
            <a:lvl7pPr marL="2971800" indent="-228600" algn="ctr" defTabSz="966788"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7pPr>
            <a:lvl8pPr marL="3429000" indent="-228600" algn="ctr" defTabSz="966788"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8pPr>
            <a:lvl9pPr marL="3886200" indent="-228600" algn="ctr" defTabSz="966788"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9pPr>
          </a:lstStyle>
          <a:p>
            <a:pPr algn="r" eaLnBrk="1" hangingPunct="1">
              <a:lnSpc>
                <a:spcPct val="100000"/>
              </a:lnSpc>
            </a:pPr>
            <a:fld id="{6300002D-43F8-41D4-8886-70F69D2FDF48}" type="slidenum">
              <a:rPr lang="en-US" sz="1300"/>
              <a:pPr algn="r" eaLnBrk="1" hangingPunct="1">
                <a:lnSpc>
                  <a:spcPct val="100000"/>
                </a:lnSpc>
              </a:pPr>
              <a:t>6</a:t>
            </a:fld>
            <a:endParaRPr lang="en-US" sz="1300" dirty="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5ECE02-B569-439F-9B99-9CC9931DB285}" type="slidenum">
              <a:rPr lang="en-GB"/>
              <a:pPr/>
              <a:t>8</a:t>
            </a:fld>
            <a:endParaRPr lang="en-GB"/>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5ECE02-B569-439F-9B99-9CC9931DB285}" type="slidenum">
              <a:rPr lang="en-GB"/>
              <a:pPr/>
              <a:t>9</a:t>
            </a:fld>
            <a:endParaRPr lang="en-GB"/>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5ECE02-B569-439F-9B99-9CC9931DB285}" type="slidenum">
              <a:rPr lang="en-GB"/>
              <a:pPr/>
              <a:t>10</a:t>
            </a:fld>
            <a:endParaRPr lang="en-GB"/>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tiff"/><Relationship Id="rId3" Type="http://schemas.openxmlformats.org/officeDocument/2006/relationships/tags" Target="../tags/tag10.xml"/><Relationship Id="rId7" Type="http://schemas.openxmlformats.org/officeDocument/2006/relationships/image" Target="../media/image3.tiff"/><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tiff"/><Relationship Id="rId5" Type="http://schemas.openxmlformats.org/officeDocument/2006/relationships/image" Target="../media/image1.jp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4.tiff"/><Relationship Id="rId3" Type="http://schemas.openxmlformats.org/officeDocument/2006/relationships/tags" Target="../tags/tag20.xml"/><Relationship Id="rId7" Type="http://schemas.openxmlformats.org/officeDocument/2006/relationships/image" Target="../media/image3.tiff"/><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2.tiff"/><Relationship Id="rId5" Type="http://schemas.openxmlformats.org/officeDocument/2006/relationships/image" Target="../media/image1.jpg"/><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2" name="MMC_CoverShape"/>
          <p:cNvPicPr>
            <a:picLocks/>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2178050"/>
            <a:ext cx="9604756" cy="4089400"/>
          </a:xfrm>
          <a:prstGeom prst="rect">
            <a:avLst/>
          </a:prstGeom>
        </p:spPr>
      </p:pic>
      <p:sp>
        <p:nvSpPr>
          <p:cNvPr id="8194" name="PresentationTitle"/>
          <p:cNvSpPr>
            <a:spLocks noGrp="1" noChangeArrowheads="1"/>
          </p:cNvSpPr>
          <p:nvPr>
            <p:ph type="ctrTitle"/>
            <p:custDataLst>
              <p:tags r:id="rId2"/>
            </p:custDataLst>
          </p:nvPr>
        </p:nvSpPr>
        <p:spPr>
          <a:xfrm>
            <a:off x="896938" y="1243013"/>
            <a:ext cx="8234362" cy="370551"/>
          </a:xfrm>
        </p:spPr>
        <p:txBody>
          <a:bodyPr tIns="0" rIns="0" bIns="0">
            <a:spAutoFit/>
          </a:bodyPr>
          <a:lstStyle>
            <a:lvl1pPr>
              <a:lnSpc>
                <a:spcPct val="86000"/>
              </a:lnSpc>
              <a:defRPr sz="2800"/>
            </a:lvl1pPr>
          </a:lstStyle>
          <a:p>
            <a:pPr lvl="0"/>
            <a:r>
              <a:rPr lang="en-GB" noProof="0" smtClean="0"/>
              <a:t>CLICK TO EDIT MASTER TITLE STYLE</a:t>
            </a:r>
          </a:p>
        </p:txBody>
      </p:sp>
      <p:sp>
        <p:nvSpPr>
          <p:cNvPr id="8388" name="Date"/>
          <p:cNvSpPr>
            <a:spLocks noGrp="1" noChangeArrowheads="1"/>
          </p:cNvSpPr>
          <p:nvPr>
            <p:ph type="subTitle" sz="quarter" idx="1"/>
            <p:custDataLst>
              <p:tags r:id="rId3"/>
            </p:custDataLst>
          </p:nvPr>
        </p:nvSpPr>
        <p:spPr>
          <a:xfrm>
            <a:off x="904875" y="1998663"/>
            <a:ext cx="4852988" cy="228600"/>
          </a:xfrm>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a:lnSpc>
                <a:spcPct val="83000"/>
              </a:lnSpc>
              <a:spcBef>
                <a:spcPct val="0"/>
              </a:spcBef>
              <a:buFontTx/>
              <a:buNone/>
              <a:defRPr sz="1800">
                <a:solidFill>
                  <a:schemeClr val="accent2"/>
                </a:solidFill>
              </a:defRPr>
            </a:lvl1pPr>
          </a:lstStyle>
          <a:p>
            <a:pPr lvl="0"/>
            <a:r>
              <a:rPr lang="en-GB" noProof="0" smtClean="0"/>
              <a:t>Click to edit Master subtitle style</a:t>
            </a:r>
          </a:p>
        </p:txBody>
      </p:sp>
      <p:pic>
        <p:nvPicPr>
          <p:cNvPr id="3" name="Imagem 2"/>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a:xfrm>
            <a:off x="716026" y="477901"/>
            <a:ext cx="1510284" cy="228600"/>
          </a:xfrm>
          <a:prstGeom prst="rect">
            <a:avLst/>
          </a:prstGeom>
        </p:spPr>
      </p:pic>
      <p:pic>
        <p:nvPicPr>
          <p:cNvPr id="4" name="Imagem 3"/>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7466838" y="6459474"/>
            <a:ext cx="1659636" cy="228600"/>
          </a:xfrm>
          <a:prstGeom prst="rect">
            <a:avLst/>
          </a:prstGeom>
        </p:spPr>
      </p:pic>
      <p:pic>
        <p:nvPicPr>
          <p:cNvPr id="5" name="Imagem 4"/>
          <p:cNvPicPr>
            <a:picLocks/>
          </p:cNvPicPr>
          <p:nvPr userDrawn="1"/>
        </p:nvPicPr>
        <p:blipFill>
          <a:blip r:embed="rId8" cstate="print">
            <a:extLst>
              <a:ext uri="{28A0092B-C50C-407E-A947-70E740481C1C}">
                <a14:useLocalDpi xmlns:a14="http://schemas.microsoft.com/office/drawing/2010/main" val="0"/>
              </a:ext>
            </a:extLst>
          </a:blip>
          <a:stretch>
            <a:fillRect/>
          </a:stretch>
        </p:blipFill>
        <p:spPr>
          <a:xfrm>
            <a:off x="6364986" y="574675"/>
            <a:ext cx="2761488" cy="1295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Número de Slide 3"/>
          <p:cNvSpPr>
            <a:spLocks noGrp="1"/>
          </p:cNvSpPr>
          <p:nvPr>
            <p:ph type="sldNum" sz="quarter" idx="10"/>
          </p:nvPr>
        </p:nvSpPr>
        <p:spPr/>
        <p:txBody>
          <a:bodyPr/>
          <a:lstStyle>
            <a:lvl1pPr>
              <a:defRPr/>
            </a:lvl1pPr>
          </a:lstStyle>
          <a:p>
            <a:fld id="{E02D5732-BD0E-4453-8AEC-59D07AAD9F09}" type="slidenum">
              <a:rPr lang="en-GB"/>
              <a:pPr/>
              <a:t>‹nº›</a:t>
            </a:fld>
            <a:endParaRPr lang="en-GB"/>
          </a:p>
        </p:txBody>
      </p:sp>
      <p:sp>
        <p:nvSpPr>
          <p:cNvPr id="5" name="Espaço Reservado para Data 4"/>
          <p:cNvSpPr>
            <a:spLocks noGrp="1"/>
          </p:cNvSpPr>
          <p:nvPr>
            <p:ph type="dt" sz="half" idx="11"/>
          </p:nvPr>
        </p:nvSpPr>
        <p:spPr/>
        <p:txBody>
          <a:bodyPr/>
          <a:lstStyle>
            <a:lvl1pPr>
              <a:defRPr/>
            </a:lvl1pPr>
          </a:lstStyle>
          <a:p>
            <a:fld id="{C347D9E4-C778-4DD3-86F2-24655916F7C3}" type="datetime4">
              <a:rPr lang="en-GB"/>
              <a:pPr/>
              <a:t>23 October 2015</a:t>
            </a:fld>
            <a:endParaRPr lang="en-GB"/>
          </a:p>
        </p:txBody>
      </p:sp>
    </p:spTree>
    <p:extLst>
      <p:ext uri="{BB962C8B-B14F-4D97-AF65-F5344CB8AC3E}">
        <p14:creationId xmlns:p14="http://schemas.microsoft.com/office/powerpoint/2010/main" val="318808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970713" y="382588"/>
            <a:ext cx="2171700" cy="588327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5613" y="382588"/>
            <a:ext cx="6362700" cy="588327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Número de Slide 3"/>
          <p:cNvSpPr>
            <a:spLocks noGrp="1"/>
          </p:cNvSpPr>
          <p:nvPr>
            <p:ph type="sldNum" sz="quarter" idx="10"/>
          </p:nvPr>
        </p:nvSpPr>
        <p:spPr/>
        <p:txBody>
          <a:bodyPr/>
          <a:lstStyle>
            <a:lvl1pPr>
              <a:defRPr/>
            </a:lvl1pPr>
          </a:lstStyle>
          <a:p>
            <a:fld id="{52C16CF3-38DE-4DBE-90E1-4C74CF828861}" type="slidenum">
              <a:rPr lang="en-GB"/>
              <a:pPr/>
              <a:t>‹nº›</a:t>
            </a:fld>
            <a:endParaRPr lang="en-GB"/>
          </a:p>
        </p:txBody>
      </p:sp>
      <p:sp>
        <p:nvSpPr>
          <p:cNvPr id="5" name="Espaço Reservado para Data 4"/>
          <p:cNvSpPr>
            <a:spLocks noGrp="1"/>
          </p:cNvSpPr>
          <p:nvPr>
            <p:ph type="dt" sz="half" idx="11"/>
          </p:nvPr>
        </p:nvSpPr>
        <p:spPr/>
        <p:txBody>
          <a:bodyPr/>
          <a:lstStyle>
            <a:lvl1pPr>
              <a:defRPr/>
            </a:lvl1pPr>
          </a:lstStyle>
          <a:p>
            <a:fld id="{22867C94-FBDE-44E5-83AF-8EC9899E39C7}" type="datetime4">
              <a:rPr lang="en-GB"/>
              <a:pPr/>
              <a:t>23 October 2015</a:t>
            </a:fld>
            <a:endParaRPr lang="en-GB"/>
          </a:p>
        </p:txBody>
      </p:sp>
    </p:spTree>
    <p:extLst>
      <p:ext uri="{BB962C8B-B14F-4D97-AF65-F5344CB8AC3E}">
        <p14:creationId xmlns:p14="http://schemas.microsoft.com/office/powerpoint/2010/main" val="44950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2" name="MMC_CoverShape"/>
          <p:cNvPicPr>
            <a:picLocks/>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2178050"/>
            <a:ext cx="9604756" cy="4089400"/>
          </a:xfrm>
          <a:prstGeom prst="rect">
            <a:avLst/>
          </a:prstGeom>
        </p:spPr>
      </p:pic>
      <p:sp>
        <p:nvSpPr>
          <p:cNvPr id="8194" name="PresentationTitle"/>
          <p:cNvSpPr>
            <a:spLocks noGrp="1" noChangeArrowheads="1"/>
          </p:cNvSpPr>
          <p:nvPr>
            <p:ph type="ctrTitle"/>
            <p:custDataLst>
              <p:tags r:id="rId2"/>
            </p:custDataLst>
          </p:nvPr>
        </p:nvSpPr>
        <p:spPr>
          <a:xfrm>
            <a:off x="896938" y="1243013"/>
            <a:ext cx="8234362" cy="370551"/>
          </a:xfrm>
        </p:spPr>
        <p:txBody>
          <a:bodyPr tIns="0" rIns="0" bIns="0">
            <a:spAutoFit/>
          </a:bodyPr>
          <a:lstStyle>
            <a:lvl1pPr>
              <a:lnSpc>
                <a:spcPct val="86000"/>
              </a:lnSpc>
              <a:defRPr sz="2800"/>
            </a:lvl1pPr>
          </a:lstStyle>
          <a:p>
            <a:pPr lvl="0"/>
            <a:r>
              <a:rPr lang="en-GB" noProof="0" smtClean="0"/>
              <a:t>CLICK TO EDIT MASTER TITLE STYLE</a:t>
            </a:r>
          </a:p>
        </p:txBody>
      </p:sp>
      <p:sp>
        <p:nvSpPr>
          <p:cNvPr id="8388" name="Date"/>
          <p:cNvSpPr>
            <a:spLocks noGrp="1" noChangeArrowheads="1"/>
          </p:cNvSpPr>
          <p:nvPr>
            <p:ph type="subTitle" sz="quarter" idx="1"/>
            <p:custDataLst>
              <p:tags r:id="rId3"/>
            </p:custDataLst>
          </p:nvPr>
        </p:nvSpPr>
        <p:spPr>
          <a:xfrm>
            <a:off x="904875" y="1998663"/>
            <a:ext cx="4852988" cy="228600"/>
          </a:xfrm>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a:lnSpc>
                <a:spcPct val="83000"/>
              </a:lnSpc>
              <a:spcBef>
                <a:spcPct val="0"/>
              </a:spcBef>
              <a:buFontTx/>
              <a:buNone/>
              <a:defRPr sz="1800">
                <a:solidFill>
                  <a:schemeClr val="accent2"/>
                </a:solidFill>
              </a:defRPr>
            </a:lvl1pPr>
          </a:lstStyle>
          <a:p>
            <a:pPr lvl="0"/>
            <a:r>
              <a:rPr lang="en-GB" noProof="0" smtClean="0"/>
              <a:t>Click to edit Master subtitle style</a:t>
            </a:r>
          </a:p>
        </p:txBody>
      </p:sp>
      <p:pic>
        <p:nvPicPr>
          <p:cNvPr id="3" name="Imagem 2"/>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a:xfrm>
            <a:off x="716026" y="477901"/>
            <a:ext cx="1510284" cy="228600"/>
          </a:xfrm>
          <a:prstGeom prst="rect">
            <a:avLst/>
          </a:prstGeom>
        </p:spPr>
      </p:pic>
      <p:pic>
        <p:nvPicPr>
          <p:cNvPr id="4" name="Imagem 3"/>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7466838" y="6459474"/>
            <a:ext cx="1659636" cy="228600"/>
          </a:xfrm>
          <a:prstGeom prst="rect">
            <a:avLst/>
          </a:prstGeom>
        </p:spPr>
      </p:pic>
      <p:pic>
        <p:nvPicPr>
          <p:cNvPr id="5" name="Imagem 4"/>
          <p:cNvPicPr>
            <a:picLocks/>
          </p:cNvPicPr>
          <p:nvPr userDrawn="1"/>
        </p:nvPicPr>
        <p:blipFill>
          <a:blip r:embed="rId8" cstate="print">
            <a:extLst>
              <a:ext uri="{28A0092B-C50C-407E-A947-70E740481C1C}">
                <a14:useLocalDpi xmlns:a14="http://schemas.microsoft.com/office/drawing/2010/main" val="0"/>
              </a:ext>
            </a:extLst>
          </a:blip>
          <a:stretch>
            <a:fillRect/>
          </a:stretch>
        </p:blipFill>
        <p:spPr>
          <a:xfrm>
            <a:off x="6364986" y="574675"/>
            <a:ext cx="2761488" cy="129540"/>
          </a:xfrm>
          <a:prstGeom prst="rect">
            <a:avLst/>
          </a:prstGeom>
        </p:spPr>
      </p:pic>
    </p:spTree>
    <p:extLst>
      <p:ext uri="{BB962C8B-B14F-4D97-AF65-F5344CB8AC3E}">
        <p14:creationId xmlns:p14="http://schemas.microsoft.com/office/powerpoint/2010/main" val="105965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Número de Slide 3"/>
          <p:cNvSpPr>
            <a:spLocks noGrp="1"/>
          </p:cNvSpPr>
          <p:nvPr>
            <p:ph type="sldNum" sz="quarter" idx="10"/>
          </p:nvPr>
        </p:nvSpPr>
        <p:spPr/>
        <p:txBody>
          <a:bodyPr/>
          <a:lstStyle>
            <a:lvl1pPr>
              <a:defRPr/>
            </a:lvl1pPr>
          </a:lstStyle>
          <a:p>
            <a:fld id="{A2E76AA7-BCE7-4296-A471-E8C3B4575C21}" type="slidenum">
              <a:rPr lang="en-GB">
                <a:solidFill>
                  <a:srgbClr val="002C77"/>
                </a:solidFill>
                <a:ea typeface="MS PGothic"/>
              </a:rPr>
              <a:pPr/>
              <a:t>‹nº›</a:t>
            </a:fld>
            <a:endParaRPr lang="en-GB">
              <a:solidFill>
                <a:srgbClr val="002C77"/>
              </a:solidFill>
              <a:ea typeface="MS PGothic"/>
            </a:endParaRPr>
          </a:p>
        </p:txBody>
      </p:sp>
      <p:sp>
        <p:nvSpPr>
          <p:cNvPr id="5" name="Espaço Reservado para Data 4"/>
          <p:cNvSpPr>
            <a:spLocks noGrp="1"/>
          </p:cNvSpPr>
          <p:nvPr>
            <p:ph type="dt" sz="half" idx="11"/>
          </p:nvPr>
        </p:nvSpPr>
        <p:spPr/>
        <p:txBody>
          <a:bodyPr/>
          <a:lstStyle>
            <a:lvl1pPr>
              <a:defRPr/>
            </a:lvl1pPr>
          </a:lstStyle>
          <a:p>
            <a:fld id="{45224365-94D2-4193-986B-C81787477B57}" type="datetime4">
              <a:rPr lang="en-GB">
                <a:ea typeface="MS PGothic"/>
              </a:rPr>
              <a:pPr/>
              <a:t>23 October 2015</a:t>
            </a:fld>
            <a:endParaRPr lang="en-GB">
              <a:ea typeface="MS PGothic"/>
            </a:endParaRPr>
          </a:p>
        </p:txBody>
      </p:sp>
    </p:spTree>
    <p:extLst>
      <p:ext uri="{BB962C8B-B14F-4D97-AF65-F5344CB8AC3E}">
        <p14:creationId xmlns:p14="http://schemas.microsoft.com/office/powerpoint/2010/main" val="408493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58825" y="4406900"/>
            <a:ext cx="8161338" cy="1362075"/>
          </a:xfrm>
        </p:spPr>
        <p:txBody>
          <a:bodyPr/>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58825" y="2906713"/>
            <a:ext cx="816133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 texto mestre</a:t>
            </a:r>
          </a:p>
        </p:txBody>
      </p:sp>
      <p:sp>
        <p:nvSpPr>
          <p:cNvPr id="4" name="Espaço Reservado para Número de Slide 3"/>
          <p:cNvSpPr>
            <a:spLocks noGrp="1"/>
          </p:cNvSpPr>
          <p:nvPr>
            <p:ph type="sldNum" sz="quarter" idx="10"/>
          </p:nvPr>
        </p:nvSpPr>
        <p:spPr/>
        <p:txBody>
          <a:bodyPr/>
          <a:lstStyle>
            <a:lvl1pPr>
              <a:defRPr/>
            </a:lvl1pPr>
          </a:lstStyle>
          <a:p>
            <a:fld id="{86E7CC22-FE52-4DD9-B8A6-1F464A00B249}" type="slidenum">
              <a:rPr lang="en-GB">
                <a:solidFill>
                  <a:srgbClr val="002C77"/>
                </a:solidFill>
                <a:ea typeface="MS PGothic"/>
              </a:rPr>
              <a:pPr/>
              <a:t>‹nº›</a:t>
            </a:fld>
            <a:endParaRPr lang="en-GB">
              <a:solidFill>
                <a:srgbClr val="002C77"/>
              </a:solidFill>
              <a:ea typeface="MS PGothic"/>
            </a:endParaRPr>
          </a:p>
        </p:txBody>
      </p:sp>
      <p:sp>
        <p:nvSpPr>
          <p:cNvPr id="5" name="Espaço Reservado para Data 4"/>
          <p:cNvSpPr>
            <a:spLocks noGrp="1"/>
          </p:cNvSpPr>
          <p:nvPr>
            <p:ph type="dt" sz="half" idx="11"/>
          </p:nvPr>
        </p:nvSpPr>
        <p:spPr/>
        <p:txBody>
          <a:bodyPr/>
          <a:lstStyle>
            <a:lvl1pPr>
              <a:defRPr/>
            </a:lvl1pPr>
          </a:lstStyle>
          <a:p>
            <a:fld id="{9861A2C8-2D22-445A-9919-EE22F862FAD8}" type="datetime4">
              <a:rPr lang="en-GB">
                <a:ea typeface="MS PGothic"/>
              </a:rPr>
              <a:pPr/>
              <a:t>23 October 2015</a:t>
            </a:fld>
            <a:endParaRPr lang="en-GB">
              <a:ea typeface="MS PGothic"/>
            </a:endParaRPr>
          </a:p>
        </p:txBody>
      </p:sp>
    </p:spTree>
    <p:extLst>
      <p:ext uri="{BB962C8B-B14F-4D97-AF65-F5344CB8AC3E}">
        <p14:creationId xmlns:p14="http://schemas.microsoft.com/office/powerpoint/2010/main" val="377372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5613" y="1277938"/>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875213" y="1277938"/>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Número de Slide 4"/>
          <p:cNvSpPr>
            <a:spLocks noGrp="1"/>
          </p:cNvSpPr>
          <p:nvPr>
            <p:ph type="sldNum" sz="quarter" idx="10"/>
          </p:nvPr>
        </p:nvSpPr>
        <p:spPr/>
        <p:txBody>
          <a:bodyPr/>
          <a:lstStyle>
            <a:lvl1pPr>
              <a:defRPr/>
            </a:lvl1pPr>
          </a:lstStyle>
          <a:p>
            <a:fld id="{8E7458A6-CD3D-454B-851E-EBEA1E818C69}" type="slidenum">
              <a:rPr lang="en-GB">
                <a:solidFill>
                  <a:srgbClr val="002C77"/>
                </a:solidFill>
                <a:ea typeface="MS PGothic"/>
              </a:rPr>
              <a:pPr/>
              <a:t>‹nº›</a:t>
            </a:fld>
            <a:endParaRPr lang="en-GB">
              <a:solidFill>
                <a:srgbClr val="002C77"/>
              </a:solidFill>
              <a:ea typeface="MS PGothic"/>
            </a:endParaRPr>
          </a:p>
        </p:txBody>
      </p:sp>
      <p:sp>
        <p:nvSpPr>
          <p:cNvPr id="6" name="Espaço Reservado para Data 5"/>
          <p:cNvSpPr>
            <a:spLocks noGrp="1"/>
          </p:cNvSpPr>
          <p:nvPr>
            <p:ph type="dt" sz="half" idx="11"/>
          </p:nvPr>
        </p:nvSpPr>
        <p:spPr/>
        <p:txBody>
          <a:bodyPr/>
          <a:lstStyle>
            <a:lvl1pPr>
              <a:defRPr/>
            </a:lvl1pPr>
          </a:lstStyle>
          <a:p>
            <a:fld id="{CA6DE8C8-DF76-42DD-93D5-EE32A072EE1B}" type="datetime4">
              <a:rPr lang="en-GB">
                <a:ea typeface="MS PGothic"/>
              </a:rPr>
              <a:pPr/>
              <a:t>23 October 2015</a:t>
            </a:fld>
            <a:endParaRPr lang="en-GB">
              <a:ea typeface="MS PGothic"/>
            </a:endParaRPr>
          </a:p>
        </p:txBody>
      </p:sp>
    </p:spTree>
    <p:extLst>
      <p:ext uri="{BB962C8B-B14F-4D97-AF65-F5344CB8AC3E}">
        <p14:creationId xmlns:p14="http://schemas.microsoft.com/office/powerpoint/2010/main" val="240332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79425" y="274638"/>
            <a:ext cx="8643938" cy="1143000"/>
          </a:xfrm>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878388"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878388"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Número de Slide 6"/>
          <p:cNvSpPr>
            <a:spLocks noGrp="1"/>
          </p:cNvSpPr>
          <p:nvPr>
            <p:ph type="sldNum" sz="quarter" idx="10"/>
          </p:nvPr>
        </p:nvSpPr>
        <p:spPr/>
        <p:txBody>
          <a:bodyPr/>
          <a:lstStyle>
            <a:lvl1pPr>
              <a:defRPr/>
            </a:lvl1pPr>
          </a:lstStyle>
          <a:p>
            <a:fld id="{FF9442FA-A93C-4BBE-9661-6B65B2DD48AF}" type="slidenum">
              <a:rPr lang="en-GB">
                <a:solidFill>
                  <a:srgbClr val="002C77"/>
                </a:solidFill>
                <a:ea typeface="MS PGothic"/>
              </a:rPr>
              <a:pPr/>
              <a:t>‹nº›</a:t>
            </a:fld>
            <a:endParaRPr lang="en-GB">
              <a:solidFill>
                <a:srgbClr val="002C77"/>
              </a:solidFill>
              <a:ea typeface="MS PGothic"/>
            </a:endParaRPr>
          </a:p>
        </p:txBody>
      </p:sp>
      <p:sp>
        <p:nvSpPr>
          <p:cNvPr id="8" name="Espaço Reservado para Data 7"/>
          <p:cNvSpPr>
            <a:spLocks noGrp="1"/>
          </p:cNvSpPr>
          <p:nvPr>
            <p:ph type="dt" sz="half" idx="11"/>
          </p:nvPr>
        </p:nvSpPr>
        <p:spPr/>
        <p:txBody>
          <a:bodyPr/>
          <a:lstStyle>
            <a:lvl1pPr>
              <a:defRPr/>
            </a:lvl1pPr>
          </a:lstStyle>
          <a:p>
            <a:fld id="{233B945B-9DA5-409E-A3A4-FF970073B833}" type="datetime4">
              <a:rPr lang="en-GB">
                <a:ea typeface="MS PGothic"/>
              </a:rPr>
              <a:pPr/>
              <a:t>23 October 2015</a:t>
            </a:fld>
            <a:endParaRPr lang="en-GB">
              <a:ea typeface="MS PGothic"/>
            </a:endParaRPr>
          </a:p>
        </p:txBody>
      </p:sp>
    </p:spTree>
    <p:extLst>
      <p:ext uri="{BB962C8B-B14F-4D97-AF65-F5344CB8AC3E}">
        <p14:creationId xmlns:p14="http://schemas.microsoft.com/office/powerpoint/2010/main" val="418407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Número de Slide 2"/>
          <p:cNvSpPr>
            <a:spLocks noGrp="1"/>
          </p:cNvSpPr>
          <p:nvPr>
            <p:ph type="sldNum" sz="quarter" idx="10"/>
          </p:nvPr>
        </p:nvSpPr>
        <p:spPr/>
        <p:txBody>
          <a:bodyPr/>
          <a:lstStyle>
            <a:lvl1pPr>
              <a:defRPr/>
            </a:lvl1pPr>
          </a:lstStyle>
          <a:p>
            <a:fld id="{57CCC793-3092-4CBF-BEC7-796EF81E8DB5}" type="slidenum">
              <a:rPr lang="en-GB">
                <a:solidFill>
                  <a:srgbClr val="002C77"/>
                </a:solidFill>
                <a:ea typeface="MS PGothic"/>
              </a:rPr>
              <a:pPr/>
              <a:t>‹nº›</a:t>
            </a:fld>
            <a:endParaRPr lang="en-GB">
              <a:solidFill>
                <a:srgbClr val="002C77"/>
              </a:solidFill>
              <a:ea typeface="MS PGothic"/>
            </a:endParaRPr>
          </a:p>
        </p:txBody>
      </p:sp>
      <p:sp>
        <p:nvSpPr>
          <p:cNvPr id="4" name="Espaço Reservado para Data 3"/>
          <p:cNvSpPr>
            <a:spLocks noGrp="1"/>
          </p:cNvSpPr>
          <p:nvPr>
            <p:ph type="dt" sz="half" idx="11"/>
          </p:nvPr>
        </p:nvSpPr>
        <p:spPr/>
        <p:txBody>
          <a:bodyPr/>
          <a:lstStyle>
            <a:lvl1pPr>
              <a:defRPr/>
            </a:lvl1pPr>
          </a:lstStyle>
          <a:p>
            <a:fld id="{2B043880-7B49-4924-BAB4-AB5D40DD5D6F}" type="datetime4">
              <a:rPr lang="en-GB">
                <a:ea typeface="MS PGothic"/>
              </a:rPr>
              <a:pPr/>
              <a:t>23 October 2015</a:t>
            </a:fld>
            <a:endParaRPr lang="en-GB">
              <a:ea typeface="MS PGothic"/>
            </a:endParaRPr>
          </a:p>
        </p:txBody>
      </p:sp>
    </p:spTree>
    <p:extLst>
      <p:ext uri="{BB962C8B-B14F-4D97-AF65-F5344CB8AC3E}">
        <p14:creationId xmlns:p14="http://schemas.microsoft.com/office/powerpoint/2010/main" val="257849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0"/>
          </p:nvPr>
        </p:nvSpPr>
        <p:spPr/>
        <p:txBody>
          <a:bodyPr/>
          <a:lstStyle>
            <a:lvl1pPr>
              <a:defRPr/>
            </a:lvl1pPr>
          </a:lstStyle>
          <a:p>
            <a:fld id="{5F86EF29-B622-49B5-8BD7-BD74CECA6CBC}" type="slidenum">
              <a:rPr lang="en-GB">
                <a:solidFill>
                  <a:srgbClr val="002C77"/>
                </a:solidFill>
                <a:ea typeface="MS PGothic"/>
              </a:rPr>
              <a:pPr/>
              <a:t>‹nº›</a:t>
            </a:fld>
            <a:endParaRPr lang="en-GB">
              <a:solidFill>
                <a:srgbClr val="002C77"/>
              </a:solidFill>
              <a:ea typeface="MS PGothic"/>
            </a:endParaRPr>
          </a:p>
        </p:txBody>
      </p:sp>
      <p:sp>
        <p:nvSpPr>
          <p:cNvPr id="3" name="Espaço Reservado para Data 2"/>
          <p:cNvSpPr>
            <a:spLocks noGrp="1"/>
          </p:cNvSpPr>
          <p:nvPr>
            <p:ph type="dt" sz="half" idx="11"/>
          </p:nvPr>
        </p:nvSpPr>
        <p:spPr/>
        <p:txBody>
          <a:bodyPr/>
          <a:lstStyle>
            <a:lvl1pPr>
              <a:defRPr/>
            </a:lvl1pPr>
          </a:lstStyle>
          <a:p>
            <a:fld id="{18972D9D-ADD5-43DD-A6D4-31CB37237ED4}" type="datetime4">
              <a:rPr lang="en-GB">
                <a:ea typeface="MS PGothic"/>
              </a:rPr>
              <a:pPr/>
              <a:t>23 October 2015</a:t>
            </a:fld>
            <a:endParaRPr lang="en-GB">
              <a:ea typeface="MS PGothic"/>
            </a:endParaRPr>
          </a:p>
        </p:txBody>
      </p:sp>
    </p:spTree>
    <p:extLst>
      <p:ext uri="{BB962C8B-B14F-4D97-AF65-F5344CB8AC3E}">
        <p14:creationId xmlns:p14="http://schemas.microsoft.com/office/powerpoint/2010/main" val="1943471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79425" y="273050"/>
            <a:ext cx="31607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754438" y="273050"/>
            <a:ext cx="5368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79425" y="1435100"/>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Número de Slide 4"/>
          <p:cNvSpPr>
            <a:spLocks noGrp="1"/>
          </p:cNvSpPr>
          <p:nvPr>
            <p:ph type="sldNum" sz="quarter" idx="10"/>
          </p:nvPr>
        </p:nvSpPr>
        <p:spPr/>
        <p:txBody>
          <a:bodyPr/>
          <a:lstStyle>
            <a:lvl1pPr>
              <a:defRPr/>
            </a:lvl1pPr>
          </a:lstStyle>
          <a:p>
            <a:fld id="{80BAFF06-2DB4-41D9-907A-279DA7E3A343}" type="slidenum">
              <a:rPr lang="en-GB">
                <a:solidFill>
                  <a:srgbClr val="002C77"/>
                </a:solidFill>
                <a:ea typeface="MS PGothic"/>
              </a:rPr>
              <a:pPr/>
              <a:t>‹nº›</a:t>
            </a:fld>
            <a:endParaRPr lang="en-GB">
              <a:solidFill>
                <a:srgbClr val="002C77"/>
              </a:solidFill>
              <a:ea typeface="MS PGothic"/>
            </a:endParaRPr>
          </a:p>
        </p:txBody>
      </p:sp>
      <p:sp>
        <p:nvSpPr>
          <p:cNvPr id="6" name="Espaço Reservado para Data 5"/>
          <p:cNvSpPr>
            <a:spLocks noGrp="1"/>
          </p:cNvSpPr>
          <p:nvPr>
            <p:ph type="dt" sz="half" idx="11"/>
          </p:nvPr>
        </p:nvSpPr>
        <p:spPr/>
        <p:txBody>
          <a:bodyPr/>
          <a:lstStyle>
            <a:lvl1pPr>
              <a:defRPr/>
            </a:lvl1pPr>
          </a:lstStyle>
          <a:p>
            <a:fld id="{705D34AA-4D60-49C9-83C2-E5B1BB667053}" type="datetime4">
              <a:rPr lang="en-GB">
                <a:ea typeface="MS PGothic"/>
              </a:rPr>
              <a:pPr/>
              <a:t>23 October 2015</a:t>
            </a:fld>
            <a:endParaRPr lang="en-GB">
              <a:ea typeface="MS PGothic"/>
            </a:endParaRPr>
          </a:p>
        </p:txBody>
      </p:sp>
    </p:spTree>
    <p:extLst>
      <p:ext uri="{BB962C8B-B14F-4D97-AF65-F5344CB8AC3E}">
        <p14:creationId xmlns:p14="http://schemas.microsoft.com/office/powerpoint/2010/main" val="83533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Número de Slide 3"/>
          <p:cNvSpPr>
            <a:spLocks noGrp="1"/>
          </p:cNvSpPr>
          <p:nvPr>
            <p:ph type="sldNum" sz="quarter" idx="10"/>
          </p:nvPr>
        </p:nvSpPr>
        <p:spPr/>
        <p:txBody>
          <a:bodyPr/>
          <a:lstStyle>
            <a:lvl1pPr>
              <a:defRPr/>
            </a:lvl1pPr>
          </a:lstStyle>
          <a:p>
            <a:fld id="{A2E76AA7-BCE7-4296-A471-E8C3B4575C21}" type="slidenum">
              <a:rPr lang="en-GB"/>
              <a:pPr/>
              <a:t>‹nº›</a:t>
            </a:fld>
            <a:endParaRPr lang="en-GB"/>
          </a:p>
        </p:txBody>
      </p:sp>
      <p:sp>
        <p:nvSpPr>
          <p:cNvPr id="5" name="Espaço Reservado para Data 4"/>
          <p:cNvSpPr>
            <a:spLocks noGrp="1"/>
          </p:cNvSpPr>
          <p:nvPr>
            <p:ph type="dt" sz="half" idx="11"/>
          </p:nvPr>
        </p:nvSpPr>
        <p:spPr/>
        <p:txBody>
          <a:bodyPr/>
          <a:lstStyle>
            <a:lvl1pPr>
              <a:defRPr/>
            </a:lvl1pPr>
          </a:lstStyle>
          <a:p>
            <a:fld id="{45224365-94D2-4193-986B-C81787477B57}" type="datetime4">
              <a:rPr lang="en-GB"/>
              <a:pPr/>
              <a:t>23 October 2015</a:t>
            </a:fld>
            <a:endParaRPr lang="en-GB"/>
          </a:p>
        </p:txBody>
      </p:sp>
    </p:spTree>
    <p:extLst>
      <p:ext uri="{BB962C8B-B14F-4D97-AF65-F5344CB8AC3E}">
        <p14:creationId xmlns:p14="http://schemas.microsoft.com/office/powerpoint/2010/main" val="95909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882775" y="4800600"/>
            <a:ext cx="5761038"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882775" y="612775"/>
            <a:ext cx="5761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882775" y="5367338"/>
            <a:ext cx="5761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Número de Slide 4"/>
          <p:cNvSpPr>
            <a:spLocks noGrp="1"/>
          </p:cNvSpPr>
          <p:nvPr>
            <p:ph type="sldNum" sz="quarter" idx="10"/>
          </p:nvPr>
        </p:nvSpPr>
        <p:spPr/>
        <p:txBody>
          <a:bodyPr/>
          <a:lstStyle>
            <a:lvl1pPr>
              <a:defRPr/>
            </a:lvl1pPr>
          </a:lstStyle>
          <a:p>
            <a:fld id="{7D01BDBE-07C9-419E-A4F5-0C592416559C}" type="slidenum">
              <a:rPr lang="en-GB">
                <a:solidFill>
                  <a:srgbClr val="002C77"/>
                </a:solidFill>
                <a:ea typeface="MS PGothic"/>
              </a:rPr>
              <a:pPr/>
              <a:t>‹nº›</a:t>
            </a:fld>
            <a:endParaRPr lang="en-GB">
              <a:solidFill>
                <a:srgbClr val="002C77"/>
              </a:solidFill>
              <a:ea typeface="MS PGothic"/>
            </a:endParaRPr>
          </a:p>
        </p:txBody>
      </p:sp>
      <p:sp>
        <p:nvSpPr>
          <p:cNvPr id="6" name="Espaço Reservado para Data 5"/>
          <p:cNvSpPr>
            <a:spLocks noGrp="1"/>
          </p:cNvSpPr>
          <p:nvPr>
            <p:ph type="dt" sz="half" idx="11"/>
          </p:nvPr>
        </p:nvSpPr>
        <p:spPr/>
        <p:txBody>
          <a:bodyPr/>
          <a:lstStyle>
            <a:lvl1pPr>
              <a:defRPr/>
            </a:lvl1pPr>
          </a:lstStyle>
          <a:p>
            <a:fld id="{7CA778A9-4183-418C-A7A5-8A35AD862147}" type="datetime4">
              <a:rPr lang="en-GB">
                <a:ea typeface="MS PGothic"/>
              </a:rPr>
              <a:pPr/>
              <a:t>23 October 2015</a:t>
            </a:fld>
            <a:endParaRPr lang="en-GB">
              <a:ea typeface="MS PGothic"/>
            </a:endParaRPr>
          </a:p>
        </p:txBody>
      </p:sp>
    </p:spTree>
    <p:extLst>
      <p:ext uri="{BB962C8B-B14F-4D97-AF65-F5344CB8AC3E}">
        <p14:creationId xmlns:p14="http://schemas.microsoft.com/office/powerpoint/2010/main" val="415487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Número de Slide 3"/>
          <p:cNvSpPr>
            <a:spLocks noGrp="1"/>
          </p:cNvSpPr>
          <p:nvPr>
            <p:ph type="sldNum" sz="quarter" idx="10"/>
          </p:nvPr>
        </p:nvSpPr>
        <p:spPr/>
        <p:txBody>
          <a:bodyPr/>
          <a:lstStyle>
            <a:lvl1pPr>
              <a:defRPr/>
            </a:lvl1pPr>
          </a:lstStyle>
          <a:p>
            <a:fld id="{E02D5732-BD0E-4453-8AEC-59D07AAD9F09}" type="slidenum">
              <a:rPr lang="en-GB">
                <a:solidFill>
                  <a:srgbClr val="002C77"/>
                </a:solidFill>
                <a:ea typeface="MS PGothic"/>
              </a:rPr>
              <a:pPr/>
              <a:t>‹nº›</a:t>
            </a:fld>
            <a:endParaRPr lang="en-GB">
              <a:solidFill>
                <a:srgbClr val="002C77"/>
              </a:solidFill>
              <a:ea typeface="MS PGothic"/>
            </a:endParaRPr>
          </a:p>
        </p:txBody>
      </p:sp>
      <p:sp>
        <p:nvSpPr>
          <p:cNvPr id="5" name="Espaço Reservado para Data 4"/>
          <p:cNvSpPr>
            <a:spLocks noGrp="1"/>
          </p:cNvSpPr>
          <p:nvPr>
            <p:ph type="dt" sz="half" idx="11"/>
          </p:nvPr>
        </p:nvSpPr>
        <p:spPr/>
        <p:txBody>
          <a:bodyPr/>
          <a:lstStyle>
            <a:lvl1pPr>
              <a:defRPr/>
            </a:lvl1pPr>
          </a:lstStyle>
          <a:p>
            <a:fld id="{C347D9E4-C778-4DD3-86F2-24655916F7C3}" type="datetime4">
              <a:rPr lang="en-GB">
                <a:ea typeface="MS PGothic"/>
              </a:rPr>
              <a:pPr/>
              <a:t>23 October 2015</a:t>
            </a:fld>
            <a:endParaRPr lang="en-GB">
              <a:ea typeface="MS PGothic"/>
            </a:endParaRPr>
          </a:p>
        </p:txBody>
      </p:sp>
    </p:spTree>
    <p:extLst>
      <p:ext uri="{BB962C8B-B14F-4D97-AF65-F5344CB8AC3E}">
        <p14:creationId xmlns:p14="http://schemas.microsoft.com/office/powerpoint/2010/main" val="338393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970713" y="382588"/>
            <a:ext cx="2171700" cy="588327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5613" y="382588"/>
            <a:ext cx="6362700" cy="588327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Número de Slide 3"/>
          <p:cNvSpPr>
            <a:spLocks noGrp="1"/>
          </p:cNvSpPr>
          <p:nvPr>
            <p:ph type="sldNum" sz="quarter" idx="10"/>
          </p:nvPr>
        </p:nvSpPr>
        <p:spPr/>
        <p:txBody>
          <a:bodyPr/>
          <a:lstStyle>
            <a:lvl1pPr>
              <a:defRPr/>
            </a:lvl1pPr>
          </a:lstStyle>
          <a:p>
            <a:fld id="{52C16CF3-38DE-4DBE-90E1-4C74CF828861}" type="slidenum">
              <a:rPr lang="en-GB">
                <a:solidFill>
                  <a:srgbClr val="002C77"/>
                </a:solidFill>
                <a:ea typeface="MS PGothic"/>
              </a:rPr>
              <a:pPr/>
              <a:t>‹nº›</a:t>
            </a:fld>
            <a:endParaRPr lang="en-GB">
              <a:solidFill>
                <a:srgbClr val="002C77"/>
              </a:solidFill>
              <a:ea typeface="MS PGothic"/>
            </a:endParaRPr>
          </a:p>
        </p:txBody>
      </p:sp>
      <p:sp>
        <p:nvSpPr>
          <p:cNvPr id="5" name="Espaço Reservado para Data 4"/>
          <p:cNvSpPr>
            <a:spLocks noGrp="1"/>
          </p:cNvSpPr>
          <p:nvPr>
            <p:ph type="dt" sz="half" idx="11"/>
          </p:nvPr>
        </p:nvSpPr>
        <p:spPr/>
        <p:txBody>
          <a:bodyPr/>
          <a:lstStyle>
            <a:lvl1pPr>
              <a:defRPr/>
            </a:lvl1pPr>
          </a:lstStyle>
          <a:p>
            <a:fld id="{22867C94-FBDE-44E5-83AF-8EC9899E39C7}" type="datetime4">
              <a:rPr lang="en-GB">
                <a:ea typeface="MS PGothic"/>
              </a:rPr>
              <a:pPr/>
              <a:t>23 October 2015</a:t>
            </a:fld>
            <a:endParaRPr lang="en-GB">
              <a:ea typeface="MS PGothic"/>
            </a:endParaRPr>
          </a:p>
        </p:txBody>
      </p:sp>
    </p:spTree>
    <p:extLst>
      <p:ext uri="{BB962C8B-B14F-4D97-AF65-F5344CB8AC3E}">
        <p14:creationId xmlns:p14="http://schemas.microsoft.com/office/powerpoint/2010/main" val="68572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58825" y="4406900"/>
            <a:ext cx="8161338" cy="1362075"/>
          </a:xfrm>
        </p:spPr>
        <p:txBody>
          <a:bodyPr/>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58825" y="2906713"/>
            <a:ext cx="816133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 texto mestre</a:t>
            </a:r>
          </a:p>
        </p:txBody>
      </p:sp>
      <p:sp>
        <p:nvSpPr>
          <p:cNvPr id="4" name="Espaço Reservado para Número de Slide 3"/>
          <p:cNvSpPr>
            <a:spLocks noGrp="1"/>
          </p:cNvSpPr>
          <p:nvPr>
            <p:ph type="sldNum" sz="quarter" idx="10"/>
          </p:nvPr>
        </p:nvSpPr>
        <p:spPr/>
        <p:txBody>
          <a:bodyPr/>
          <a:lstStyle>
            <a:lvl1pPr>
              <a:defRPr/>
            </a:lvl1pPr>
          </a:lstStyle>
          <a:p>
            <a:fld id="{86E7CC22-FE52-4DD9-B8A6-1F464A00B249}" type="slidenum">
              <a:rPr lang="en-GB"/>
              <a:pPr/>
              <a:t>‹nº›</a:t>
            </a:fld>
            <a:endParaRPr lang="en-GB"/>
          </a:p>
        </p:txBody>
      </p:sp>
      <p:sp>
        <p:nvSpPr>
          <p:cNvPr id="5" name="Espaço Reservado para Data 4"/>
          <p:cNvSpPr>
            <a:spLocks noGrp="1"/>
          </p:cNvSpPr>
          <p:nvPr>
            <p:ph type="dt" sz="half" idx="11"/>
          </p:nvPr>
        </p:nvSpPr>
        <p:spPr/>
        <p:txBody>
          <a:bodyPr/>
          <a:lstStyle>
            <a:lvl1pPr>
              <a:defRPr/>
            </a:lvl1pPr>
          </a:lstStyle>
          <a:p>
            <a:fld id="{9861A2C8-2D22-445A-9919-EE22F862FAD8}" type="datetime4">
              <a:rPr lang="en-GB"/>
              <a:pPr/>
              <a:t>23 October 2015</a:t>
            </a:fld>
            <a:endParaRPr lang="en-GB"/>
          </a:p>
        </p:txBody>
      </p:sp>
    </p:spTree>
    <p:extLst>
      <p:ext uri="{BB962C8B-B14F-4D97-AF65-F5344CB8AC3E}">
        <p14:creationId xmlns:p14="http://schemas.microsoft.com/office/powerpoint/2010/main" val="103425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5613" y="1277938"/>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875213" y="1277938"/>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Número de Slide 4"/>
          <p:cNvSpPr>
            <a:spLocks noGrp="1"/>
          </p:cNvSpPr>
          <p:nvPr>
            <p:ph type="sldNum" sz="quarter" idx="10"/>
          </p:nvPr>
        </p:nvSpPr>
        <p:spPr/>
        <p:txBody>
          <a:bodyPr/>
          <a:lstStyle>
            <a:lvl1pPr>
              <a:defRPr/>
            </a:lvl1pPr>
          </a:lstStyle>
          <a:p>
            <a:fld id="{8E7458A6-CD3D-454B-851E-EBEA1E818C69}" type="slidenum">
              <a:rPr lang="en-GB"/>
              <a:pPr/>
              <a:t>‹nº›</a:t>
            </a:fld>
            <a:endParaRPr lang="en-GB"/>
          </a:p>
        </p:txBody>
      </p:sp>
      <p:sp>
        <p:nvSpPr>
          <p:cNvPr id="6" name="Espaço Reservado para Data 5"/>
          <p:cNvSpPr>
            <a:spLocks noGrp="1"/>
          </p:cNvSpPr>
          <p:nvPr>
            <p:ph type="dt" sz="half" idx="11"/>
          </p:nvPr>
        </p:nvSpPr>
        <p:spPr/>
        <p:txBody>
          <a:bodyPr/>
          <a:lstStyle>
            <a:lvl1pPr>
              <a:defRPr/>
            </a:lvl1pPr>
          </a:lstStyle>
          <a:p>
            <a:fld id="{CA6DE8C8-DF76-42DD-93D5-EE32A072EE1B}" type="datetime4">
              <a:rPr lang="en-GB"/>
              <a:pPr/>
              <a:t>23 October 2015</a:t>
            </a:fld>
            <a:endParaRPr lang="en-GB"/>
          </a:p>
        </p:txBody>
      </p:sp>
    </p:spTree>
    <p:extLst>
      <p:ext uri="{BB962C8B-B14F-4D97-AF65-F5344CB8AC3E}">
        <p14:creationId xmlns:p14="http://schemas.microsoft.com/office/powerpoint/2010/main" val="120403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79425" y="274638"/>
            <a:ext cx="8643938" cy="1143000"/>
          </a:xfrm>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878388"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878388"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Número de Slide 6"/>
          <p:cNvSpPr>
            <a:spLocks noGrp="1"/>
          </p:cNvSpPr>
          <p:nvPr>
            <p:ph type="sldNum" sz="quarter" idx="10"/>
          </p:nvPr>
        </p:nvSpPr>
        <p:spPr/>
        <p:txBody>
          <a:bodyPr/>
          <a:lstStyle>
            <a:lvl1pPr>
              <a:defRPr/>
            </a:lvl1pPr>
          </a:lstStyle>
          <a:p>
            <a:fld id="{FF9442FA-A93C-4BBE-9661-6B65B2DD48AF}" type="slidenum">
              <a:rPr lang="en-GB"/>
              <a:pPr/>
              <a:t>‹nº›</a:t>
            </a:fld>
            <a:endParaRPr lang="en-GB"/>
          </a:p>
        </p:txBody>
      </p:sp>
      <p:sp>
        <p:nvSpPr>
          <p:cNvPr id="8" name="Espaço Reservado para Data 7"/>
          <p:cNvSpPr>
            <a:spLocks noGrp="1"/>
          </p:cNvSpPr>
          <p:nvPr>
            <p:ph type="dt" sz="half" idx="11"/>
          </p:nvPr>
        </p:nvSpPr>
        <p:spPr/>
        <p:txBody>
          <a:bodyPr/>
          <a:lstStyle>
            <a:lvl1pPr>
              <a:defRPr/>
            </a:lvl1pPr>
          </a:lstStyle>
          <a:p>
            <a:fld id="{233B945B-9DA5-409E-A3A4-FF970073B833}" type="datetime4">
              <a:rPr lang="en-GB"/>
              <a:pPr/>
              <a:t>23 October 2015</a:t>
            </a:fld>
            <a:endParaRPr lang="en-GB"/>
          </a:p>
        </p:txBody>
      </p:sp>
    </p:spTree>
    <p:extLst>
      <p:ext uri="{BB962C8B-B14F-4D97-AF65-F5344CB8AC3E}">
        <p14:creationId xmlns:p14="http://schemas.microsoft.com/office/powerpoint/2010/main" val="265094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Número de Slide 2"/>
          <p:cNvSpPr>
            <a:spLocks noGrp="1"/>
          </p:cNvSpPr>
          <p:nvPr>
            <p:ph type="sldNum" sz="quarter" idx="10"/>
          </p:nvPr>
        </p:nvSpPr>
        <p:spPr/>
        <p:txBody>
          <a:bodyPr/>
          <a:lstStyle>
            <a:lvl1pPr>
              <a:defRPr/>
            </a:lvl1pPr>
          </a:lstStyle>
          <a:p>
            <a:fld id="{57CCC793-3092-4CBF-BEC7-796EF81E8DB5}" type="slidenum">
              <a:rPr lang="en-GB"/>
              <a:pPr/>
              <a:t>‹nº›</a:t>
            </a:fld>
            <a:endParaRPr lang="en-GB"/>
          </a:p>
        </p:txBody>
      </p:sp>
      <p:sp>
        <p:nvSpPr>
          <p:cNvPr id="4" name="Espaço Reservado para Data 3"/>
          <p:cNvSpPr>
            <a:spLocks noGrp="1"/>
          </p:cNvSpPr>
          <p:nvPr>
            <p:ph type="dt" sz="half" idx="11"/>
          </p:nvPr>
        </p:nvSpPr>
        <p:spPr/>
        <p:txBody>
          <a:bodyPr/>
          <a:lstStyle>
            <a:lvl1pPr>
              <a:defRPr/>
            </a:lvl1pPr>
          </a:lstStyle>
          <a:p>
            <a:fld id="{2B043880-7B49-4924-BAB4-AB5D40DD5D6F}" type="datetime4">
              <a:rPr lang="en-GB"/>
              <a:pPr/>
              <a:t>23 October 2015</a:t>
            </a:fld>
            <a:endParaRPr lang="en-GB"/>
          </a:p>
        </p:txBody>
      </p:sp>
    </p:spTree>
    <p:extLst>
      <p:ext uri="{BB962C8B-B14F-4D97-AF65-F5344CB8AC3E}">
        <p14:creationId xmlns:p14="http://schemas.microsoft.com/office/powerpoint/2010/main" val="414392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0"/>
          </p:nvPr>
        </p:nvSpPr>
        <p:spPr/>
        <p:txBody>
          <a:bodyPr/>
          <a:lstStyle>
            <a:lvl1pPr>
              <a:defRPr/>
            </a:lvl1pPr>
          </a:lstStyle>
          <a:p>
            <a:fld id="{5F86EF29-B622-49B5-8BD7-BD74CECA6CBC}" type="slidenum">
              <a:rPr lang="en-GB"/>
              <a:pPr/>
              <a:t>‹nº›</a:t>
            </a:fld>
            <a:endParaRPr lang="en-GB"/>
          </a:p>
        </p:txBody>
      </p:sp>
      <p:sp>
        <p:nvSpPr>
          <p:cNvPr id="3" name="Espaço Reservado para Data 2"/>
          <p:cNvSpPr>
            <a:spLocks noGrp="1"/>
          </p:cNvSpPr>
          <p:nvPr>
            <p:ph type="dt" sz="half" idx="11"/>
          </p:nvPr>
        </p:nvSpPr>
        <p:spPr/>
        <p:txBody>
          <a:bodyPr/>
          <a:lstStyle>
            <a:lvl1pPr>
              <a:defRPr/>
            </a:lvl1pPr>
          </a:lstStyle>
          <a:p>
            <a:fld id="{18972D9D-ADD5-43DD-A6D4-31CB37237ED4}" type="datetime4">
              <a:rPr lang="en-GB"/>
              <a:pPr/>
              <a:t>23 October 2015</a:t>
            </a:fld>
            <a:endParaRPr lang="en-GB"/>
          </a:p>
        </p:txBody>
      </p:sp>
    </p:spTree>
    <p:extLst>
      <p:ext uri="{BB962C8B-B14F-4D97-AF65-F5344CB8AC3E}">
        <p14:creationId xmlns:p14="http://schemas.microsoft.com/office/powerpoint/2010/main" val="388683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79425" y="273050"/>
            <a:ext cx="31607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754438" y="273050"/>
            <a:ext cx="5368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79425" y="1435100"/>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Número de Slide 4"/>
          <p:cNvSpPr>
            <a:spLocks noGrp="1"/>
          </p:cNvSpPr>
          <p:nvPr>
            <p:ph type="sldNum" sz="quarter" idx="10"/>
          </p:nvPr>
        </p:nvSpPr>
        <p:spPr/>
        <p:txBody>
          <a:bodyPr/>
          <a:lstStyle>
            <a:lvl1pPr>
              <a:defRPr/>
            </a:lvl1pPr>
          </a:lstStyle>
          <a:p>
            <a:fld id="{80BAFF06-2DB4-41D9-907A-279DA7E3A343}" type="slidenum">
              <a:rPr lang="en-GB"/>
              <a:pPr/>
              <a:t>‹nº›</a:t>
            </a:fld>
            <a:endParaRPr lang="en-GB"/>
          </a:p>
        </p:txBody>
      </p:sp>
      <p:sp>
        <p:nvSpPr>
          <p:cNvPr id="6" name="Espaço Reservado para Data 5"/>
          <p:cNvSpPr>
            <a:spLocks noGrp="1"/>
          </p:cNvSpPr>
          <p:nvPr>
            <p:ph type="dt" sz="half" idx="11"/>
          </p:nvPr>
        </p:nvSpPr>
        <p:spPr/>
        <p:txBody>
          <a:bodyPr/>
          <a:lstStyle>
            <a:lvl1pPr>
              <a:defRPr/>
            </a:lvl1pPr>
          </a:lstStyle>
          <a:p>
            <a:fld id="{705D34AA-4D60-49C9-83C2-E5B1BB667053}" type="datetime4">
              <a:rPr lang="en-GB"/>
              <a:pPr/>
              <a:t>23 October 2015</a:t>
            </a:fld>
            <a:endParaRPr lang="en-GB"/>
          </a:p>
        </p:txBody>
      </p:sp>
    </p:spTree>
    <p:extLst>
      <p:ext uri="{BB962C8B-B14F-4D97-AF65-F5344CB8AC3E}">
        <p14:creationId xmlns:p14="http://schemas.microsoft.com/office/powerpoint/2010/main" val="305806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882775" y="4800600"/>
            <a:ext cx="5761038"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882775" y="612775"/>
            <a:ext cx="5761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882775" y="5367338"/>
            <a:ext cx="5761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Número de Slide 4"/>
          <p:cNvSpPr>
            <a:spLocks noGrp="1"/>
          </p:cNvSpPr>
          <p:nvPr>
            <p:ph type="sldNum" sz="quarter" idx="10"/>
          </p:nvPr>
        </p:nvSpPr>
        <p:spPr/>
        <p:txBody>
          <a:bodyPr/>
          <a:lstStyle>
            <a:lvl1pPr>
              <a:defRPr/>
            </a:lvl1pPr>
          </a:lstStyle>
          <a:p>
            <a:fld id="{7D01BDBE-07C9-419E-A4F5-0C592416559C}" type="slidenum">
              <a:rPr lang="en-GB"/>
              <a:pPr/>
              <a:t>‹nº›</a:t>
            </a:fld>
            <a:endParaRPr lang="en-GB"/>
          </a:p>
        </p:txBody>
      </p:sp>
      <p:sp>
        <p:nvSpPr>
          <p:cNvPr id="6" name="Espaço Reservado para Data 5"/>
          <p:cNvSpPr>
            <a:spLocks noGrp="1"/>
          </p:cNvSpPr>
          <p:nvPr>
            <p:ph type="dt" sz="half" idx="11"/>
          </p:nvPr>
        </p:nvSpPr>
        <p:spPr/>
        <p:txBody>
          <a:bodyPr/>
          <a:lstStyle>
            <a:lvl1pPr>
              <a:defRPr/>
            </a:lvl1pPr>
          </a:lstStyle>
          <a:p>
            <a:fld id="{7CA778A9-4183-418C-A7A5-8A35AD862147}" type="datetime4">
              <a:rPr lang="en-GB"/>
              <a:pPr/>
              <a:t>23 October 2015</a:t>
            </a:fld>
            <a:endParaRPr lang="en-GB"/>
          </a:p>
        </p:txBody>
      </p:sp>
    </p:spTree>
    <p:extLst>
      <p:ext uri="{BB962C8B-B14F-4D97-AF65-F5344CB8AC3E}">
        <p14:creationId xmlns:p14="http://schemas.microsoft.com/office/powerpoint/2010/main" val="16070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11.xml"/><Relationship Id="rId18" Type="http://schemas.openxmlformats.org/officeDocument/2006/relationships/tags" Target="../tags/tag16.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tags" Target="../tags/tag15.xml"/><Relationship Id="rId2" Type="http://schemas.openxmlformats.org/officeDocument/2006/relationships/slideLayout" Target="../slideLayouts/slideLayout13.xml"/><Relationship Id="rId16" Type="http://schemas.openxmlformats.org/officeDocument/2006/relationships/tags" Target="../tags/tag1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13.xml"/><Relationship Id="rId10" Type="http://schemas.openxmlformats.org/officeDocument/2006/relationships/slideLayout" Target="../slideLayouts/slideLayout21.xml"/><Relationship Id="rId19" Type="http://schemas.openxmlformats.org/officeDocument/2006/relationships/tags" Target="../tags/tag17.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13"/>
            </p:custDataLst>
          </p:nvPr>
        </p:nvSpPr>
        <p:spPr bwMode="gray">
          <a:xfrm>
            <a:off x="455613" y="382588"/>
            <a:ext cx="8686800"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GB" smtClean="0"/>
              <a:t>Click to edit Master title style</a:t>
            </a:r>
          </a:p>
        </p:txBody>
      </p:sp>
      <p:sp>
        <p:nvSpPr>
          <p:cNvPr id="1027" name="BodyText"/>
          <p:cNvSpPr>
            <a:spLocks noGrp="1" noChangeArrowheads="1"/>
          </p:cNvSpPr>
          <p:nvPr>
            <p:ph type="body" idx="1"/>
            <p:custDataLst>
              <p:tags r:id="rId14"/>
            </p:custDataLst>
          </p:nvPr>
        </p:nvSpPr>
        <p:spPr bwMode="gray">
          <a:xfrm>
            <a:off x="455613" y="1277938"/>
            <a:ext cx="8686800" cy="498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45" name="Copyright" hidden="1"/>
          <p:cNvSpPr txBox="1">
            <a:spLocks noChangeArrowheads="1"/>
          </p:cNvSpPr>
          <p:nvPr>
            <p:custDataLst>
              <p:tags r:id="rId15"/>
            </p:custDataLst>
          </p:nvPr>
        </p:nvSpPr>
        <p:spPr bwMode="gray">
          <a:xfrm>
            <a:off x="477838" y="6534150"/>
            <a:ext cx="2897187"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GB" sz="700" smtClean="0">
                <a:solidFill>
                  <a:srgbClr val="7C848A"/>
                </a:solidFill>
                <a:cs typeface="Arial" charset="0"/>
              </a:rPr>
              <a:t>© 2014 Marsh Corretora de Seguros Ltda.</a:t>
            </a:r>
            <a:endParaRPr lang="en-GB" sz="700">
              <a:solidFill>
                <a:srgbClr val="7C848A"/>
              </a:solidFill>
            </a:endParaRPr>
          </a:p>
        </p:txBody>
      </p:sp>
      <p:sp>
        <p:nvSpPr>
          <p:cNvPr id="1049" name="SlideNumber"/>
          <p:cNvSpPr>
            <a:spLocks noGrp="1" noChangeArrowheads="1"/>
          </p:cNvSpPr>
          <p:nvPr>
            <p:ph type="sldNum" sz="quarter" idx="4"/>
            <p:custDataLst>
              <p:tags r:id="rId16"/>
            </p:custDataLst>
          </p:nvPr>
        </p:nvSpPr>
        <p:spPr bwMode="gray">
          <a:xfrm>
            <a:off x="8691563" y="6483350"/>
            <a:ext cx="44767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lnSpc>
                <a:spcPct val="100000"/>
              </a:lnSpc>
              <a:defRPr sz="1100">
                <a:solidFill>
                  <a:schemeClr val="accent1"/>
                </a:solidFill>
              </a:defRPr>
            </a:lvl1pPr>
          </a:lstStyle>
          <a:p>
            <a:fld id="{022C7F86-F69D-499C-BABD-F7C305A02176}" type="slidenum">
              <a:rPr lang="en-GB" smtClean="0"/>
              <a:pPr/>
              <a:t>‹nº›</a:t>
            </a:fld>
            <a:endParaRPr lang="en-GB"/>
          </a:p>
        </p:txBody>
      </p:sp>
      <p:sp>
        <p:nvSpPr>
          <p:cNvPr id="1052" name="Date" hidden="1"/>
          <p:cNvSpPr>
            <a:spLocks noGrp="1" noChangeArrowheads="1"/>
          </p:cNvSpPr>
          <p:nvPr>
            <p:ph type="dt" sz="half" idx="2"/>
            <p:custDataLst>
              <p:tags r:id="rId17"/>
            </p:custDataLst>
          </p:nvPr>
        </p:nvSpPr>
        <p:spPr bwMode="gray">
          <a:xfrm>
            <a:off x="4262438" y="6532791"/>
            <a:ext cx="1079500"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nSpc>
                <a:spcPct val="100000"/>
              </a:lnSpc>
              <a:spcBef>
                <a:spcPct val="50000"/>
              </a:spcBef>
              <a:defRPr sz="700">
                <a:solidFill>
                  <a:srgbClr val="7C848A"/>
                </a:solidFill>
                <a:cs typeface="Arial" charset="0"/>
              </a:defRPr>
            </a:lvl1pPr>
          </a:lstStyle>
          <a:p>
            <a:fld id="{D5556F7A-C705-466B-B9FA-C5870B1F625E}" type="datetime4">
              <a:rPr lang="en-GB" smtClean="0"/>
              <a:pPr/>
              <a:t>23 October 2015</a:t>
            </a:fld>
            <a:endParaRPr lang="en-GB"/>
          </a:p>
        </p:txBody>
      </p:sp>
      <p:sp>
        <p:nvSpPr>
          <p:cNvPr id="1059" name="Business"/>
          <p:cNvSpPr txBox="1">
            <a:spLocks noChangeArrowheads="1"/>
          </p:cNvSpPr>
          <p:nvPr>
            <p:custDataLst>
              <p:tags r:id="rId18"/>
            </p:custDataLst>
          </p:nvPr>
        </p:nvSpPr>
        <p:spPr bwMode="gray">
          <a:xfrm>
            <a:off x="477838" y="6534150"/>
            <a:ext cx="2889250"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GB" sz="700" smtClean="0">
                <a:solidFill>
                  <a:schemeClr val="bg2"/>
                </a:solidFill>
              </a:rPr>
              <a:t>MARSH</a:t>
            </a:r>
            <a:endParaRPr lang="en-GB" sz="700">
              <a:solidFill>
                <a:schemeClr val="bg2"/>
              </a:solidFill>
            </a:endParaRPr>
          </a:p>
        </p:txBody>
      </p:sp>
      <p:sp>
        <p:nvSpPr>
          <p:cNvPr id="1060" name="Filepath"/>
          <p:cNvSpPr txBox="1">
            <a:spLocks noChangeArrowheads="1"/>
          </p:cNvSpPr>
          <p:nvPr>
            <p:custDataLst>
              <p:tags r:id="rId19"/>
            </p:custDataLst>
          </p:nvPr>
        </p:nvSpPr>
        <p:spPr bwMode="gray">
          <a:xfrm>
            <a:off x="2482850" y="6528028"/>
            <a:ext cx="602138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a:lnSpc>
                <a:spcPct val="100000"/>
              </a:lnSpc>
              <a:spcBef>
                <a:spcPct val="50000"/>
              </a:spcBef>
            </a:pPr>
            <a:endParaRPr lang="en-GB" sz="700">
              <a:solidFill>
                <a:schemeClr val="bg2"/>
              </a:solidFill>
            </a:endParaRPr>
          </a:p>
        </p:txBody>
      </p:sp>
      <p:sp>
        <p:nvSpPr>
          <p:cNvPr id="2" name="Forma livre 1"/>
          <p:cNvSpPr/>
          <p:nvPr userDrawn="1"/>
        </p:nvSpPr>
        <p:spPr bwMode="auto">
          <a:xfrm>
            <a:off x="0" y="0"/>
            <a:ext cx="9601201" cy="292101"/>
          </a:xfrm>
          <a:custGeom>
            <a:avLst/>
            <a:gdLst/>
            <a:ahLst/>
            <a:cxnLst/>
            <a:rect l="0" t="0" r="0" b="0"/>
            <a:pathLst>
              <a:path w="9601201" h="292101">
                <a:moveTo>
                  <a:pt x="0" y="0"/>
                </a:moveTo>
                <a:lnTo>
                  <a:pt x="9601200" y="0"/>
                </a:lnTo>
                <a:lnTo>
                  <a:pt x="9601200" y="292100"/>
                </a:lnTo>
                <a:lnTo>
                  <a:pt x="0" y="114300"/>
                </a:lnTo>
                <a:lnTo>
                  <a:pt x="0" y="0"/>
                </a:lnTo>
                <a:close/>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3" name="Forma livre 2"/>
          <p:cNvSpPr/>
          <p:nvPr userDrawn="1"/>
        </p:nvSpPr>
        <p:spPr bwMode="auto">
          <a:xfrm>
            <a:off x="0" y="0"/>
            <a:ext cx="9601201" cy="431801"/>
          </a:xfrm>
          <a:custGeom>
            <a:avLst/>
            <a:gdLst/>
            <a:ahLst/>
            <a:cxnLst/>
            <a:rect l="0" t="0" r="0" b="0"/>
            <a:pathLst>
              <a:path w="9601201" h="431801">
                <a:moveTo>
                  <a:pt x="0" y="88900"/>
                </a:moveTo>
                <a:lnTo>
                  <a:pt x="9601200" y="266700"/>
                </a:lnTo>
                <a:lnTo>
                  <a:pt x="9601200" y="431800"/>
                </a:lnTo>
                <a:lnTo>
                  <a:pt x="0" y="152400"/>
                </a:lnTo>
                <a:lnTo>
                  <a:pt x="0" y="88900"/>
                </a:lnTo>
                <a:lnTo>
                  <a:pt x="0" y="0"/>
                </a:lnTo>
              </a:path>
            </a:pathLst>
          </a:custGeom>
          <a:solidFill>
            <a:schemeClr val="fo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p:txStyles>
    <p:titleStyle>
      <a:lvl1pPr algn="l" rtl="0" fontAlgn="base">
        <a:lnSpc>
          <a:spcPct val="83000"/>
        </a:lnSpc>
        <a:spcBef>
          <a:spcPct val="0"/>
        </a:spcBef>
        <a:spcAft>
          <a:spcPct val="0"/>
        </a:spcAft>
        <a:defRPr sz="2100">
          <a:solidFill>
            <a:schemeClr val="accent1"/>
          </a:solidFill>
          <a:latin typeface="+mj-lt"/>
          <a:ea typeface="+mj-ea"/>
          <a:cs typeface="+mj-cs"/>
        </a:defRPr>
      </a:lvl1pPr>
      <a:lvl2pPr algn="l" rtl="0" fontAlgn="base">
        <a:lnSpc>
          <a:spcPct val="83000"/>
        </a:lnSpc>
        <a:spcBef>
          <a:spcPct val="0"/>
        </a:spcBef>
        <a:spcAft>
          <a:spcPct val="0"/>
        </a:spcAft>
        <a:defRPr sz="2100">
          <a:solidFill>
            <a:schemeClr val="accent1"/>
          </a:solidFill>
          <a:latin typeface="Arial" charset="0"/>
        </a:defRPr>
      </a:lvl2pPr>
      <a:lvl3pPr algn="l" rtl="0" fontAlgn="base">
        <a:lnSpc>
          <a:spcPct val="83000"/>
        </a:lnSpc>
        <a:spcBef>
          <a:spcPct val="0"/>
        </a:spcBef>
        <a:spcAft>
          <a:spcPct val="0"/>
        </a:spcAft>
        <a:defRPr sz="2100">
          <a:solidFill>
            <a:schemeClr val="accent1"/>
          </a:solidFill>
          <a:latin typeface="Arial" charset="0"/>
        </a:defRPr>
      </a:lvl3pPr>
      <a:lvl4pPr algn="l" rtl="0" fontAlgn="base">
        <a:lnSpc>
          <a:spcPct val="83000"/>
        </a:lnSpc>
        <a:spcBef>
          <a:spcPct val="0"/>
        </a:spcBef>
        <a:spcAft>
          <a:spcPct val="0"/>
        </a:spcAft>
        <a:defRPr sz="2100">
          <a:solidFill>
            <a:schemeClr val="accent1"/>
          </a:solidFill>
          <a:latin typeface="Arial" charset="0"/>
        </a:defRPr>
      </a:lvl4pPr>
      <a:lvl5pPr algn="l" rtl="0" fontAlgn="base">
        <a:lnSpc>
          <a:spcPct val="83000"/>
        </a:lnSpc>
        <a:spcBef>
          <a:spcPct val="0"/>
        </a:spcBef>
        <a:spcAft>
          <a:spcPct val="0"/>
        </a:spcAft>
        <a:defRPr sz="2100">
          <a:solidFill>
            <a:schemeClr val="accent1"/>
          </a:solidFill>
          <a:latin typeface="Arial" charset="0"/>
        </a:defRPr>
      </a:lvl5pPr>
      <a:lvl6pPr marL="457200" algn="l" rtl="0" fontAlgn="base">
        <a:lnSpc>
          <a:spcPct val="83000"/>
        </a:lnSpc>
        <a:spcBef>
          <a:spcPct val="0"/>
        </a:spcBef>
        <a:spcAft>
          <a:spcPct val="0"/>
        </a:spcAft>
        <a:defRPr sz="2100">
          <a:solidFill>
            <a:schemeClr val="accent1"/>
          </a:solidFill>
          <a:latin typeface="Arial" charset="0"/>
        </a:defRPr>
      </a:lvl6pPr>
      <a:lvl7pPr marL="914400" algn="l" rtl="0" fontAlgn="base">
        <a:lnSpc>
          <a:spcPct val="83000"/>
        </a:lnSpc>
        <a:spcBef>
          <a:spcPct val="0"/>
        </a:spcBef>
        <a:spcAft>
          <a:spcPct val="0"/>
        </a:spcAft>
        <a:defRPr sz="2100">
          <a:solidFill>
            <a:schemeClr val="accent1"/>
          </a:solidFill>
          <a:latin typeface="Arial" charset="0"/>
        </a:defRPr>
      </a:lvl7pPr>
      <a:lvl8pPr marL="1371600" algn="l" rtl="0" fontAlgn="base">
        <a:lnSpc>
          <a:spcPct val="83000"/>
        </a:lnSpc>
        <a:spcBef>
          <a:spcPct val="0"/>
        </a:spcBef>
        <a:spcAft>
          <a:spcPct val="0"/>
        </a:spcAft>
        <a:defRPr sz="2100">
          <a:solidFill>
            <a:schemeClr val="accent1"/>
          </a:solidFill>
          <a:latin typeface="Arial" charset="0"/>
        </a:defRPr>
      </a:lvl8pPr>
      <a:lvl9pPr marL="1828800" algn="l" rtl="0" fontAlgn="base">
        <a:lnSpc>
          <a:spcPct val="83000"/>
        </a:lnSpc>
        <a:spcBef>
          <a:spcPct val="0"/>
        </a:spcBef>
        <a:spcAft>
          <a:spcPct val="0"/>
        </a:spcAft>
        <a:defRPr sz="2100">
          <a:solidFill>
            <a:schemeClr val="accent1"/>
          </a:solidFill>
          <a:latin typeface="Arial" charset="0"/>
        </a:defRPr>
      </a:lvl9pPr>
    </p:titleStyle>
    <p:body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13"/>
            </p:custDataLst>
          </p:nvPr>
        </p:nvSpPr>
        <p:spPr bwMode="gray">
          <a:xfrm>
            <a:off x="455613" y="382588"/>
            <a:ext cx="8686800"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GB" smtClean="0"/>
              <a:t>Click to edit Master title style</a:t>
            </a:r>
          </a:p>
        </p:txBody>
      </p:sp>
      <p:sp>
        <p:nvSpPr>
          <p:cNvPr id="1027" name="BodyText"/>
          <p:cNvSpPr>
            <a:spLocks noGrp="1" noChangeArrowheads="1"/>
          </p:cNvSpPr>
          <p:nvPr>
            <p:ph type="body" idx="1"/>
            <p:custDataLst>
              <p:tags r:id="rId14"/>
            </p:custDataLst>
          </p:nvPr>
        </p:nvSpPr>
        <p:spPr bwMode="gray">
          <a:xfrm>
            <a:off x="455613" y="1277938"/>
            <a:ext cx="8686800" cy="498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45" name="Copyright" hidden="1"/>
          <p:cNvSpPr txBox="1">
            <a:spLocks noChangeArrowheads="1"/>
          </p:cNvSpPr>
          <p:nvPr>
            <p:custDataLst>
              <p:tags r:id="rId15"/>
            </p:custDataLst>
          </p:nvPr>
        </p:nvSpPr>
        <p:spPr bwMode="gray">
          <a:xfrm>
            <a:off x="477838" y="6534150"/>
            <a:ext cx="2897187"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GB" sz="700" smtClean="0">
                <a:solidFill>
                  <a:srgbClr val="7C848A"/>
                </a:solidFill>
                <a:ea typeface="MS PGothic"/>
                <a:cs typeface="Arial" charset="0"/>
              </a:rPr>
              <a:t>© 2014 Marsh Corretora de Seguros Ltda.</a:t>
            </a:r>
            <a:endParaRPr lang="en-GB" sz="700">
              <a:solidFill>
                <a:srgbClr val="7C848A"/>
              </a:solidFill>
              <a:ea typeface="MS PGothic"/>
            </a:endParaRPr>
          </a:p>
        </p:txBody>
      </p:sp>
      <p:sp>
        <p:nvSpPr>
          <p:cNvPr id="1049" name="SlideNumber"/>
          <p:cNvSpPr>
            <a:spLocks noGrp="1" noChangeArrowheads="1"/>
          </p:cNvSpPr>
          <p:nvPr>
            <p:ph type="sldNum" sz="quarter" idx="4"/>
            <p:custDataLst>
              <p:tags r:id="rId16"/>
            </p:custDataLst>
          </p:nvPr>
        </p:nvSpPr>
        <p:spPr bwMode="gray">
          <a:xfrm>
            <a:off x="8691563" y="6483350"/>
            <a:ext cx="44767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lnSpc>
                <a:spcPct val="100000"/>
              </a:lnSpc>
              <a:defRPr sz="1100">
                <a:solidFill>
                  <a:schemeClr val="accent1"/>
                </a:solidFill>
              </a:defRPr>
            </a:lvl1pPr>
          </a:lstStyle>
          <a:p>
            <a:fld id="{022C7F86-F69D-499C-BABD-F7C305A02176}" type="slidenum">
              <a:rPr lang="en-GB" smtClean="0">
                <a:solidFill>
                  <a:srgbClr val="002C77"/>
                </a:solidFill>
                <a:ea typeface="MS PGothic"/>
              </a:rPr>
              <a:pPr/>
              <a:t>‹nº›</a:t>
            </a:fld>
            <a:endParaRPr lang="en-GB">
              <a:solidFill>
                <a:srgbClr val="002C77"/>
              </a:solidFill>
              <a:ea typeface="MS PGothic"/>
            </a:endParaRPr>
          </a:p>
        </p:txBody>
      </p:sp>
      <p:sp>
        <p:nvSpPr>
          <p:cNvPr id="1052" name="Date" hidden="1"/>
          <p:cNvSpPr>
            <a:spLocks noGrp="1" noChangeArrowheads="1"/>
          </p:cNvSpPr>
          <p:nvPr>
            <p:ph type="dt" sz="half" idx="2"/>
            <p:custDataLst>
              <p:tags r:id="rId17"/>
            </p:custDataLst>
          </p:nvPr>
        </p:nvSpPr>
        <p:spPr bwMode="gray">
          <a:xfrm>
            <a:off x="4262438" y="6532791"/>
            <a:ext cx="1079500"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nSpc>
                <a:spcPct val="100000"/>
              </a:lnSpc>
              <a:spcBef>
                <a:spcPct val="50000"/>
              </a:spcBef>
              <a:defRPr sz="700">
                <a:solidFill>
                  <a:srgbClr val="7C848A"/>
                </a:solidFill>
                <a:cs typeface="Arial" charset="0"/>
              </a:defRPr>
            </a:lvl1pPr>
          </a:lstStyle>
          <a:p>
            <a:fld id="{D5556F7A-C705-466B-B9FA-C5870B1F625E}" type="datetime4">
              <a:rPr lang="en-GB" smtClean="0">
                <a:ea typeface="MS PGothic"/>
              </a:rPr>
              <a:pPr/>
              <a:t>23 October 2015</a:t>
            </a:fld>
            <a:endParaRPr lang="en-GB">
              <a:ea typeface="MS PGothic"/>
            </a:endParaRPr>
          </a:p>
        </p:txBody>
      </p:sp>
      <p:sp>
        <p:nvSpPr>
          <p:cNvPr id="1059" name="Business"/>
          <p:cNvSpPr txBox="1">
            <a:spLocks noChangeArrowheads="1"/>
          </p:cNvSpPr>
          <p:nvPr>
            <p:custDataLst>
              <p:tags r:id="rId18"/>
            </p:custDataLst>
          </p:nvPr>
        </p:nvSpPr>
        <p:spPr bwMode="gray">
          <a:xfrm>
            <a:off x="477838" y="6534150"/>
            <a:ext cx="2889250"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GB" sz="700" smtClean="0">
                <a:solidFill>
                  <a:srgbClr val="7C848A"/>
                </a:solidFill>
                <a:ea typeface="MS PGothic"/>
              </a:rPr>
              <a:t>MARSH</a:t>
            </a:r>
            <a:endParaRPr lang="en-GB" sz="700">
              <a:solidFill>
                <a:srgbClr val="7C848A"/>
              </a:solidFill>
              <a:ea typeface="MS PGothic"/>
            </a:endParaRPr>
          </a:p>
        </p:txBody>
      </p:sp>
      <p:sp>
        <p:nvSpPr>
          <p:cNvPr id="1060" name="Filepath"/>
          <p:cNvSpPr txBox="1">
            <a:spLocks noChangeArrowheads="1"/>
          </p:cNvSpPr>
          <p:nvPr>
            <p:custDataLst>
              <p:tags r:id="rId19"/>
            </p:custDataLst>
          </p:nvPr>
        </p:nvSpPr>
        <p:spPr bwMode="gray">
          <a:xfrm>
            <a:off x="2482850" y="6528028"/>
            <a:ext cx="602138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a:lnSpc>
                <a:spcPct val="100000"/>
              </a:lnSpc>
              <a:spcBef>
                <a:spcPct val="50000"/>
              </a:spcBef>
            </a:pPr>
            <a:endParaRPr lang="en-GB" sz="700">
              <a:solidFill>
                <a:srgbClr val="7C848A"/>
              </a:solidFill>
              <a:ea typeface="MS PGothic"/>
            </a:endParaRPr>
          </a:p>
        </p:txBody>
      </p:sp>
      <p:sp>
        <p:nvSpPr>
          <p:cNvPr id="2" name="Forma livre 1"/>
          <p:cNvSpPr/>
          <p:nvPr userDrawn="1"/>
        </p:nvSpPr>
        <p:spPr bwMode="auto">
          <a:xfrm>
            <a:off x="0" y="0"/>
            <a:ext cx="9601201" cy="292101"/>
          </a:xfrm>
          <a:custGeom>
            <a:avLst/>
            <a:gdLst/>
            <a:ahLst/>
            <a:cxnLst/>
            <a:rect l="0" t="0" r="0" b="0"/>
            <a:pathLst>
              <a:path w="9601201" h="292101">
                <a:moveTo>
                  <a:pt x="0" y="0"/>
                </a:moveTo>
                <a:lnTo>
                  <a:pt x="9601200" y="0"/>
                </a:lnTo>
                <a:lnTo>
                  <a:pt x="9601200" y="292100"/>
                </a:lnTo>
                <a:lnTo>
                  <a:pt x="0" y="114300"/>
                </a:lnTo>
                <a:lnTo>
                  <a:pt x="0" y="0"/>
                </a:lnTo>
                <a:close/>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en-GB" smtClean="0">
              <a:solidFill>
                <a:srgbClr val="000000"/>
              </a:solidFill>
              <a:ea typeface="MS PGothic"/>
            </a:endParaRPr>
          </a:p>
        </p:txBody>
      </p:sp>
      <p:sp>
        <p:nvSpPr>
          <p:cNvPr id="3" name="Forma livre 2"/>
          <p:cNvSpPr/>
          <p:nvPr userDrawn="1"/>
        </p:nvSpPr>
        <p:spPr bwMode="auto">
          <a:xfrm>
            <a:off x="0" y="0"/>
            <a:ext cx="9601201" cy="431801"/>
          </a:xfrm>
          <a:custGeom>
            <a:avLst/>
            <a:gdLst/>
            <a:ahLst/>
            <a:cxnLst/>
            <a:rect l="0" t="0" r="0" b="0"/>
            <a:pathLst>
              <a:path w="9601201" h="431801">
                <a:moveTo>
                  <a:pt x="0" y="88900"/>
                </a:moveTo>
                <a:lnTo>
                  <a:pt x="9601200" y="266700"/>
                </a:lnTo>
                <a:lnTo>
                  <a:pt x="9601200" y="431800"/>
                </a:lnTo>
                <a:lnTo>
                  <a:pt x="0" y="152400"/>
                </a:lnTo>
                <a:lnTo>
                  <a:pt x="0" y="88900"/>
                </a:lnTo>
                <a:lnTo>
                  <a:pt x="0" y="0"/>
                </a:lnTo>
              </a:path>
            </a:pathLst>
          </a:custGeom>
          <a:solidFill>
            <a:schemeClr val="fo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en-GB" smtClean="0">
              <a:solidFill>
                <a:srgbClr val="000000"/>
              </a:solidFill>
              <a:ea typeface="MS PGothic"/>
            </a:endParaRPr>
          </a:p>
        </p:txBody>
      </p:sp>
    </p:spTree>
    <p:extLst>
      <p:ext uri="{BB962C8B-B14F-4D97-AF65-F5344CB8AC3E}">
        <p14:creationId xmlns:p14="http://schemas.microsoft.com/office/powerpoint/2010/main" val="31471530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p:txStyles>
    <p:titleStyle>
      <a:lvl1pPr algn="l" rtl="0" fontAlgn="base">
        <a:lnSpc>
          <a:spcPct val="83000"/>
        </a:lnSpc>
        <a:spcBef>
          <a:spcPct val="0"/>
        </a:spcBef>
        <a:spcAft>
          <a:spcPct val="0"/>
        </a:spcAft>
        <a:defRPr sz="2100">
          <a:solidFill>
            <a:schemeClr val="accent1"/>
          </a:solidFill>
          <a:latin typeface="+mj-lt"/>
          <a:ea typeface="+mj-ea"/>
          <a:cs typeface="+mj-cs"/>
        </a:defRPr>
      </a:lvl1pPr>
      <a:lvl2pPr algn="l" rtl="0" fontAlgn="base">
        <a:lnSpc>
          <a:spcPct val="83000"/>
        </a:lnSpc>
        <a:spcBef>
          <a:spcPct val="0"/>
        </a:spcBef>
        <a:spcAft>
          <a:spcPct val="0"/>
        </a:spcAft>
        <a:defRPr sz="2100">
          <a:solidFill>
            <a:schemeClr val="accent1"/>
          </a:solidFill>
          <a:latin typeface="Arial" charset="0"/>
        </a:defRPr>
      </a:lvl2pPr>
      <a:lvl3pPr algn="l" rtl="0" fontAlgn="base">
        <a:lnSpc>
          <a:spcPct val="83000"/>
        </a:lnSpc>
        <a:spcBef>
          <a:spcPct val="0"/>
        </a:spcBef>
        <a:spcAft>
          <a:spcPct val="0"/>
        </a:spcAft>
        <a:defRPr sz="2100">
          <a:solidFill>
            <a:schemeClr val="accent1"/>
          </a:solidFill>
          <a:latin typeface="Arial" charset="0"/>
        </a:defRPr>
      </a:lvl3pPr>
      <a:lvl4pPr algn="l" rtl="0" fontAlgn="base">
        <a:lnSpc>
          <a:spcPct val="83000"/>
        </a:lnSpc>
        <a:spcBef>
          <a:spcPct val="0"/>
        </a:spcBef>
        <a:spcAft>
          <a:spcPct val="0"/>
        </a:spcAft>
        <a:defRPr sz="2100">
          <a:solidFill>
            <a:schemeClr val="accent1"/>
          </a:solidFill>
          <a:latin typeface="Arial" charset="0"/>
        </a:defRPr>
      </a:lvl4pPr>
      <a:lvl5pPr algn="l" rtl="0" fontAlgn="base">
        <a:lnSpc>
          <a:spcPct val="83000"/>
        </a:lnSpc>
        <a:spcBef>
          <a:spcPct val="0"/>
        </a:spcBef>
        <a:spcAft>
          <a:spcPct val="0"/>
        </a:spcAft>
        <a:defRPr sz="2100">
          <a:solidFill>
            <a:schemeClr val="accent1"/>
          </a:solidFill>
          <a:latin typeface="Arial" charset="0"/>
        </a:defRPr>
      </a:lvl5pPr>
      <a:lvl6pPr marL="457200" algn="l" rtl="0" fontAlgn="base">
        <a:lnSpc>
          <a:spcPct val="83000"/>
        </a:lnSpc>
        <a:spcBef>
          <a:spcPct val="0"/>
        </a:spcBef>
        <a:spcAft>
          <a:spcPct val="0"/>
        </a:spcAft>
        <a:defRPr sz="2100">
          <a:solidFill>
            <a:schemeClr val="accent1"/>
          </a:solidFill>
          <a:latin typeface="Arial" charset="0"/>
        </a:defRPr>
      </a:lvl6pPr>
      <a:lvl7pPr marL="914400" algn="l" rtl="0" fontAlgn="base">
        <a:lnSpc>
          <a:spcPct val="83000"/>
        </a:lnSpc>
        <a:spcBef>
          <a:spcPct val="0"/>
        </a:spcBef>
        <a:spcAft>
          <a:spcPct val="0"/>
        </a:spcAft>
        <a:defRPr sz="2100">
          <a:solidFill>
            <a:schemeClr val="accent1"/>
          </a:solidFill>
          <a:latin typeface="Arial" charset="0"/>
        </a:defRPr>
      </a:lvl7pPr>
      <a:lvl8pPr marL="1371600" algn="l" rtl="0" fontAlgn="base">
        <a:lnSpc>
          <a:spcPct val="83000"/>
        </a:lnSpc>
        <a:spcBef>
          <a:spcPct val="0"/>
        </a:spcBef>
        <a:spcAft>
          <a:spcPct val="0"/>
        </a:spcAft>
        <a:defRPr sz="2100">
          <a:solidFill>
            <a:schemeClr val="accent1"/>
          </a:solidFill>
          <a:latin typeface="Arial" charset="0"/>
        </a:defRPr>
      </a:lvl8pPr>
      <a:lvl9pPr marL="1828800" algn="l" rtl="0" fontAlgn="base">
        <a:lnSpc>
          <a:spcPct val="83000"/>
        </a:lnSpc>
        <a:spcBef>
          <a:spcPct val="0"/>
        </a:spcBef>
        <a:spcAft>
          <a:spcPct val="0"/>
        </a:spcAft>
        <a:defRPr sz="2100">
          <a:solidFill>
            <a:schemeClr val="accent1"/>
          </a:solidFill>
          <a:latin typeface="Arial" charset="0"/>
        </a:defRPr>
      </a:lvl9pPr>
    </p:titleStyle>
    <p:body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21.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21.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22.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23.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23.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image" Target="../media/image24.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4.xml"/><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7.png"/><Relationship Id="rId4" Type="http://schemas.openxmlformats.org/officeDocument/2006/relationships/image" Target="../media/image25.pn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40.xml"/><Relationship Id="rId6" Type="http://schemas.microsoft.com/office/2007/relationships/hdphoto" Target="../media/hdphoto1.wdp"/><Relationship Id="rId5" Type="http://schemas.openxmlformats.org/officeDocument/2006/relationships/image" Target="../media/image31.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41.xml"/><Relationship Id="rId6" Type="http://schemas.microsoft.com/office/2007/relationships/hdphoto" Target="../media/hdphoto1.wdp"/><Relationship Id="rId5" Type="http://schemas.openxmlformats.org/officeDocument/2006/relationships/image" Target="../media/image31.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42.xml"/><Relationship Id="rId5" Type="http://schemas.openxmlformats.org/officeDocument/2006/relationships/image" Target="../media/image7.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43.xml"/><Relationship Id="rId5" Type="http://schemas.openxmlformats.org/officeDocument/2006/relationships/image" Target="../media/image7.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tags" Target="../tags/tag25.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7.png"/><Relationship Id="rId7" Type="http://schemas.openxmlformats.org/officeDocument/2006/relationships/image" Target="../media/image39.png"/><Relationship Id="rId2" Type="http://schemas.openxmlformats.org/officeDocument/2006/relationships/image" Target="../media/image35.emf"/><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7.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4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39.png"/><Relationship Id="rId5" Type="http://schemas.openxmlformats.org/officeDocument/2006/relationships/image" Target="../media/image48.png"/><Relationship Id="rId10" Type="http://schemas.openxmlformats.org/officeDocument/2006/relationships/image" Target="../media/image38.png"/><Relationship Id="rId4" Type="http://schemas.openxmlformats.org/officeDocument/2006/relationships/image" Target="../media/image47.png"/><Relationship Id="rId9" Type="http://schemas.openxmlformats.org/officeDocument/2006/relationships/image" Target="../media/image37.png"/></Relationships>
</file>

<file path=ppt/slides/_rels/slide36.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62.png"/><Relationship Id="rId4" Type="http://schemas.openxmlformats.org/officeDocument/2006/relationships/oleObject" Target="../embeddings/oleObject4.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4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4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46.xml"/><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tags" Target="../tags/tag26.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4.xm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3.png"/><Relationship Id="rId2" Type="http://schemas.openxmlformats.org/officeDocument/2006/relationships/tags" Target="../tags/tag27.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7.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20.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6" name="PresentationTitle"/>
          <p:cNvSpPr>
            <a:spLocks noGrp="1" noChangeArrowheads="1"/>
          </p:cNvSpPr>
          <p:nvPr>
            <p:ph type="ctrTitle"/>
            <p:custDataLst>
              <p:tags r:id="rId2"/>
            </p:custDataLst>
          </p:nvPr>
        </p:nvSpPr>
        <p:spPr>
          <a:xfrm>
            <a:off x="896938" y="1243013"/>
            <a:ext cx="8234362" cy="741100"/>
          </a:xfrm>
        </p:spPr>
        <p:txBody>
          <a:bodyPr/>
          <a:lstStyle/>
          <a:p>
            <a:r>
              <a:rPr lang="pt-BR" dirty="0" smtClean="0"/>
              <a:t>SEGURO DE CRÉDITO E RISCOS POLÍTICOS</a:t>
            </a:r>
            <a:br>
              <a:rPr lang="pt-BR" dirty="0" smtClean="0"/>
            </a:br>
            <a:r>
              <a:rPr lang="en-GB" dirty="0" smtClean="0">
                <a:solidFill>
                  <a:schemeClr val="accent2"/>
                </a:solidFill>
              </a:rPr>
              <a:t>XI </a:t>
            </a:r>
            <a:r>
              <a:rPr lang="en-GB" dirty="0" err="1" smtClean="0">
                <a:solidFill>
                  <a:schemeClr val="accent2"/>
                </a:solidFill>
              </a:rPr>
              <a:t>Seminário</a:t>
            </a:r>
            <a:r>
              <a:rPr lang="en-GB" dirty="0" smtClean="0">
                <a:solidFill>
                  <a:schemeClr val="accent2"/>
                </a:solidFill>
              </a:rPr>
              <a:t> de </a:t>
            </a:r>
            <a:r>
              <a:rPr lang="en-GB" dirty="0" err="1" smtClean="0">
                <a:solidFill>
                  <a:schemeClr val="accent2"/>
                </a:solidFill>
              </a:rPr>
              <a:t>Gerência</a:t>
            </a:r>
            <a:r>
              <a:rPr lang="en-GB" dirty="0" smtClean="0">
                <a:solidFill>
                  <a:schemeClr val="accent2"/>
                </a:solidFill>
              </a:rPr>
              <a:t> de </a:t>
            </a:r>
            <a:r>
              <a:rPr lang="en-GB" dirty="0" err="1" smtClean="0">
                <a:solidFill>
                  <a:schemeClr val="accent2"/>
                </a:solidFill>
              </a:rPr>
              <a:t>Riscos</a:t>
            </a:r>
            <a:r>
              <a:rPr lang="en-GB" dirty="0" smtClean="0">
                <a:solidFill>
                  <a:schemeClr val="accent2"/>
                </a:solidFill>
              </a:rPr>
              <a:t> e </a:t>
            </a:r>
            <a:r>
              <a:rPr lang="en-GB" dirty="0" err="1" smtClean="0">
                <a:solidFill>
                  <a:schemeClr val="accent2"/>
                </a:solidFill>
              </a:rPr>
              <a:t>Seguros</a:t>
            </a:r>
            <a:endParaRPr lang="en-GB" dirty="0">
              <a:solidFill>
                <a:schemeClr val="accent2"/>
              </a:solidFill>
            </a:endParaRPr>
          </a:p>
        </p:txBody>
      </p:sp>
      <p:sp>
        <p:nvSpPr>
          <p:cNvPr id="2237" name="Date"/>
          <p:cNvSpPr>
            <a:spLocks noGrp="1" noChangeArrowheads="1"/>
          </p:cNvSpPr>
          <p:nvPr>
            <p:ph type="subTitle" idx="1"/>
            <p:custDataLst>
              <p:tags r:id="rId3"/>
            </p:custDataLst>
          </p:nvPr>
        </p:nvSpPr>
        <p:spPr>
          <a:xfrm>
            <a:off x="904875" y="2041263"/>
            <a:ext cx="4852988" cy="228600"/>
          </a:xfrm>
        </p:spPr>
        <p:txBody>
          <a:bodyPr/>
          <a:lstStyle/>
          <a:p>
            <a:r>
              <a:rPr lang="en-GB" dirty="0" smtClean="0"/>
              <a:t>SÃO PAULO, 28 OUTUBRO 2016</a:t>
            </a:r>
            <a:endParaRPr lang="en-GB"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3"/>
          <p:cNvSpPr>
            <a:spLocks noGrp="1" noChangeArrowheads="1"/>
          </p:cNvSpPr>
          <p:nvPr>
            <p:ph idx="1"/>
          </p:nvPr>
        </p:nvSpPr>
        <p:spPr>
          <a:xfrm>
            <a:off x="3703789" y="3106729"/>
            <a:ext cx="3448690" cy="2140696"/>
          </a:xfrm>
        </p:spPr>
        <p:txBody>
          <a:bodyPr/>
          <a:lstStyle/>
          <a:p>
            <a:pPr marL="0" lvl="1" indent="0">
              <a:buClr>
                <a:schemeClr val="accent2"/>
              </a:buClr>
              <a:buNone/>
            </a:pPr>
            <a:r>
              <a:rPr lang="pt-BR" dirty="0" smtClean="0"/>
              <a:t>Instituições privadas ou mistas (Governo) que atuam entre Governos e empresas para fomento às exportações de curto, médio e longo prazo.</a:t>
            </a:r>
          </a:p>
        </p:txBody>
      </p:sp>
      <p:sp>
        <p:nvSpPr>
          <p:cNvPr id="3" name="Rectangle 2"/>
          <p:cNvSpPr/>
          <p:nvPr/>
        </p:nvSpPr>
        <p:spPr>
          <a:xfrm>
            <a:off x="3603522" y="2245551"/>
            <a:ext cx="4568352" cy="830997"/>
          </a:xfrm>
          <a:prstGeom prst="rect">
            <a:avLst/>
          </a:prstGeom>
        </p:spPr>
        <p:txBody>
          <a:bodyPr wrap="square">
            <a:spAutoFit/>
          </a:bodyPr>
          <a:lstStyle/>
          <a:p>
            <a:pPr algn="l">
              <a:lnSpc>
                <a:spcPct val="100000"/>
              </a:lnSpc>
              <a:spcBef>
                <a:spcPts val="0"/>
              </a:spcBef>
              <a:buClr>
                <a:schemeClr val="accent2"/>
              </a:buClr>
            </a:pPr>
            <a:r>
              <a:rPr lang="pt-BR" sz="2400" b="1" dirty="0" smtClean="0">
                <a:solidFill>
                  <a:schemeClr val="accent2"/>
                </a:solidFill>
                <a:latin typeface="+mn-lt"/>
              </a:rPr>
              <a:t>CRIAÇÃO DAS ECA </a:t>
            </a:r>
          </a:p>
          <a:p>
            <a:pPr algn="l">
              <a:lnSpc>
                <a:spcPct val="100000"/>
              </a:lnSpc>
              <a:spcBef>
                <a:spcPts val="0"/>
              </a:spcBef>
              <a:buClr>
                <a:schemeClr val="accent2"/>
              </a:buClr>
            </a:pPr>
            <a:r>
              <a:rPr lang="pt-BR" sz="2400" b="1" dirty="0" smtClean="0">
                <a:solidFill>
                  <a:schemeClr val="accent2"/>
                </a:solidFill>
                <a:latin typeface="+mn-lt"/>
              </a:rPr>
              <a:t>EXPORT CREDIT AGENCY</a:t>
            </a:r>
            <a:endParaRPr lang="pt-BR" sz="2400" b="1" dirty="0">
              <a:solidFill>
                <a:schemeClr val="accent2"/>
              </a:solidFill>
              <a:latin typeface="+mn-lt"/>
            </a:endParaRPr>
          </a:p>
        </p:txBody>
      </p:sp>
      <p:pic>
        <p:nvPicPr>
          <p:cNvPr id="13" name="Picture 12" descr="stuff.png"/>
          <p:cNvPicPr>
            <a:picLocks noChangeAspect="1"/>
          </p:cNvPicPr>
          <p:nvPr/>
        </p:nvPicPr>
        <p:blipFill rotWithShape="1">
          <a:blip r:embed="rId4">
            <a:duotone>
              <a:prstClr val="black"/>
              <a:schemeClr val="accent2">
                <a:tint val="45000"/>
                <a:satMod val="400000"/>
              </a:schemeClr>
            </a:duotone>
            <a:extLst>
              <a:ext uri="{28A0092B-C50C-407E-A947-70E740481C1C}">
                <a14:useLocalDpi xmlns:a14="http://schemas.microsoft.com/office/drawing/2010/main" val="0"/>
              </a:ext>
            </a:extLst>
          </a:blip>
          <a:srcRect l="67729" t="53704"/>
          <a:stretch/>
        </p:blipFill>
        <p:spPr>
          <a:xfrm>
            <a:off x="6786828" y="4181422"/>
            <a:ext cx="1685853" cy="1813889"/>
          </a:xfrm>
          <a:prstGeom prst="rect">
            <a:avLst/>
          </a:prstGeom>
        </p:spPr>
      </p:pic>
      <p:grpSp>
        <p:nvGrpSpPr>
          <p:cNvPr id="8" name="Group 7"/>
          <p:cNvGrpSpPr/>
          <p:nvPr/>
        </p:nvGrpSpPr>
        <p:grpSpPr>
          <a:xfrm>
            <a:off x="1687847" y="399623"/>
            <a:ext cx="3459264" cy="3721986"/>
            <a:chOff x="1687847" y="399623"/>
            <a:chExt cx="3459264" cy="3721986"/>
          </a:xfrm>
        </p:grpSpPr>
        <p:pic>
          <p:nvPicPr>
            <p:cNvPr id="10" name="Picture 9" descr="stuff.png"/>
            <p:cNvPicPr>
              <a:picLocks noChangeAspect="1"/>
            </p:cNvPicPr>
            <p:nvPr/>
          </p:nvPicPr>
          <p:blipFill rotWithShape="1">
            <a:blip r:embed="rId4">
              <a:duotone>
                <a:prstClr val="black"/>
                <a:schemeClr val="accent2">
                  <a:tint val="45000"/>
                  <a:satMod val="400000"/>
                </a:schemeClr>
              </a:duotone>
              <a:extLst>
                <a:ext uri="{28A0092B-C50C-407E-A947-70E740481C1C}">
                  <a14:useLocalDpi xmlns:a14="http://schemas.microsoft.com/office/drawing/2010/main" val="0"/>
                </a:ext>
              </a:extLst>
            </a:blip>
            <a:srcRect l="67729" t="53704"/>
            <a:stretch/>
          </p:blipFill>
          <p:spPr>
            <a:xfrm>
              <a:off x="1687847" y="399623"/>
              <a:ext cx="3459264" cy="3721986"/>
            </a:xfrm>
            <a:prstGeom prst="rect">
              <a:avLst/>
            </a:prstGeom>
          </p:spPr>
        </p:pic>
        <p:pic>
          <p:nvPicPr>
            <p:cNvPr id="6" name="Picture 5" descr="Slide 6_1.png"/>
            <p:cNvPicPr>
              <a:picLocks noChangeAspect="1"/>
            </p:cNvPicPr>
            <p:nvPr/>
          </p:nvPicPr>
          <p:blipFill rotWithShape="1">
            <a:blip r:embed="rId5" cstate="print">
              <a:extLst>
                <a:ext uri="{28A0092B-C50C-407E-A947-70E740481C1C}">
                  <a14:useLocalDpi xmlns:a14="http://schemas.microsoft.com/office/drawing/2010/main" val="0"/>
                </a:ext>
              </a:extLst>
            </a:blip>
            <a:srcRect l="22579" t="16326" r="16562" b="14956"/>
            <a:stretch/>
          </p:blipFill>
          <p:spPr>
            <a:xfrm>
              <a:off x="1988658" y="1922128"/>
              <a:ext cx="1420469" cy="1202930"/>
            </a:xfrm>
            <a:prstGeom prst="rect">
              <a:avLst/>
            </a:prstGeom>
          </p:spPr>
        </p:pic>
      </p:grpSp>
      <p:sp>
        <p:nvSpPr>
          <p:cNvPr id="17" name="Rectangle 2"/>
          <p:cNvSpPr txBox="1">
            <a:spLocks noChangeArrowheads="1"/>
          </p:cNvSpPr>
          <p:nvPr/>
        </p:nvSpPr>
        <p:spPr bwMode="gray">
          <a:xfrm>
            <a:off x="6331769" y="583128"/>
            <a:ext cx="2869955" cy="1088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fontAlgn="base">
              <a:lnSpc>
                <a:spcPct val="83000"/>
              </a:lnSpc>
              <a:spcBef>
                <a:spcPct val="0"/>
              </a:spcBef>
              <a:spcAft>
                <a:spcPct val="0"/>
              </a:spcAft>
              <a:defRPr sz="2100">
                <a:solidFill>
                  <a:schemeClr val="accent1"/>
                </a:solidFill>
                <a:latin typeface="+mj-lt"/>
                <a:ea typeface="+mj-ea"/>
                <a:cs typeface="+mj-cs"/>
              </a:defRPr>
            </a:lvl1pPr>
            <a:lvl2pPr algn="l" rtl="0" fontAlgn="base">
              <a:lnSpc>
                <a:spcPct val="83000"/>
              </a:lnSpc>
              <a:spcBef>
                <a:spcPct val="0"/>
              </a:spcBef>
              <a:spcAft>
                <a:spcPct val="0"/>
              </a:spcAft>
              <a:defRPr sz="2100">
                <a:solidFill>
                  <a:schemeClr val="accent1"/>
                </a:solidFill>
                <a:latin typeface="Arial" charset="0"/>
              </a:defRPr>
            </a:lvl2pPr>
            <a:lvl3pPr algn="l" rtl="0" fontAlgn="base">
              <a:lnSpc>
                <a:spcPct val="83000"/>
              </a:lnSpc>
              <a:spcBef>
                <a:spcPct val="0"/>
              </a:spcBef>
              <a:spcAft>
                <a:spcPct val="0"/>
              </a:spcAft>
              <a:defRPr sz="2100">
                <a:solidFill>
                  <a:schemeClr val="accent1"/>
                </a:solidFill>
                <a:latin typeface="Arial" charset="0"/>
              </a:defRPr>
            </a:lvl3pPr>
            <a:lvl4pPr algn="l" rtl="0" fontAlgn="base">
              <a:lnSpc>
                <a:spcPct val="83000"/>
              </a:lnSpc>
              <a:spcBef>
                <a:spcPct val="0"/>
              </a:spcBef>
              <a:spcAft>
                <a:spcPct val="0"/>
              </a:spcAft>
              <a:defRPr sz="2100">
                <a:solidFill>
                  <a:schemeClr val="accent1"/>
                </a:solidFill>
                <a:latin typeface="Arial" charset="0"/>
              </a:defRPr>
            </a:lvl4pPr>
            <a:lvl5pPr algn="l" rtl="0" fontAlgn="base">
              <a:lnSpc>
                <a:spcPct val="83000"/>
              </a:lnSpc>
              <a:spcBef>
                <a:spcPct val="0"/>
              </a:spcBef>
              <a:spcAft>
                <a:spcPct val="0"/>
              </a:spcAft>
              <a:defRPr sz="2100">
                <a:solidFill>
                  <a:schemeClr val="accent1"/>
                </a:solidFill>
                <a:latin typeface="Arial" charset="0"/>
              </a:defRPr>
            </a:lvl5pPr>
            <a:lvl6pPr marL="457200" algn="l" rtl="0" fontAlgn="base">
              <a:lnSpc>
                <a:spcPct val="83000"/>
              </a:lnSpc>
              <a:spcBef>
                <a:spcPct val="0"/>
              </a:spcBef>
              <a:spcAft>
                <a:spcPct val="0"/>
              </a:spcAft>
              <a:defRPr sz="2100">
                <a:solidFill>
                  <a:schemeClr val="accent1"/>
                </a:solidFill>
                <a:latin typeface="Arial" charset="0"/>
              </a:defRPr>
            </a:lvl6pPr>
            <a:lvl7pPr marL="914400" algn="l" rtl="0" fontAlgn="base">
              <a:lnSpc>
                <a:spcPct val="83000"/>
              </a:lnSpc>
              <a:spcBef>
                <a:spcPct val="0"/>
              </a:spcBef>
              <a:spcAft>
                <a:spcPct val="0"/>
              </a:spcAft>
              <a:defRPr sz="2100">
                <a:solidFill>
                  <a:schemeClr val="accent1"/>
                </a:solidFill>
                <a:latin typeface="Arial" charset="0"/>
              </a:defRPr>
            </a:lvl7pPr>
            <a:lvl8pPr marL="1371600" algn="l" rtl="0" fontAlgn="base">
              <a:lnSpc>
                <a:spcPct val="83000"/>
              </a:lnSpc>
              <a:spcBef>
                <a:spcPct val="0"/>
              </a:spcBef>
              <a:spcAft>
                <a:spcPct val="0"/>
              </a:spcAft>
              <a:defRPr sz="2100">
                <a:solidFill>
                  <a:schemeClr val="accent1"/>
                </a:solidFill>
                <a:latin typeface="Arial" charset="0"/>
              </a:defRPr>
            </a:lvl8pPr>
            <a:lvl9pPr marL="1828800" algn="l" rtl="0" fontAlgn="base">
              <a:lnSpc>
                <a:spcPct val="83000"/>
              </a:lnSpc>
              <a:spcBef>
                <a:spcPct val="0"/>
              </a:spcBef>
              <a:spcAft>
                <a:spcPct val="0"/>
              </a:spcAft>
              <a:defRPr sz="2100">
                <a:solidFill>
                  <a:schemeClr val="accent1"/>
                </a:solidFill>
                <a:latin typeface="Arial" charset="0"/>
              </a:defRPr>
            </a:lvl9pPr>
          </a:lstStyle>
          <a:p>
            <a:pPr algn="r"/>
            <a:r>
              <a:rPr lang="pt-BR" smtClean="0">
                <a:solidFill>
                  <a:schemeClr val="accent2"/>
                </a:solidFill>
              </a:rPr>
              <a:t>Breve história do Seguro de Crédito</a:t>
            </a:r>
            <a:endParaRPr lang="pt-BR" dirty="0">
              <a:solidFill>
                <a:schemeClr val="accent2"/>
              </a:solidFill>
            </a:endParaRPr>
          </a:p>
        </p:txBody>
      </p:sp>
    </p:spTree>
    <p:custDataLst>
      <p:tags r:id="rId1"/>
    </p:custDataLst>
    <p:extLst>
      <p:ext uri="{BB962C8B-B14F-4D97-AF65-F5344CB8AC3E}">
        <p14:creationId xmlns:p14="http://schemas.microsoft.com/office/powerpoint/2010/main" val="341430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300"/>
                                        <p:tgtEl>
                                          <p:spTgt spid="8"/>
                                        </p:tgtEl>
                                      </p:cBhvr>
                                    </p:animEffect>
                                  </p:childTnLst>
                                </p:cTn>
                              </p:par>
                            </p:childTnLst>
                          </p:cTn>
                        </p:par>
                        <p:par>
                          <p:cTn id="8" fill="hold">
                            <p:stCondLst>
                              <p:cond delay="3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300"/>
                                        <p:tgtEl>
                                          <p:spTgt spid="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77155">
                                            <p:txEl>
                                              <p:pRg st="0" end="0"/>
                                            </p:txEl>
                                          </p:spTgt>
                                        </p:tgtEl>
                                        <p:attrNameLst>
                                          <p:attrName>style.visibility</p:attrName>
                                        </p:attrNameLst>
                                      </p:cBhvr>
                                      <p:to>
                                        <p:strVal val="visible"/>
                                      </p:to>
                                    </p:set>
                                    <p:animEffect transition="in" filter="wipe(left)">
                                      <p:cBhvr>
                                        <p:cTn id="14" dur="300"/>
                                        <p:tgtEl>
                                          <p:spTgt spid="177155">
                                            <p:txEl>
                                              <p:pRg st="0" end="0"/>
                                            </p:txEl>
                                          </p:spTgt>
                                        </p:tgtEl>
                                      </p:cBhvr>
                                    </p:animEffect>
                                  </p:childTnLst>
                                </p:cTn>
                              </p:par>
                            </p:childTnLst>
                          </p:cTn>
                        </p:par>
                        <p:par>
                          <p:cTn id="15" fill="hold">
                            <p:stCondLst>
                              <p:cond delay="600"/>
                            </p:stCondLst>
                            <p:childTnLst>
                              <p:par>
                                <p:cTn id="16" presetID="22" presetClass="entr" presetSubtype="4"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3"/>
          <p:cNvSpPr>
            <a:spLocks noGrp="1" noChangeArrowheads="1"/>
          </p:cNvSpPr>
          <p:nvPr>
            <p:ph idx="1"/>
          </p:nvPr>
        </p:nvSpPr>
        <p:spPr>
          <a:xfrm>
            <a:off x="3703788" y="3106729"/>
            <a:ext cx="4417951" cy="1037734"/>
          </a:xfrm>
        </p:spPr>
        <p:txBody>
          <a:bodyPr/>
          <a:lstStyle/>
          <a:p>
            <a:pPr marL="0" lvl="1" indent="0">
              <a:buClr>
                <a:schemeClr val="accent2"/>
              </a:buClr>
              <a:buNone/>
            </a:pPr>
            <a:r>
              <a:rPr lang="pt-BR" dirty="0"/>
              <a:t>Podem oferecer financiamento aos exportadores bem como seguro de crédito às instituições financeiras.</a:t>
            </a:r>
          </a:p>
        </p:txBody>
      </p:sp>
      <p:sp>
        <p:nvSpPr>
          <p:cNvPr id="4" name="Espaço Reservado para Número de Slide 3"/>
          <p:cNvSpPr>
            <a:spLocks noGrp="1"/>
          </p:cNvSpPr>
          <p:nvPr>
            <p:ph type="sldNum" sz="quarter" idx="10"/>
          </p:nvPr>
        </p:nvSpPr>
        <p:spPr/>
        <p:txBody>
          <a:bodyPr/>
          <a:lstStyle/>
          <a:p>
            <a:fld id="{A5C17AA9-8635-4A95-9FED-DAC6D00DDCA1}" type="slidenum">
              <a:rPr lang="en-GB"/>
              <a:pPr/>
              <a:t>10</a:t>
            </a:fld>
            <a:endParaRPr lang="en-GB"/>
          </a:p>
        </p:txBody>
      </p:sp>
      <p:sp>
        <p:nvSpPr>
          <p:cNvPr id="5" name="Espaço Reservado para Data 4"/>
          <p:cNvSpPr>
            <a:spLocks noGrp="1"/>
          </p:cNvSpPr>
          <p:nvPr>
            <p:ph type="dt" sz="half" idx="11"/>
          </p:nvPr>
        </p:nvSpPr>
        <p:spPr/>
        <p:txBody>
          <a:bodyPr/>
          <a:lstStyle/>
          <a:p>
            <a:fld id="{938297F1-63B7-41EE-BDE3-B441D0A53364}" type="datetime4">
              <a:rPr lang="en-GB"/>
              <a:pPr/>
              <a:t>23 October 2015</a:t>
            </a:fld>
            <a:endParaRPr lang="en-GB"/>
          </a:p>
        </p:txBody>
      </p:sp>
      <p:sp>
        <p:nvSpPr>
          <p:cNvPr id="3" name="Rectangle 2"/>
          <p:cNvSpPr/>
          <p:nvPr/>
        </p:nvSpPr>
        <p:spPr>
          <a:xfrm>
            <a:off x="3603522" y="2245551"/>
            <a:ext cx="4568352" cy="830997"/>
          </a:xfrm>
          <a:prstGeom prst="rect">
            <a:avLst/>
          </a:prstGeom>
        </p:spPr>
        <p:txBody>
          <a:bodyPr wrap="square">
            <a:spAutoFit/>
          </a:bodyPr>
          <a:lstStyle/>
          <a:p>
            <a:pPr algn="l">
              <a:lnSpc>
                <a:spcPct val="100000"/>
              </a:lnSpc>
              <a:spcBef>
                <a:spcPts val="0"/>
              </a:spcBef>
              <a:buClr>
                <a:schemeClr val="accent2"/>
              </a:buClr>
            </a:pPr>
            <a:r>
              <a:rPr lang="pt-BR" sz="2400" b="1" dirty="0" smtClean="0">
                <a:solidFill>
                  <a:schemeClr val="accent2"/>
                </a:solidFill>
                <a:latin typeface="+mn-lt"/>
              </a:rPr>
              <a:t>CRIAÇÃO DAS ECA </a:t>
            </a:r>
          </a:p>
          <a:p>
            <a:pPr algn="l">
              <a:lnSpc>
                <a:spcPct val="100000"/>
              </a:lnSpc>
              <a:spcBef>
                <a:spcPts val="0"/>
              </a:spcBef>
              <a:buClr>
                <a:schemeClr val="accent2"/>
              </a:buClr>
            </a:pPr>
            <a:r>
              <a:rPr lang="pt-BR" sz="2400" b="1" dirty="0" smtClean="0">
                <a:solidFill>
                  <a:schemeClr val="accent2"/>
                </a:solidFill>
                <a:latin typeface="+mn-lt"/>
              </a:rPr>
              <a:t>EXPORT CREDIT AGENCY</a:t>
            </a:r>
            <a:endParaRPr lang="pt-BR" sz="2400" b="1" dirty="0">
              <a:solidFill>
                <a:schemeClr val="accent2"/>
              </a:solidFill>
              <a:latin typeface="+mn-lt"/>
            </a:endParaRPr>
          </a:p>
        </p:txBody>
      </p:sp>
      <p:pic>
        <p:nvPicPr>
          <p:cNvPr id="13" name="Picture 12" descr="stuff.png"/>
          <p:cNvPicPr>
            <a:picLocks noChangeAspect="1"/>
          </p:cNvPicPr>
          <p:nvPr/>
        </p:nvPicPr>
        <p:blipFill rotWithShape="1">
          <a:blip r:embed="rId4">
            <a:duotone>
              <a:prstClr val="black"/>
              <a:schemeClr val="accent2">
                <a:tint val="45000"/>
                <a:satMod val="400000"/>
              </a:schemeClr>
            </a:duotone>
            <a:extLst>
              <a:ext uri="{28A0092B-C50C-407E-A947-70E740481C1C}">
                <a14:useLocalDpi xmlns:a14="http://schemas.microsoft.com/office/drawing/2010/main" val="0"/>
              </a:ext>
            </a:extLst>
          </a:blip>
          <a:srcRect l="67729" t="53704"/>
          <a:stretch/>
        </p:blipFill>
        <p:spPr>
          <a:xfrm>
            <a:off x="7415590" y="5244650"/>
            <a:ext cx="1685853" cy="1813889"/>
          </a:xfrm>
          <a:prstGeom prst="rect">
            <a:avLst/>
          </a:prstGeom>
        </p:spPr>
      </p:pic>
      <p:grpSp>
        <p:nvGrpSpPr>
          <p:cNvPr id="8" name="Group 7"/>
          <p:cNvGrpSpPr/>
          <p:nvPr/>
        </p:nvGrpSpPr>
        <p:grpSpPr>
          <a:xfrm>
            <a:off x="1687847" y="399623"/>
            <a:ext cx="3459264" cy="3721986"/>
            <a:chOff x="1687847" y="399623"/>
            <a:chExt cx="3459264" cy="3721986"/>
          </a:xfrm>
        </p:grpSpPr>
        <p:pic>
          <p:nvPicPr>
            <p:cNvPr id="10" name="Picture 9" descr="stuff.png"/>
            <p:cNvPicPr>
              <a:picLocks noChangeAspect="1"/>
            </p:cNvPicPr>
            <p:nvPr/>
          </p:nvPicPr>
          <p:blipFill rotWithShape="1">
            <a:blip r:embed="rId4">
              <a:duotone>
                <a:prstClr val="black"/>
                <a:schemeClr val="accent2">
                  <a:tint val="45000"/>
                  <a:satMod val="400000"/>
                </a:schemeClr>
              </a:duotone>
              <a:extLst>
                <a:ext uri="{28A0092B-C50C-407E-A947-70E740481C1C}">
                  <a14:useLocalDpi xmlns:a14="http://schemas.microsoft.com/office/drawing/2010/main" val="0"/>
                </a:ext>
              </a:extLst>
            </a:blip>
            <a:srcRect l="67729" t="53704"/>
            <a:stretch/>
          </p:blipFill>
          <p:spPr>
            <a:xfrm>
              <a:off x="1687847" y="399623"/>
              <a:ext cx="3459264" cy="3721986"/>
            </a:xfrm>
            <a:prstGeom prst="rect">
              <a:avLst/>
            </a:prstGeom>
          </p:spPr>
        </p:pic>
        <p:pic>
          <p:nvPicPr>
            <p:cNvPr id="6" name="Picture 5" descr="Slide 6_1.png"/>
            <p:cNvPicPr>
              <a:picLocks noChangeAspect="1"/>
            </p:cNvPicPr>
            <p:nvPr/>
          </p:nvPicPr>
          <p:blipFill rotWithShape="1">
            <a:blip r:embed="rId5" cstate="print">
              <a:extLst>
                <a:ext uri="{28A0092B-C50C-407E-A947-70E740481C1C}">
                  <a14:useLocalDpi xmlns:a14="http://schemas.microsoft.com/office/drawing/2010/main" val="0"/>
                </a:ext>
              </a:extLst>
            </a:blip>
            <a:srcRect l="22579" t="16326" r="16562" b="14956"/>
            <a:stretch/>
          </p:blipFill>
          <p:spPr>
            <a:xfrm>
              <a:off x="1988658" y="1922128"/>
              <a:ext cx="1420469" cy="1202930"/>
            </a:xfrm>
            <a:prstGeom prst="rect">
              <a:avLst/>
            </a:prstGeom>
          </p:spPr>
        </p:pic>
      </p:grpSp>
      <p:grpSp>
        <p:nvGrpSpPr>
          <p:cNvPr id="12" name="Group 11"/>
          <p:cNvGrpSpPr/>
          <p:nvPr/>
        </p:nvGrpSpPr>
        <p:grpSpPr>
          <a:xfrm>
            <a:off x="1882241" y="4111501"/>
            <a:ext cx="5888562" cy="2445798"/>
            <a:chOff x="2066065" y="4044652"/>
            <a:chExt cx="5888562" cy="2445798"/>
          </a:xfrm>
        </p:grpSpPr>
        <p:sp>
          <p:nvSpPr>
            <p:cNvPr id="9" name="Rectangle 8"/>
            <p:cNvSpPr/>
            <p:nvPr/>
          </p:nvSpPr>
          <p:spPr bwMode="auto">
            <a:xfrm>
              <a:off x="2105630" y="4127751"/>
              <a:ext cx="5815573" cy="334232"/>
            </a:xfrm>
            <a:prstGeom prst="rect">
              <a:avLst/>
            </a:prstGeom>
            <a:solidFill>
              <a:srgbClr val="006D9E"/>
            </a:solidFill>
            <a:ln w="9525" cap="flat" cmpd="sng" algn="ctr">
              <a:no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2" name="Rectangle 1"/>
            <p:cNvSpPr/>
            <p:nvPr/>
          </p:nvSpPr>
          <p:spPr>
            <a:xfrm>
              <a:off x="2066065" y="4044652"/>
              <a:ext cx="5888562" cy="2445798"/>
            </a:xfrm>
            <a:prstGeom prst="rect">
              <a:avLst/>
            </a:prstGeom>
          </p:spPr>
          <p:txBody>
            <a:bodyPr wrap="square" numCol="1">
              <a:spAutoFit/>
            </a:bodyPr>
            <a:lstStyle/>
            <a:p>
              <a:pPr marL="0" lvl="1" algn="l">
                <a:lnSpc>
                  <a:spcPct val="120000"/>
                </a:lnSpc>
                <a:buClr>
                  <a:schemeClr val="accent2"/>
                </a:buClr>
              </a:pPr>
              <a:r>
                <a:rPr lang="pt-BR" sz="1800" dirty="0" smtClean="0">
                  <a:solidFill>
                    <a:schemeClr val="bg1"/>
                  </a:solidFill>
                </a:rPr>
                <a:t>Exemplos</a:t>
              </a:r>
              <a:endParaRPr lang="pt-BR" sz="1800" dirty="0">
                <a:solidFill>
                  <a:schemeClr val="bg1"/>
                </a:solidFill>
              </a:endParaRPr>
            </a:p>
            <a:p>
              <a:pPr marL="0" lvl="2" algn="l">
                <a:lnSpc>
                  <a:spcPct val="120000"/>
                </a:lnSpc>
                <a:buClr>
                  <a:schemeClr val="accent2"/>
                </a:buClr>
              </a:pPr>
              <a:r>
                <a:rPr lang="pt-BR" sz="1800" b="1" dirty="0">
                  <a:solidFill>
                    <a:schemeClr val="accent2"/>
                  </a:solidFill>
                </a:rPr>
                <a:t>BNDES </a:t>
              </a:r>
              <a:r>
                <a:rPr lang="pt-BR" sz="1800" b="1" dirty="0" err="1">
                  <a:solidFill>
                    <a:schemeClr val="accent2"/>
                  </a:solidFill>
                </a:rPr>
                <a:t>Exim</a:t>
              </a:r>
              <a:r>
                <a:rPr lang="pt-BR" sz="1800" b="1" dirty="0">
                  <a:solidFill>
                    <a:schemeClr val="accent2"/>
                  </a:solidFill>
                </a:rPr>
                <a:t> – Brasil</a:t>
              </a:r>
              <a:r>
                <a:rPr lang="pt-BR" sz="1800" dirty="0"/>
                <a:t>	</a:t>
              </a:r>
              <a:r>
                <a:rPr lang="pt-BR" sz="1800" dirty="0" smtClean="0"/>
                <a:t>	Hermes </a:t>
              </a:r>
              <a:r>
                <a:rPr lang="pt-BR" sz="1800" dirty="0"/>
                <a:t>(Alemanha)</a:t>
              </a:r>
            </a:p>
            <a:p>
              <a:pPr marL="0" lvl="2" algn="l">
                <a:lnSpc>
                  <a:spcPct val="120000"/>
                </a:lnSpc>
                <a:buClr>
                  <a:schemeClr val="accent2"/>
                </a:buClr>
              </a:pPr>
              <a:r>
                <a:rPr lang="pt-BR" sz="1800" b="1" dirty="0" err="1" smtClean="0">
                  <a:solidFill>
                    <a:schemeClr val="accent2"/>
                  </a:solidFill>
                </a:rPr>
                <a:t>Ex</a:t>
              </a:r>
              <a:r>
                <a:rPr lang="pt-BR" sz="1800" b="1" dirty="0" err="1">
                  <a:solidFill>
                    <a:schemeClr val="accent2"/>
                  </a:solidFill>
                </a:rPr>
                <a:t>-im</a:t>
              </a:r>
              <a:r>
                <a:rPr lang="pt-BR" sz="1800" b="1" dirty="0">
                  <a:solidFill>
                    <a:schemeClr val="accent2"/>
                  </a:solidFill>
                </a:rPr>
                <a:t> Bank – EUA</a:t>
              </a:r>
              <a:r>
                <a:rPr lang="pt-BR" sz="1800" dirty="0"/>
                <a:t>		</a:t>
              </a:r>
              <a:r>
                <a:rPr lang="pt-BR" sz="1800" dirty="0" smtClean="0"/>
                <a:t>CESCE </a:t>
              </a:r>
              <a:r>
                <a:rPr lang="pt-BR" sz="1800" dirty="0"/>
                <a:t>(Espanha)</a:t>
              </a:r>
            </a:p>
            <a:p>
              <a:pPr marL="0" lvl="2" algn="l">
                <a:lnSpc>
                  <a:spcPct val="120000"/>
                </a:lnSpc>
                <a:buClr>
                  <a:schemeClr val="accent2"/>
                </a:buClr>
              </a:pPr>
              <a:r>
                <a:rPr lang="pt-BR" sz="1800" dirty="0"/>
                <a:t>NEXI – Japão			</a:t>
              </a:r>
              <a:r>
                <a:rPr lang="pt-BR" sz="1800" dirty="0" smtClean="0"/>
                <a:t>COFACE </a:t>
              </a:r>
              <a:r>
                <a:rPr lang="pt-BR" sz="1800" dirty="0"/>
                <a:t>(França)</a:t>
              </a:r>
            </a:p>
            <a:p>
              <a:pPr marL="0" lvl="2" algn="l">
                <a:lnSpc>
                  <a:spcPct val="120000"/>
                </a:lnSpc>
                <a:buClr>
                  <a:schemeClr val="accent2"/>
                </a:buClr>
              </a:pPr>
              <a:r>
                <a:rPr lang="pt-BR" sz="1800" dirty="0"/>
                <a:t>ONDD – Bélgica		</a:t>
              </a:r>
              <a:r>
                <a:rPr lang="pt-BR" sz="1800" dirty="0" smtClean="0"/>
                <a:t>	SINOSURE </a:t>
              </a:r>
              <a:r>
                <a:rPr lang="pt-BR" sz="1800" dirty="0"/>
                <a:t>(China)</a:t>
              </a:r>
            </a:p>
            <a:p>
              <a:pPr algn="l">
                <a:lnSpc>
                  <a:spcPct val="120000"/>
                </a:lnSpc>
                <a:buClr>
                  <a:schemeClr val="accent2"/>
                </a:buClr>
              </a:pPr>
              <a:endParaRPr lang="pt-BR" sz="1800" dirty="0"/>
            </a:p>
            <a:p>
              <a:pPr algn="l">
                <a:lnSpc>
                  <a:spcPct val="120000"/>
                </a:lnSpc>
                <a:buClr>
                  <a:schemeClr val="accent2"/>
                </a:buClr>
              </a:pPr>
              <a:endParaRPr lang="pt-BR" sz="1800" dirty="0"/>
            </a:p>
          </p:txBody>
        </p:sp>
      </p:grpSp>
      <p:sp>
        <p:nvSpPr>
          <p:cNvPr id="16" name="Rectangle 2"/>
          <p:cNvSpPr>
            <a:spLocks noGrp="1" noChangeArrowheads="1"/>
          </p:cNvSpPr>
          <p:nvPr>
            <p:ph type="title"/>
          </p:nvPr>
        </p:nvSpPr>
        <p:spPr>
          <a:xfrm>
            <a:off x="6331769" y="583128"/>
            <a:ext cx="2869955" cy="1088027"/>
          </a:xfrm>
        </p:spPr>
        <p:txBody>
          <a:bodyPr/>
          <a:lstStyle/>
          <a:p>
            <a:pPr algn="r"/>
            <a:r>
              <a:rPr lang="pt-BR" dirty="0" smtClean="0">
                <a:solidFill>
                  <a:schemeClr val="accent2"/>
                </a:solidFill>
              </a:rPr>
              <a:t>Breve história do Seguro de Crédito</a:t>
            </a:r>
            <a:endParaRPr lang="pt-BR" dirty="0">
              <a:solidFill>
                <a:schemeClr val="accent2"/>
              </a:solidFill>
            </a:endParaRPr>
          </a:p>
        </p:txBody>
      </p:sp>
    </p:spTree>
    <p:custDataLst>
      <p:tags r:id="rId1"/>
    </p:custDataLst>
    <p:extLst>
      <p:ext uri="{BB962C8B-B14F-4D97-AF65-F5344CB8AC3E}">
        <p14:creationId xmlns:p14="http://schemas.microsoft.com/office/powerpoint/2010/main" val="216484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Effect transition="in" filter="wipe(left)">
                                      <p:cBhvr>
                                        <p:cTn id="7" dur="300"/>
                                        <p:tgtEl>
                                          <p:spTgt spid="177155">
                                            <p:txEl>
                                              <p:pRg st="0" end="0"/>
                                            </p:txEl>
                                          </p:spTgt>
                                        </p:tgtEl>
                                      </p:cBhvr>
                                    </p:animEffect>
                                  </p:childTnLst>
                                </p:cTn>
                              </p:par>
                            </p:childTnLst>
                          </p:cTn>
                        </p:par>
                        <p:par>
                          <p:cTn id="8" fill="hold">
                            <p:stCondLst>
                              <p:cond delay="3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300"/>
                                        <p:tgtEl>
                                          <p:spTgt spid="12"/>
                                        </p:tgtEl>
                                      </p:cBhvr>
                                    </p:animEffect>
                                  </p:childTnLst>
                                </p:cTn>
                              </p:par>
                            </p:childTnLst>
                          </p:cTn>
                        </p:par>
                        <p:par>
                          <p:cTn id="12" fill="hold">
                            <p:stCondLst>
                              <p:cond delay="600"/>
                            </p:stCondLst>
                            <p:childTnLst>
                              <p:par>
                                <p:cTn id="13" presetID="2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3"/>
          <p:cNvSpPr>
            <a:spLocks noGrp="1" noChangeArrowheads="1"/>
          </p:cNvSpPr>
          <p:nvPr>
            <p:ph idx="1"/>
          </p:nvPr>
        </p:nvSpPr>
        <p:spPr>
          <a:xfrm>
            <a:off x="3275430" y="2606998"/>
            <a:ext cx="4240922" cy="1738003"/>
          </a:xfrm>
        </p:spPr>
        <p:txBody>
          <a:bodyPr/>
          <a:lstStyle/>
          <a:p>
            <a:pPr marL="0" indent="0">
              <a:buClr>
                <a:schemeClr val="accent2"/>
              </a:buClr>
              <a:buNone/>
            </a:pPr>
            <a:r>
              <a:rPr lang="pt-BR" sz="2400" b="1" kern="1200" dirty="0">
                <a:solidFill>
                  <a:schemeClr val="accent2"/>
                </a:solidFill>
              </a:rPr>
              <a:t>FORMAÇÃO DAS SEGURADORAS PRIVADAS GLOBAIS</a:t>
            </a:r>
            <a:r>
              <a:rPr lang="pt-BR" sz="2400" dirty="0" smtClean="0">
                <a:solidFill>
                  <a:schemeClr val="accent2"/>
                </a:solidFill>
              </a:rPr>
              <a:t>.</a:t>
            </a:r>
          </a:p>
          <a:p>
            <a:pPr marL="0" indent="0">
              <a:buClr>
                <a:schemeClr val="accent2"/>
              </a:buClr>
              <a:buNone/>
            </a:pPr>
            <a:endParaRPr lang="pt-BR" sz="2400" dirty="0"/>
          </a:p>
        </p:txBody>
      </p:sp>
      <p:pic>
        <p:nvPicPr>
          <p:cNvPr id="8" name="Picture 7" descr="stuff.png"/>
          <p:cNvPicPr>
            <a:picLocks noChangeAspect="1"/>
          </p:cNvPicPr>
          <p:nvPr/>
        </p:nvPicPr>
        <p:blipFill rotWithShape="1">
          <a:blip r:embed="rId4">
            <a:duotone>
              <a:prstClr val="black"/>
              <a:schemeClr val="accent2">
                <a:tint val="45000"/>
                <a:satMod val="400000"/>
              </a:schemeClr>
            </a:duotone>
            <a:extLst>
              <a:ext uri="{28A0092B-C50C-407E-A947-70E740481C1C}">
                <a14:useLocalDpi xmlns:a14="http://schemas.microsoft.com/office/drawing/2010/main" val="0"/>
              </a:ext>
            </a:extLst>
          </a:blip>
          <a:srcRect l="67729" t="53704"/>
          <a:stretch/>
        </p:blipFill>
        <p:spPr>
          <a:xfrm>
            <a:off x="6617158" y="3232115"/>
            <a:ext cx="1685853" cy="1813889"/>
          </a:xfrm>
          <a:prstGeom prst="rect">
            <a:avLst/>
          </a:prstGeom>
        </p:spPr>
      </p:pic>
      <p:grpSp>
        <p:nvGrpSpPr>
          <p:cNvPr id="13" name="Group 12"/>
          <p:cNvGrpSpPr/>
          <p:nvPr/>
        </p:nvGrpSpPr>
        <p:grpSpPr>
          <a:xfrm>
            <a:off x="1253346" y="566738"/>
            <a:ext cx="3459264" cy="3721986"/>
            <a:chOff x="1687847" y="399623"/>
            <a:chExt cx="3459264" cy="3721986"/>
          </a:xfrm>
        </p:grpSpPr>
        <p:pic>
          <p:nvPicPr>
            <p:cNvPr id="10" name="Picture 9" descr="stuff.png"/>
            <p:cNvPicPr>
              <a:picLocks noChangeAspect="1"/>
            </p:cNvPicPr>
            <p:nvPr/>
          </p:nvPicPr>
          <p:blipFill rotWithShape="1">
            <a:blip r:embed="rId4">
              <a:duotone>
                <a:prstClr val="black"/>
                <a:schemeClr val="accent2">
                  <a:tint val="45000"/>
                  <a:satMod val="400000"/>
                </a:schemeClr>
              </a:duotone>
              <a:extLst>
                <a:ext uri="{28A0092B-C50C-407E-A947-70E740481C1C}">
                  <a14:useLocalDpi xmlns:a14="http://schemas.microsoft.com/office/drawing/2010/main" val="0"/>
                </a:ext>
              </a:extLst>
            </a:blip>
            <a:srcRect l="67729" t="53704"/>
            <a:stretch/>
          </p:blipFill>
          <p:spPr>
            <a:xfrm>
              <a:off x="1687847" y="399623"/>
              <a:ext cx="3459264" cy="3721986"/>
            </a:xfrm>
            <a:prstGeom prst="rect">
              <a:avLst/>
            </a:prstGeom>
          </p:spPr>
        </p:pic>
        <p:pic>
          <p:nvPicPr>
            <p:cNvPr id="12" name="Picture 11" descr="Slide 6_2.png"/>
            <p:cNvPicPr>
              <a:picLocks noChangeAspect="1"/>
            </p:cNvPicPr>
            <p:nvPr/>
          </p:nvPicPr>
          <p:blipFill rotWithShape="1">
            <a:blip r:embed="rId5" cstate="print">
              <a:extLst>
                <a:ext uri="{28A0092B-C50C-407E-A947-70E740481C1C}">
                  <a14:useLocalDpi xmlns:a14="http://schemas.microsoft.com/office/drawing/2010/main" val="0"/>
                </a:ext>
              </a:extLst>
            </a:blip>
            <a:srcRect l="26966" t="21444" r="28807" b="23241"/>
            <a:stretch/>
          </p:blipFill>
          <p:spPr>
            <a:xfrm>
              <a:off x="2038790" y="1854980"/>
              <a:ext cx="1295021" cy="1214762"/>
            </a:xfrm>
            <a:prstGeom prst="rect">
              <a:avLst/>
            </a:prstGeom>
          </p:spPr>
        </p:pic>
      </p:grpSp>
      <p:sp>
        <p:nvSpPr>
          <p:cNvPr id="17" name="Rectangle 2"/>
          <p:cNvSpPr>
            <a:spLocks noGrp="1" noChangeArrowheads="1"/>
          </p:cNvSpPr>
          <p:nvPr>
            <p:ph type="title"/>
          </p:nvPr>
        </p:nvSpPr>
        <p:spPr>
          <a:xfrm>
            <a:off x="6331769" y="583128"/>
            <a:ext cx="2869955" cy="1088027"/>
          </a:xfrm>
        </p:spPr>
        <p:txBody>
          <a:bodyPr/>
          <a:lstStyle/>
          <a:p>
            <a:pPr algn="r"/>
            <a:r>
              <a:rPr lang="pt-BR" dirty="0" smtClean="0">
                <a:solidFill>
                  <a:schemeClr val="accent2"/>
                </a:solidFill>
              </a:rPr>
              <a:t>Breve história do Seguro de Crédito</a:t>
            </a:r>
            <a:endParaRPr lang="pt-BR" dirty="0">
              <a:solidFill>
                <a:schemeClr val="accent2"/>
              </a:solidFill>
            </a:endParaRPr>
          </a:p>
        </p:txBody>
      </p:sp>
    </p:spTree>
    <p:custDataLst>
      <p:tags r:id="rId1"/>
    </p:custDataLst>
    <p:extLst>
      <p:ext uri="{BB962C8B-B14F-4D97-AF65-F5344CB8AC3E}">
        <p14:creationId xmlns:p14="http://schemas.microsoft.com/office/powerpoint/2010/main" val="381089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300"/>
                                        <p:tgtEl>
                                          <p:spTgt spid="13"/>
                                        </p:tgtEl>
                                      </p:cBhvr>
                                    </p:animEffect>
                                  </p:childTnLst>
                                </p:cTn>
                              </p:par>
                            </p:childTnLst>
                          </p:cTn>
                        </p:par>
                        <p:par>
                          <p:cTn id="8" fill="hold">
                            <p:stCondLst>
                              <p:cond delay="300"/>
                            </p:stCondLst>
                            <p:childTnLst>
                              <p:par>
                                <p:cTn id="9" presetID="22" presetClass="entr" presetSubtype="8" fill="hold" grpId="0" nodeType="afterEffect">
                                  <p:stCondLst>
                                    <p:cond delay="0"/>
                                  </p:stCondLst>
                                  <p:childTnLst>
                                    <p:set>
                                      <p:cBhvr>
                                        <p:cTn id="10" dur="1" fill="hold">
                                          <p:stCondLst>
                                            <p:cond delay="0"/>
                                          </p:stCondLst>
                                        </p:cTn>
                                        <p:tgtEl>
                                          <p:spTgt spid="177155">
                                            <p:txEl>
                                              <p:pRg st="0" end="0"/>
                                            </p:txEl>
                                          </p:spTgt>
                                        </p:tgtEl>
                                        <p:attrNameLst>
                                          <p:attrName>style.visibility</p:attrName>
                                        </p:attrNameLst>
                                      </p:cBhvr>
                                      <p:to>
                                        <p:strVal val="visible"/>
                                      </p:to>
                                    </p:set>
                                    <p:animEffect transition="in" filter="wipe(left)">
                                      <p:cBhvr>
                                        <p:cTn id="11" dur="300"/>
                                        <p:tgtEl>
                                          <p:spTgt spid="177155">
                                            <p:txEl>
                                              <p:pRg st="0" end="0"/>
                                            </p:txEl>
                                          </p:spTgt>
                                        </p:tgtEl>
                                      </p:cBhvr>
                                    </p:animEffect>
                                  </p:childTnLst>
                                </p:cTn>
                              </p:par>
                            </p:childTnLst>
                          </p:cTn>
                        </p:par>
                        <p:par>
                          <p:cTn id="12" fill="hold">
                            <p:stCondLst>
                              <p:cond delay="600"/>
                            </p:stCondLst>
                            <p:childTnLst>
                              <p:par>
                                <p:cTn id="13" presetID="22" presetClass="entr" presetSubtype="1"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66622" y="2145277"/>
            <a:ext cx="5119815" cy="461665"/>
          </a:xfrm>
          <a:prstGeom prst="rect">
            <a:avLst/>
          </a:prstGeom>
        </p:spPr>
        <p:txBody>
          <a:bodyPr wrap="square">
            <a:spAutoFit/>
          </a:bodyPr>
          <a:lstStyle/>
          <a:p>
            <a:pPr algn="l">
              <a:lnSpc>
                <a:spcPct val="100000"/>
              </a:lnSpc>
              <a:spcBef>
                <a:spcPts val="0"/>
              </a:spcBef>
              <a:buClr>
                <a:schemeClr val="accent2"/>
              </a:buClr>
            </a:pPr>
            <a:r>
              <a:rPr lang="pt-BR" sz="2400" b="1" dirty="0" smtClean="0">
                <a:solidFill>
                  <a:schemeClr val="accent2"/>
                </a:solidFill>
                <a:latin typeface="+mn-lt"/>
              </a:rPr>
              <a:t>CRIAÇÃO DAS “BIG THREE”</a:t>
            </a:r>
            <a:endParaRPr lang="pt-BR" sz="2400" b="1" dirty="0">
              <a:solidFill>
                <a:schemeClr val="accent2"/>
              </a:solidFill>
              <a:latin typeface="+mn-lt"/>
            </a:endParaRPr>
          </a:p>
        </p:txBody>
      </p:sp>
      <p:sp>
        <p:nvSpPr>
          <p:cNvPr id="177155" name="Rectangle 3"/>
          <p:cNvSpPr>
            <a:spLocks noGrp="1" noChangeArrowheads="1"/>
          </p:cNvSpPr>
          <p:nvPr>
            <p:ph idx="1"/>
          </p:nvPr>
        </p:nvSpPr>
        <p:spPr>
          <a:xfrm>
            <a:off x="2321030" y="2698408"/>
            <a:ext cx="5934400" cy="3334447"/>
          </a:xfrm>
        </p:spPr>
        <p:txBody>
          <a:bodyPr/>
          <a:lstStyle/>
          <a:p>
            <a:pPr marL="0" lvl="1" indent="0" algn="just">
              <a:spcBef>
                <a:spcPts val="2000"/>
              </a:spcBef>
              <a:buClr>
                <a:schemeClr val="accent2"/>
              </a:buClr>
              <a:buNone/>
            </a:pPr>
            <a:r>
              <a:rPr lang="en-US" sz="1800" dirty="0" smtClean="0">
                <a:solidFill>
                  <a:schemeClr val="accent2"/>
                </a:solidFill>
              </a:rPr>
              <a:t>Euler Hermes</a:t>
            </a:r>
            <a:r>
              <a:rPr lang="en-US" sz="1800" dirty="0"/>
              <a:t> </a:t>
            </a:r>
            <a:r>
              <a:rPr lang="en-US" sz="1800" dirty="0" smtClean="0"/>
              <a:t>- </a:t>
            </a:r>
            <a:r>
              <a:rPr lang="en-US" sz="1800" dirty="0" err="1" smtClean="0"/>
              <a:t>resultado</a:t>
            </a:r>
            <a:r>
              <a:rPr lang="en-US" sz="1800" dirty="0" smtClean="0"/>
              <a:t> da </a:t>
            </a:r>
            <a:r>
              <a:rPr lang="en-US" sz="1800" dirty="0" err="1" smtClean="0"/>
              <a:t>fusão</a:t>
            </a:r>
            <a:r>
              <a:rPr lang="en-US" sz="1800" dirty="0" smtClean="0"/>
              <a:t> de </a:t>
            </a:r>
            <a:r>
              <a:rPr lang="en-US" sz="1800" dirty="0" err="1" smtClean="0"/>
              <a:t>duas</a:t>
            </a:r>
            <a:r>
              <a:rPr lang="en-US" sz="1800" dirty="0" smtClean="0"/>
              <a:t> </a:t>
            </a:r>
            <a:r>
              <a:rPr lang="en-US" sz="1800" dirty="0" err="1" smtClean="0"/>
              <a:t>seguradoras</a:t>
            </a:r>
            <a:r>
              <a:rPr lang="en-US" sz="1800" dirty="0" smtClean="0"/>
              <a:t> de </a:t>
            </a:r>
            <a:r>
              <a:rPr lang="en-US" sz="1800" dirty="0" err="1" smtClean="0"/>
              <a:t>crédito</a:t>
            </a:r>
            <a:r>
              <a:rPr lang="en-US" sz="1800" dirty="0" smtClean="0"/>
              <a:t> do </a:t>
            </a:r>
            <a:r>
              <a:rPr lang="en-US" sz="1800" dirty="0" err="1" smtClean="0"/>
              <a:t>grupo</a:t>
            </a:r>
            <a:r>
              <a:rPr lang="en-US" sz="1800" dirty="0" smtClean="0"/>
              <a:t> Allianz, a Euler (</a:t>
            </a:r>
            <a:r>
              <a:rPr lang="en-US" sz="1800" dirty="0" err="1" smtClean="0"/>
              <a:t>França</a:t>
            </a:r>
            <a:r>
              <a:rPr lang="en-US" sz="1800" dirty="0" smtClean="0"/>
              <a:t>) e Hermes (</a:t>
            </a:r>
            <a:r>
              <a:rPr lang="en-US" sz="1800" dirty="0" err="1" smtClean="0"/>
              <a:t>Alemanha</a:t>
            </a:r>
            <a:r>
              <a:rPr lang="en-US" sz="1800" dirty="0" smtClean="0"/>
              <a:t>), é a </a:t>
            </a:r>
            <a:r>
              <a:rPr lang="en-US" sz="1800" dirty="0" err="1" smtClean="0"/>
              <a:t>maior</a:t>
            </a:r>
            <a:r>
              <a:rPr lang="en-US" sz="1800" dirty="0" smtClean="0"/>
              <a:t> </a:t>
            </a:r>
            <a:r>
              <a:rPr lang="en-US" sz="1800" dirty="0" err="1" smtClean="0"/>
              <a:t>seguradora</a:t>
            </a:r>
            <a:r>
              <a:rPr lang="en-US" sz="1800" dirty="0" smtClean="0"/>
              <a:t> de </a:t>
            </a:r>
            <a:r>
              <a:rPr lang="en-US" sz="1800" dirty="0" err="1" smtClean="0"/>
              <a:t>crédito</a:t>
            </a:r>
            <a:r>
              <a:rPr lang="en-US" sz="1800" dirty="0" smtClean="0"/>
              <a:t> do </a:t>
            </a:r>
            <a:r>
              <a:rPr lang="en-US" sz="1800" dirty="0" err="1" smtClean="0"/>
              <a:t>mundo</a:t>
            </a:r>
            <a:r>
              <a:rPr lang="en-US" sz="1800" dirty="0" smtClean="0"/>
              <a:t>.</a:t>
            </a:r>
          </a:p>
          <a:p>
            <a:pPr marL="0" lvl="1" indent="0" algn="just">
              <a:spcBef>
                <a:spcPts val="2000"/>
              </a:spcBef>
              <a:buClr>
                <a:schemeClr val="accent2"/>
              </a:buClr>
              <a:buNone/>
            </a:pPr>
            <a:r>
              <a:rPr lang="en-US" sz="1800" dirty="0" err="1" smtClean="0">
                <a:solidFill>
                  <a:schemeClr val="accent2"/>
                </a:solidFill>
              </a:rPr>
              <a:t>Atradius</a:t>
            </a:r>
            <a:r>
              <a:rPr lang="en-US" sz="1800" dirty="0"/>
              <a:t> </a:t>
            </a:r>
            <a:r>
              <a:rPr lang="en-US" sz="1800" dirty="0" smtClean="0"/>
              <a:t>- </a:t>
            </a:r>
            <a:r>
              <a:rPr lang="en-US" sz="1800" dirty="0" err="1" smtClean="0"/>
              <a:t>resultado</a:t>
            </a:r>
            <a:r>
              <a:rPr lang="en-US" sz="1800" dirty="0" smtClean="0"/>
              <a:t> da </a:t>
            </a:r>
            <a:r>
              <a:rPr lang="en-US" sz="1800" dirty="0" err="1" smtClean="0"/>
              <a:t>fusão</a:t>
            </a:r>
            <a:r>
              <a:rPr lang="en-US" sz="1800" dirty="0" smtClean="0"/>
              <a:t> da NCM (</a:t>
            </a:r>
            <a:r>
              <a:rPr lang="en-US" sz="1800" dirty="0" err="1" smtClean="0"/>
              <a:t>Holanda</a:t>
            </a:r>
            <a:r>
              <a:rPr lang="en-US" sz="1800" dirty="0" smtClean="0"/>
              <a:t>) e </a:t>
            </a:r>
            <a:r>
              <a:rPr lang="en-US" sz="1800" dirty="0" err="1" smtClean="0"/>
              <a:t>Gerling</a:t>
            </a:r>
            <a:r>
              <a:rPr lang="en-US" sz="1800" dirty="0"/>
              <a:t> </a:t>
            </a:r>
            <a:r>
              <a:rPr lang="en-US" sz="1800" dirty="0" smtClean="0"/>
              <a:t>(</a:t>
            </a:r>
            <a:r>
              <a:rPr lang="en-US" sz="1800" dirty="0" err="1" smtClean="0"/>
              <a:t>Alemanha</a:t>
            </a:r>
            <a:r>
              <a:rPr lang="en-US" sz="1800" dirty="0" smtClean="0"/>
              <a:t>) e </a:t>
            </a:r>
            <a:r>
              <a:rPr lang="en-US" sz="1800" dirty="0" err="1" smtClean="0"/>
              <a:t>posteriormente</a:t>
            </a:r>
            <a:r>
              <a:rPr lang="en-US" sz="1800" dirty="0" smtClean="0"/>
              <a:t> a </a:t>
            </a:r>
            <a:r>
              <a:rPr lang="en-US" sz="1800" dirty="0" err="1" smtClean="0"/>
              <a:t>Credito</a:t>
            </a:r>
            <a:r>
              <a:rPr lang="en-US" sz="1800" dirty="0" smtClean="0"/>
              <a:t> y </a:t>
            </a:r>
            <a:r>
              <a:rPr lang="en-US" sz="1800" dirty="0" err="1" smtClean="0"/>
              <a:t>Caucion</a:t>
            </a:r>
            <a:r>
              <a:rPr lang="en-US" sz="1800" dirty="0" smtClean="0"/>
              <a:t> (</a:t>
            </a:r>
            <a:r>
              <a:rPr lang="en-US" sz="1800" dirty="0" err="1" smtClean="0"/>
              <a:t>Espanha</a:t>
            </a:r>
            <a:r>
              <a:rPr lang="en-US" sz="1800" dirty="0" smtClean="0"/>
              <a:t>).</a:t>
            </a:r>
          </a:p>
          <a:p>
            <a:pPr marL="0" lvl="1" indent="0" algn="just">
              <a:spcBef>
                <a:spcPts val="2000"/>
              </a:spcBef>
              <a:buClr>
                <a:schemeClr val="accent2"/>
              </a:buClr>
              <a:buNone/>
            </a:pPr>
            <a:r>
              <a:rPr lang="en-US" sz="1800" dirty="0" err="1" smtClean="0">
                <a:solidFill>
                  <a:schemeClr val="accent2"/>
                </a:solidFill>
              </a:rPr>
              <a:t>Coface</a:t>
            </a:r>
            <a:r>
              <a:rPr lang="en-US" sz="1800" dirty="0"/>
              <a:t> </a:t>
            </a:r>
            <a:r>
              <a:rPr lang="en-US" sz="1800" dirty="0" smtClean="0"/>
              <a:t>- </a:t>
            </a:r>
            <a:r>
              <a:rPr lang="en-US" sz="1800" dirty="0" err="1" smtClean="0"/>
              <a:t>genuinamente</a:t>
            </a:r>
            <a:r>
              <a:rPr lang="en-US" sz="1800" dirty="0" smtClean="0"/>
              <a:t> </a:t>
            </a:r>
            <a:r>
              <a:rPr lang="en-US" sz="1800" dirty="0" err="1" smtClean="0"/>
              <a:t>francesa</a:t>
            </a:r>
            <a:r>
              <a:rPr lang="en-US" sz="1800" dirty="0" smtClean="0"/>
              <a:t>, tem </a:t>
            </a:r>
            <a:r>
              <a:rPr lang="en-US" sz="1800" dirty="0" err="1" smtClean="0"/>
              <a:t>como</a:t>
            </a:r>
            <a:r>
              <a:rPr lang="en-US" sz="1800" dirty="0" smtClean="0"/>
              <a:t> </a:t>
            </a:r>
            <a:r>
              <a:rPr lang="en-US" sz="1800" dirty="0" err="1" smtClean="0"/>
              <a:t>acionistas</a:t>
            </a:r>
            <a:r>
              <a:rPr lang="en-US" sz="1800" dirty="0" smtClean="0"/>
              <a:t> o </a:t>
            </a:r>
            <a:r>
              <a:rPr lang="en-US" sz="1800" dirty="0" err="1" smtClean="0"/>
              <a:t>Banco</a:t>
            </a:r>
            <a:r>
              <a:rPr lang="en-US" sz="1800" dirty="0" smtClean="0"/>
              <a:t> </a:t>
            </a:r>
            <a:r>
              <a:rPr lang="en-US" sz="1800" dirty="0" err="1" smtClean="0"/>
              <a:t>Natixis</a:t>
            </a:r>
            <a:r>
              <a:rPr lang="en-US" sz="1800" dirty="0" smtClean="0"/>
              <a:t>, e o </a:t>
            </a:r>
            <a:r>
              <a:rPr lang="en-US" sz="1800" dirty="0" err="1" smtClean="0"/>
              <a:t>grupo</a:t>
            </a:r>
            <a:r>
              <a:rPr lang="en-US" sz="1800" dirty="0" smtClean="0"/>
              <a:t> BPCE (</a:t>
            </a:r>
            <a:r>
              <a:rPr lang="en-US" sz="1800" dirty="0" err="1" smtClean="0"/>
              <a:t>Banco</a:t>
            </a:r>
            <a:r>
              <a:rPr lang="en-US" sz="1800" dirty="0" smtClean="0"/>
              <a:t> </a:t>
            </a:r>
            <a:r>
              <a:rPr lang="en-US" sz="1800" dirty="0" err="1" smtClean="0"/>
              <a:t>Oficial</a:t>
            </a:r>
            <a:r>
              <a:rPr lang="en-US" sz="1800" dirty="0" smtClean="0"/>
              <a:t>). </a:t>
            </a:r>
          </a:p>
        </p:txBody>
      </p:sp>
      <p:grpSp>
        <p:nvGrpSpPr>
          <p:cNvPr id="12" name="Group 11"/>
          <p:cNvGrpSpPr/>
          <p:nvPr/>
        </p:nvGrpSpPr>
        <p:grpSpPr>
          <a:xfrm>
            <a:off x="250679" y="98808"/>
            <a:ext cx="3459264" cy="3721986"/>
            <a:chOff x="250679" y="98808"/>
            <a:chExt cx="3459264" cy="3721986"/>
          </a:xfrm>
        </p:grpSpPr>
        <p:pic>
          <p:nvPicPr>
            <p:cNvPr id="8" name="Picture 7" descr="stuff.png"/>
            <p:cNvPicPr>
              <a:picLocks noChangeAspect="1"/>
            </p:cNvPicPr>
            <p:nvPr/>
          </p:nvPicPr>
          <p:blipFill rotWithShape="1">
            <a:blip r:embed="rId4">
              <a:duotone>
                <a:prstClr val="black"/>
                <a:schemeClr val="accent2">
                  <a:tint val="45000"/>
                  <a:satMod val="400000"/>
                </a:schemeClr>
              </a:duotone>
              <a:extLst>
                <a:ext uri="{28A0092B-C50C-407E-A947-70E740481C1C}">
                  <a14:useLocalDpi xmlns:a14="http://schemas.microsoft.com/office/drawing/2010/main" val="0"/>
                </a:ext>
              </a:extLst>
            </a:blip>
            <a:srcRect l="67729" t="53704"/>
            <a:stretch/>
          </p:blipFill>
          <p:spPr>
            <a:xfrm>
              <a:off x="250679" y="98808"/>
              <a:ext cx="3459264" cy="3721986"/>
            </a:xfrm>
            <a:prstGeom prst="rect">
              <a:avLst/>
            </a:prstGeom>
          </p:spPr>
        </p:pic>
        <p:pic>
          <p:nvPicPr>
            <p:cNvPr id="11" name="Picture 10" descr="Slide 6_3.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591" y="1537463"/>
              <a:ext cx="1135614" cy="1343182"/>
            </a:xfrm>
            <a:prstGeom prst="rect">
              <a:avLst/>
            </a:prstGeom>
          </p:spPr>
        </p:pic>
      </p:grpSp>
      <p:pic>
        <p:nvPicPr>
          <p:cNvPr id="14" name="Picture 13" descr="stuff.png"/>
          <p:cNvPicPr>
            <a:picLocks noChangeAspect="1"/>
          </p:cNvPicPr>
          <p:nvPr/>
        </p:nvPicPr>
        <p:blipFill rotWithShape="1">
          <a:blip r:embed="rId4">
            <a:duotone>
              <a:prstClr val="black"/>
              <a:schemeClr val="accent2">
                <a:tint val="45000"/>
                <a:satMod val="400000"/>
              </a:schemeClr>
            </a:duotone>
            <a:extLst>
              <a:ext uri="{28A0092B-C50C-407E-A947-70E740481C1C}">
                <a14:useLocalDpi xmlns:a14="http://schemas.microsoft.com/office/drawing/2010/main" val="0"/>
              </a:ext>
            </a:extLst>
          </a:blip>
          <a:srcRect l="67729" t="53704"/>
          <a:stretch/>
        </p:blipFill>
        <p:spPr>
          <a:xfrm>
            <a:off x="7916935" y="4659743"/>
            <a:ext cx="1685853" cy="1813889"/>
          </a:xfrm>
          <a:prstGeom prst="rect">
            <a:avLst/>
          </a:prstGeom>
        </p:spPr>
      </p:pic>
      <p:sp>
        <p:nvSpPr>
          <p:cNvPr id="16" name="Rectangle 2"/>
          <p:cNvSpPr>
            <a:spLocks noGrp="1" noChangeArrowheads="1"/>
          </p:cNvSpPr>
          <p:nvPr>
            <p:ph type="title"/>
          </p:nvPr>
        </p:nvSpPr>
        <p:spPr>
          <a:xfrm>
            <a:off x="6331769" y="583128"/>
            <a:ext cx="2869955" cy="1088027"/>
          </a:xfrm>
        </p:spPr>
        <p:txBody>
          <a:bodyPr/>
          <a:lstStyle/>
          <a:p>
            <a:pPr algn="r"/>
            <a:r>
              <a:rPr lang="pt-BR" dirty="0" smtClean="0">
                <a:solidFill>
                  <a:schemeClr val="accent2"/>
                </a:solidFill>
              </a:rPr>
              <a:t>Breve história do Seguro de Crédito</a:t>
            </a:r>
            <a:endParaRPr lang="pt-BR" dirty="0">
              <a:solidFill>
                <a:schemeClr val="accent2"/>
              </a:solidFill>
            </a:endParaRPr>
          </a:p>
        </p:txBody>
      </p:sp>
    </p:spTree>
    <p:custDataLst>
      <p:tags r:id="rId1"/>
    </p:custDataLst>
    <p:extLst>
      <p:ext uri="{BB962C8B-B14F-4D97-AF65-F5344CB8AC3E}">
        <p14:creationId xmlns:p14="http://schemas.microsoft.com/office/powerpoint/2010/main" val="382155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300"/>
                                        <p:tgtEl>
                                          <p:spTgt spid="12"/>
                                        </p:tgtEl>
                                      </p:cBhvr>
                                    </p:animEffect>
                                  </p:childTnLst>
                                </p:cTn>
                              </p:par>
                            </p:childTnLst>
                          </p:cTn>
                        </p:par>
                        <p:par>
                          <p:cTn id="8" fill="hold">
                            <p:stCondLst>
                              <p:cond delay="3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300"/>
                                        <p:tgtEl>
                                          <p:spTgt spid="10"/>
                                        </p:tgtEl>
                                      </p:cBhvr>
                                    </p:animEffect>
                                  </p:childTnLst>
                                </p:cTn>
                              </p:par>
                            </p:childTnLst>
                          </p:cTn>
                        </p:par>
                        <p:par>
                          <p:cTn id="12" fill="hold">
                            <p:stCondLst>
                              <p:cond delay="600"/>
                            </p:stCondLst>
                            <p:childTnLst>
                              <p:par>
                                <p:cTn id="13" presetID="22" presetClass="entr" presetSubtype="1" fill="hold" grpId="0" nodeType="afterEffect">
                                  <p:stCondLst>
                                    <p:cond delay="0"/>
                                  </p:stCondLst>
                                  <p:childTnLst>
                                    <p:set>
                                      <p:cBhvr>
                                        <p:cTn id="14" dur="1" fill="hold">
                                          <p:stCondLst>
                                            <p:cond delay="0"/>
                                          </p:stCondLst>
                                        </p:cTn>
                                        <p:tgtEl>
                                          <p:spTgt spid="177155"/>
                                        </p:tgtEl>
                                        <p:attrNameLst>
                                          <p:attrName>style.visibility</p:attrName>
                                        </p:attrNameLst>
                                      </p:cBhvr>
                                      <p:to>
                                        <p:strVal val="visible"/>
                                      </p:to>
                                    </p:set>
                                    <p:animEffect transition="in" filter="wipe(up)">
                                      <p:cBhvr>
                                        <p:cTn id="15" dur="300"/>
                                        <p:tgtEl>
                                          <p:spTgt spid="177155"/>
                                        </p:tgtEl>
                                      </p:cBhvr>
                                    </p:animEffect>
                                  </p:childTnLst>
                                </p:cTn>
                              </p:par>
                            </p:childTnLst>
                          </p:cTn>
                        </p:par>
                        <p:par>
                          <p:cTn id="16" fill="hold">
                            <p:stCondLst>
                              <p:cond delay="900"/>
                            </p:stCondLst>
                            <p:childTnLst>
                              <p:par>
                                <p:cTn id="17" presetID="22" presetClass="entr" presetSubtype="1"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715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3"/>
          <p:cNvSpPr>
            <a:spLocks noGrp="1" noChangeArrowheads="1"/>
          </p:cNvSpPr>
          <p:nvPr>
            <p:ph idx="1"/>
          </p:nvPr>
        </p:nvSpPr>
        <p:spPr>
          <a:xfrm>
            <a:off x="2373017" y="2664993"/>
            <a:ext cx="4996709" cy="1362486"/>
          </a:xfrm>
        </p:spPr>
        <p:txBody>
          <a:bodyPr/>
          <a:lstStyle/>
          <a:p>
            <a:pPr marL="0" indent="0" algn="just">
              <a:buClr>
                <a:schemeClr val="accent2"/>
              </a:buClr>
              <a:buNone/>
            </a:pPr>
            <a:r>
              <a:rPr lang="pt-BR" dirty="0" smtClean="0"/>
              <a:t>Respondem por </a:t>
            </a:r>
            <a:r>
              <a:rPr lang="pt-BR" b="1" dirty="0" smtClean="0">
                <a:solidFill>
                  <a:schemeClr val="accent6"/>
                </a:solidFill>
              </a:rPr>
              <a:t>85% do mercado global</a:t>
            </a:r>
            <a:r>
              <a:rPr lang="pt-BR" dirty="0" smtClean="0"/>
              <a:t>.</a:t>
            </a:r>
          </a:p>
          <a:p>
            <a:pPr marL="0" indent="0" algn="just">
              <a:buClr>
                <a:schemeClr val="accent2"/>
              </a:buClr>
              <a:buNone/>
            </a:pPr>
            <a:r>
              <a:rPr lang="pt-BR" dirty="0" smtClean="0"/>
              <a:t>Outras seguradoras “</a:t>
            </a:r>
            <a:r>
              <a:rPr lang="pt-BR" dirty="0" err="1" smtClean="0"/>
              <a:t>multi-line</a:t>
            </a:r>
            <a:r>
              <a:rPr lang="pt-BR" dirty="0" smtClean="0"/>
              <a:t>”: ACE, AIG, Zurich, </a:t>
            </a:r>
            <a:r>
              <a:rPr lang="pt-BR" dirty="0" err="1" smtClean="0"/>
              <a:t>Liberty</a:t>
            </a:r>
            <a:r>
              <a:rPr lang="pt-BR" dirty="0"/>
              <a:t> </a:t>
            </a:r>
            <a:r>
              <a:rPr lang="pt-BR" dirty="0" smtClean="0"/>
              <a:t>Mutual, Mapfre, CESCE, XL-</a:t>
            </a:r>
            <a:r>
              <a:rPr lang="pt-BR" dirty="0" err="1" smtClean="0"/>
              <a:t>Catlin</a:t>
            </a:r>
            <a:r>
              <a:rPr lang="pt-BR" dirty="0" smtClean="0"/>
              <a:t>, QBE.</a:t>
            </a:r>
          </a:p>
          <a:p>
            <a:pPr marL="0" indent="0" algn="just">
              <a:buClr>
                <a:schemeClr val="accent2"/>
              </a:buClr>
              <a:buNone/>
            </a:pPr>
            <a:endParaRPr lang="pt-BR" dirty="0"/>
          </a:p>
        </p:txBody>
      </p:sp>
      <p:sp>
        <p:nvSpPr>
          <p:cNvPr id="4" name="Espaço Reservado para Número de Slide 3"/>
          <p:cNvSpPr>
            <a:spLocks noGrp="1"/>
          </p:cNvSpPr>
          <p:nvPr>
            <p:ph type="sldNum" sz="quarter" idx="10"/>
          </p:nvPr>
        </p:nvSpPr>
        <p:spPr/>
        <p:txBody>
          <a:bodyPr/>
          <a:lstStyle/>
          <a:p>
            <a:fld id="{A5C17AA9-8635-4A95-9FED-DAC6D00DDCA1}" type="slidenum">
              <a:rPr lang="en-GB"/>
              <a:pPr/>
              <a:t>13</a:t>
            </a:fld>
            <a:endParaRPr lang="en-GB"/>
          </a:p>
        </p:txBody>
      </p:sp>
      <p:sp>
        <p:nvSpPr>
          <p:cNvPr id="5" name="Espaço Reservado para Data 4"/>
          <p:cNvSpPr>
            <a:spLocks noGrp="1"/>
          </p:cNvSpPr>
          <p:nvPr>
            <p:ph type="dt" sz="half" idx="11"/>
          </p:nvPr>
        </p:nvSpPr>
        <p:spPr/>
        <p:txBody>
          <a:bodyPr/>
          <a:lstStyle/>
          <a:p>
            <a:fld id="{938297F1-63B7-41EE-BDE3-B441D0A53364}" type="datetime4">
              <a:rPr lang="en-GB"/>
              <a:pPr/>
              <a:t>23 October 2015</a:t>
            </a:fld>
            <a:endParaRPr lang="en-GB"/>
          </a:p>
        </p:txBody>
      </p:sp>
      <p:sp>
        <p:nvSpPr>
          <p:cNvPr id="6" name="Rectangle 5"/>
          <p:cNvSpPr/>
          <p:nvPr/>
        </p:nvSpPr>
        <p:spPr>
          <a:xfrm>
            <a:off x="2266622" y="2145277"/>
            <a:ext cx="5119815" cy="461665"/>
          </a:xfrm>
          <a:prstGeom prst="rect">
            <a:avLst/>
          </a:prstGeom>
        </p:spPr>
        <p:txBody>
          <a:bodyPr wrap="square">
            <a:spAutoFit/>
          </a:bodyPr>
          <a:lstStyle/>
          <a:p>
            <a:pPr algn="l">
              <a:lnSpc>
                <a:spcPct val="100000"/>
              </a:lnSpc>
              <a:spcBef>
                <a:spcPts val="0"/>
              </a:spcBef>
              <a:buClr>
                <a:schemeClr val="accent2"/>
              </a:buClr>
            </a:pPr>
            <a:r>
              <a:rPr lang="pt-BR" sz="2400" b="1" dirty="0" smtClean="0">
                <a:solidFill>
                  <a:schemeClr val="accent2"/>
                </a:solidFill>
                <a:latin typeface="+mn-lt"/>
              </a:rPr>
              <a:t>CRIAÇÃO DAS “BIG THREE”</a:t>
            </a:r>
            <a:endParaRPr lang="pt-BR" sz="2400" b="1" dirty="0">
              <a:solidFill>
                <a:schemeClr val="accent2"/>
              </a:solidFill>
              <a:latin typeface="+mn-lt"/>
            </a:endParaRPr>
          </a:p>
        </p:txBody>
      </p:sp>
      <p:grpSp>
        <p:nvGrpSpPr>
          <p:cNvPr id="8" name="Group 7"/>
          <p:cNvGrpSpPr/>
          <p:nvPr/>
        </p:nvGrpSpPr>
        <p:grpSpPr>
          <a:xfrm>
            <a:off x="250679" y="98808"/>
            <a:ext cx="3459264" cy="3721986"/>
            <a:chOff x="250679" y="98808"/>
            <a:chExt cx="3459264" cy="3721986"/>
          </a:xfrm>
        </p:grpSpPr>
        <p:pic>
          <p:nvPicPr>
            <p:cNvPr id="9" name="Picture 8" descr="stuff.png"/>
            <p:cNvPicPr>
              <a:picLocks noChangeAspect="1"/>
            </p:cNvPicPr>
            <p:nvPr/>
          </p:nvPicPr>
          <p:blipFill rotWithShape="1">
            <a:blip r:embed="rId4">
              <a:duotone>
                <a:prstClr val="black"/>
                <a:schemeClr val="accent2">
                  <a:tint val="45000"/>
                  <a:satMod val="400000"/>
                </a:schemeClr>
              </a:duotone>
              <a:extLst>
                <a:ext uri="{28A0092B-C50C-407E-A947-70E740481C1C}">
                  <a14:useLocalDpi xmlns:a14="http://schemas.microsoft.com/office/drawing/2010/main" val="0"/>
                </a:ext>
              </a:extLst>
            </a:blip>
            <a:srcRect l="67729" t="53704"/>
            <a:stretch/>
          </p:blipFill>
          <p:spPr>
            <a:xfrm>
              <a:off x="250679" y="98808"/>
              <a:ext cx="3459264" cy="3721986"/>
            </a:xfrm>
            <a:prstGeom prst="rect">
              <a:avLst/>
            </a:prstGeom>
          </p:spPr>
        </p:pic>
        <p:pic>
          <p:nvPicPr>
            <p:cNvPr id="10" name="Picture 9" descr="Slide 6_3.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591" y="1537463"/>
              <a:ext cx="1135614" cy="1343182"/>
            </a:xfrm>
            <a:prstGeom prst="rect">
              <a:avLst/>
            </a:prstGeom>
          </p:spPr>
        </p:pic>
      </p:grpSp>
      <p:pic>
        <p:nvPicPr>
          <p:cNvPr id="11" name="Picture 10" descr="stuff.png"/>
          <p:cNvPicPr>
            <a:picLocks noChangeAspect="1"/>
          </p:cNvPicPr>
          <p:nvPr/>
        </p:nvPicPr>
        <p:blipFill rotWithShape="1">
          <a:blip r:embed="rId4">
            <a:duotone>
              <a:prstClr val="black"/>
              <a:schemeClr val="accent2">
                <a:tint val="45000"/>
                <a:satMod val="400000"/>
              </a:schemeClr>
            </a:duotone>
            <a:extLst>
              <a:ext uri="{28A0092B-C50C-407E-A947-70E740481C1C}">
                <a14:useLocalDpi xmlns:a14="http://schemas.microsoft.com/office/drawing/2010/main" val="0"/>
              </a:ext>
            </a:extLst>
          </a:blip>
          <a:srcRect l="67729" t="53704"/>
          <a:stretch/>
        </p:blipFill>
        <p:spPr>
          <a:xfrm>
            <a:off x="6964385" y="3556782"/>
            <a:ext cx="1685853" cy="1813889"/>
          </a:xfrm>
          <a:prstGeom prst="rect">
            <a:avLst/>
          </a:prstGeom>
        </p:spPr>
      </p:pic>
      <p:sp>
        <p:nvSpPr>
          <p:cNvPr id="12" name="Rectangle 2"/>
          <p:cNvSpPr>
            <a:spLocks noGrp="1" noChangeArrowheads="1"/>
          </p:cNvSpPr>
          <p:nvPr>
            <p:ph type="title"/>
          </p:nvPr>
        </p:nvSpPr>
        <p:spPr>
          <a:xfrm>
            <a:off x="6331769" y="583128"/>
            <a:ext cx="2869955" cy="1088027"/>
          </a:xfrm>
        </p:spPr>
        <p:txBody>
          <a:bodyPr/>
          <a:lstStyle/>
          <a:p>
            <a:pPr algn="r"/>
            <a:r>
              <a:rPr lang="pt-BR" dirty="0" smtClean="0">
                <a:solidFill>
                  <a:schemeClr val="accent2"/>
                </a:solidFill>
              </a:rPr>
              <a:t>Breve história do Seguro de Crédito</a:t>
            </a:r>
            <a:endParaRPr lang="pt-BR" dirty="0">
              <a:solidFill>
                <a:schemeClr val="accent2"/>
              </a:solidFill>
            </a:endParaRPr>
          </a:p>
        </p:txBody>
      </p:sp>
    </p:spTree>
    <p:custDataLst>
      <p:tags r:id="rId1"/>
    </p:custDataLst>
    <p:extLst>
      <p:ext uri="{BB962C8B-B14F-4D97-AF65-F5344CB8AC3E}">
        <p14:creationId xmlns:p14="http://schemas.microsoft.com/office/powerpoint/2010/main" val="398564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7155"/>
                                        </p:tgtEl>
                                        <p:attrNameLst>
                                          <p:attrName>style.visibility</p:attrName>
                                        </p:attrNameLst>
                                      </p:cBhvr>
                                      <p:to>
                                        <p:strVal val="visible"/>
                                      </p:to>
                                    </p:set>
                                    <p:animEffect transition="in" filter="wipe(left)">
                                      <p:cBhvr>
                                        <p:cTn id="7" dur="500"/>
                                        <p:tgtEl>
                                          <p:spTgt spid="17715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1704574" y="1051043"/>
            <a:ext cx="6233352" cy="452986"/>
          </a:xfrm>
        </p:spPr>
        <p:txBody>
          <a:bodyPr/>
          <a:lstStyle/>
          <a:p>
            <a:r>
              <a:rPr lang="pt-BR" sz="3600" b="1" dirty="0" smtClean="0">
                <a:solidFill>
                  <a:srgbClr val="00A8C9"/>
                </a:solidFill>
              </a:rPr>
              <a:t>AFINAL, O QUE É CRÉDITO</a:t>
            </a:r>
            <a:endParaRPr lang="pt-BR" sz="3600" b="1" dirty="0">
              <a:solidFill>
                <a:srgbClr val="00A8C9"/>
              </a:solidFill>
            </a:endParaRPr>
          </a:p>
        </p:txBody>
      </p:sp>
      <p:sp>
        <p:nvSpPr>
          <p:cNvPr id="8" name="TextBox 7"/>
          <p:cNvSpPr txBox="1"/>
          <p:nvPr/>
        </p:nvSpPr>
        <p:spPr>
          <a:xfrm>
            <a:off x="7595333" y="401065"/>
            <a:ext cx="936675" cy="1397305"/>
          </a:xfrm>
          <a:prstGeom prst="rect">
            <a:avLst/>
          </a:prstGeom>
          <a:noFill/>
        </p:spPr>
        <p:txBody>
          <a:bodyPr wrap="none" rtlCol="0">
            <a:spAutoFit/>
          </a:bodyPr>
          <a:lstStyle/>
          <a:p>
            <a:r>
              <a:rPr lang="en-US" sz="9600" dirty="0" smtClean="0">
                <a:solidFill>
                  <a:srgbClr val="00A8C9"/>
                </a:solidFill>
                <a:latin typeface="Arial Black"/>
                <a:cs typeface="Arial Black"/>
              </a:rPr>
              <a:t>?</a:t>
            </a:r>
            <a:endParaRPr lang="en-US" sz="9600" dirty="0">
              <a:solidFill>
                <a:srgbClr val="00A8C9"/>
              </a:solidFill>
              <a:latin typeface="Arial Black"/>
              <a:cs typeface="Arial Black"/>
            </a:endParaRPr>
          </a:p>
        </p:txBody>
      </p:sp>
      <p:grpSp>
        <p:nvGrpSpPr>
          <p:cNvPr id="9" name="Group 8"/>
          <p:cNvGrpSpPr/>
          <p:nvPr/>
        </p:nvGrpSpPr>
        <p:grpSpPr>
          <a:xfrm>
            <a:off x="217243" y="116984"/>
            <a:ext cx="2063661" cy="2220390"/>
            <a:chOff x="-329143" y="169916"/>
            <a:chExt cx="2093194" cy="2252166"/>
          </a:xfrm>
        </p:grpSpPr>
        <p:pic>
          <p:nvPicPr>
            <p:cNvPr id="11" name="Picture 10" descr="stuff.png"/>
            <p:cNvPicPr>
              <a:picLocks noChangeAspect="1"/>
            </p:cNvPicPr>
            <p:nvPr/>
          </p:nvPicPr>
          <p:blipFill rotWithShape="1">
            <a:blip r:embed="rId4">
              <a:duotone>
                <a:prstClr val="black"/>
                <a:schemeClr val="accent2">
                  <a:tint val="45000"/>
                  <a:satMod val="400000"/>
                </a:schemeClr>
              </a:duotone>
              <a:extLst>
                <a:ext uri="{28A0092B-C50C-407E-A947-70E740481C1C}">
                  <a14:useLocalDpi xmlns:a14="http://schemas.microsoft.com/office/drawing/2010/main" val="0"/>
                </a:ext>
              </a:extLst>
            </a:blip>
            <a:srcRect l="67729" t="53704"/>
            <a:stretch/>
          </p:blipFill>
          <p:spPr>
            <a:xfrm>
              <a:off x="-329143" y="169916"/>
              <a:ext cx="2093194" cy="2252166"/>
            </a:xfrm>
            <a:prstGeom prst="rect">
              <a:avLst/>
            </a:prstGeom>
          </p:spPr>
        </p:pic>
        <p:pic>
          <p:nvPicPr>
            <p:cNvPr id="12" name="Picture 11" descr="stuff.png"/>
            <p:cNvPicPr>
              <a:picLocks noChangeAspect="1"/>
            </p:cNvPicPr>
            <p:nvPr/>
          </p:nvPicPr>
          <p:blipFill rotWithShape="1">
            <a:blip r:embed="rId4">
              <a:duotone>
                <a:prstClr val="black"/>
                <a:schemeClr val="accent2">
                  <a:tint val="45000"/>
                  <a:satMod val="400000"/>
                </a:schemeClr>
              </a:duotone>
              <a:extLst>
                <a:ext uri="{28A0092B-C50C-407E-A947-70E740481C1C}">
                  <a14:useLocalDpi xmlns:a14="http://schemas.microsoft.com/office/drawing/2010/main" val="0"/>
                </a:ext>
              </a:extLst>
            </a:blip>
            <a:srcRect l="67729" t="53704"/>
            <a:stretch/>
          </p:blipFill>
          <p:spPr>
            <a:xfrm>
              <a:off x="-329143" y="169916"/>
              <a:ext cx="2093194" cy="2252166"/>
            </a:xfrm>
            <a:prstGeom prst="rect">
              <a:avLst/>
            </a:prstGeom>
          </p:spPr>
        </p:pic>
      </p:grpSp>
      <p:sp>
        <p:nvSpPr>
          <p:cNvPr id="177155" name="Rectangle 3"/>
          <p:cNvSpPr>
            <a:spLocks noGrp="1" noChangeArrowheads="1"/>
          </p:cNvSpPr>
          <p:nvPr>
            <p:ph idx="1"/>
          </p:nvPr>
        </p:nvSpPr>
        <p:spPr>
          <a:xfrm>
            <a:off x="587223" y="3496185"/>
            <a:ext cx="2497544" cy="3434719"/>
          </a:xfrm>
          <a:ln>
            <a:noFill/>
          </a:ln>
        </p:spPr>
        <p:txBody>
          <a:bodyPr/>
          <a:lstStyle/>
          <a:p>
            <a:pPr marL="0" indent="0" algn="just">
              <a:spcBef>
                <a:spcPts val="0"/>
              </a:spcBef>
              <a:buClr>
                <a:schemeClr val="accent2"/>
              </a:buClr>
              <a:buNone/>
            </a:pPr>
            <a:r>
              <a:rPr lang="pt-BR" sz="1800" b="1" dirty="0" smtClean="0">
                <a:solidFill>
                  <a:schemeClr val="accent2"/>
                </a:solidFill>
                <a:latin typeface="Arial"/>
                <a:cs typeface="Arial"/>
              </a:rPr>
              <a:t>CRÉDITO COMERCIAL </a:t>
            </a:r>
          </a:p>
          <a:p>
            <a:pPr marL="0" indent="0" algn="just">
              <a:spcBef>
                <a:spcPts val="0"/>
              </a:spcBef>
              <a:buClr>
                <a:schemeClr val="accent2"/>
              </a:buClr>
              <a:buNone/>
            </a:pPr>
            <a:r>
              <a:rPr lang="pt-BR" sz="1800" dirty="0" smtClean="0">
                <a:latin typeface="Arial"/>
                <a:cs typeface="Arial"/>
              </a:rPr>
              <a:t>(Trade </a:t>
            </a:r>
            <a:r>
              <a:rPr lang="pt-BR" sz="1800" dirty="0" err="1" smtClean="0">
                <a:latin typeface="Arial"/>
                <a:cs typeface="Arial"/>
              </a:rPr>
              <a:t>Credit</a:t>
            </a:r>
            <a:r>
              <a:rPr lang="pt-BR" sz="1800" dirty="0" smtClean="0">
                <a:latin typeface="Arial"/>
                <a:cs typeface="Arial"/>
              </a:rPr>
              <a:t>) – é oferecida pelos fornecedores aos seus compradores/clientes como um alternativa a pagamento antecipado, à vista, cartas de crédito e garantias bancárias. </a:t>
            </a:r>
          </a:p>
        </p:txBody>
      </p:sp>
      <p:grpSp>
        <p:nvGrpSpPr>
          <p:cNvPr id="29" name="Group 28"/>
          <p:cNvGrpSpPr/>
          <p:nvPr/>
        </p:nvGrpSpPr>
        <p:grpSpPr>
          <a:xfrm>
            <a:off x="869358" y="2137158"/>
            <a:ext cx="1828714" cy="1846047"/>
            <a:chOff x="843439" y="2028929"/>
            <a:chExt cx="2218325" cy="2239351"/>
          </a:xfrm>
        </p:grpSpPr>
        <p:pic>
          <p:nvPicPr>
            <p:cNvPr id="24" name="Picture 23" descr="stuff.png"/>
            <p:cNvPicPr>
              <a:picLocks noChangeAspect="1"/>
            </p:cNvPicPr>
            <p:nvPr/>
          </p:nvPicPr>
          <p:blipFill rotWithShape="1">
            <a:blip r:embed="rId4">
              <a:extLst>
                <a:ext uri="{28A0092B-C50C-407E-A947-70E740481C1C}">
                  <a14:useLocalDpi xmlns:a14="http://schemas.microsoft.com/office/drawing/2010/main" val="0"/>
                </a:ext>
              </a:extLst>
            </a:blip>
            <a:srcRect l="67729" t="53704" r="5623" b="10429"/>
            <a:stretch/>
          </p:blipFill>
          <p:spPr>
            <a:xfrm flipV="1">
              <a:off x="843439" y="2028929"/>
              <a:ext cx="2218325" cy="2239351"/>
            </a:xfrm>
            <a:prstGeom prst="rect">
              <a:avLst/>
            </a:prstGeom>
          </p:spPr>
        </p:pic>
        <p:pic>
          <p:nvPicPr>
            <p:cNvPr id="13" name="Picture 12" descr="Slide 7.png"/>
            <p:cNvPicPr>
              <a:picLocks noChangeAspect="1"/>
            </p:cNvPicPr>
            <p:nvPr/>
          </p:nvPicPr>
          <p:blipFill rotWithShape="1">
            <a:blip r:embed="rId5">
              <a:extLst>
                <a:ext uri="{28A0092B-C50C-407E-A947-70E740481C1C}">
                  <a14:useLocalDpi xmlns:a14="http://schemas.microsoft.com/office/drawing/2010/main" val="0"/>
                </a:ext>
              </a:extLst>
            </a:blip>
            <a:srcRect l="4481" t="43021" r="66455" b="29456"/>
            <a:stretch/>
          </p:blipFill>
          <p:spPr>
            <a:xfrm>
              <a:off x="1047791" y="2155634"/>
              <a:ext cx="1576409" cy="1119674"/>
            </a:xfrm>
            <a:prstGeom prst="rect">
              <a:avLst/>
            </a:prstGeom>
          </p:spPr>
        </p:pic>
      </p:grpSp>
      <p:sp>
        <p:nvSpPr>
          <p:cNvPr id="3" name="Rectangle 2"/>
          <p:cNvSpPr/>
          <p:nvPr/>
        </p:nvSpPr>
        <p:spPr>
          <a:xfrm>
            <a:off x="3621517" y="3496185"/>
            <a:ext cx="2607044" cy="1766329"/>
          </a:xfrm>
          <a:prstGeom prst="rect">
            <a:avLst/>
          </a:prstGeom>
          <a:ln>
            <a:noFill/>
          </a:ln>
        </p:spPr>
        <p:txBody>
          <a:bodyPr wrap="square">
            <a:spAutoFit/>
          </a:bodyPr>
          <a:lstStyle/>
          <a:p>
            <a:pPr algn="just">
              <a:buClr>
                <a:schemeClr val="accent2"/>
              </a:buClr>
            </a:pPr>
            <a:r>
              <a:rPr lang="pt-BR" sz="1800" dirty="0">
                <a:latin typeface="Arial"/>
                <a:cs typeface="Arial"/>
              </a:rPr>
              <a:t>É uma </a:t>
            </a:r>
            <a:r>
              <a:rPr lang="pt-BR" sz="1800" dirty="0">
                <a:solidFill>
                  <a:schemeClr val="accent2"/>
                </a:solidFill>
                <a:latin typeface="Arial"/>
                <a:cs typeface="Arial"/>
              </a:rPr>
              <a:t>forma de financiamento</a:t>
            </a:r>
            <a:r>
              <a:rPr lang="pt-BR" sz="1800" dirty="0">
                <a:latin typeface="Arial"/>
                <a:cs typeface="Arial"/>
              </a:rPr>
              <a:t>, que pode variar de curto prazo (30-90 dias), médio prazo (180-360 dias) e longo prazo (acima de 1-2 anos)</a:t>
            </a:r>
            <a:r>
              <a:rPr lang="pt-BR" sz="1800" dirty="0" smtClean="0">
                <a:latin typeface="Arial"/>
                <a:cs typeface="Arial"/>
              </a:rPr>
              <a:t>.</a:t>
            </a:r>
            <a:endParaRPr lang="pt-BR" sz="1800" dirty="0">
              <a:latin typeface="Arial"/>
              <a:cs typeface="Arial"/>
            </a:endParaRPr>
          </a:p>
        </p:txBody>
      </p:sp>
      <p:grpSp>
        <p:nvGrpSpPr>
          <p:cNvPr id="30" name="Group 29"/>
          <p:cNvGrpSpPr/>
          <p:nvPr/>
        </p:nvGrpSpPr>
        <p:grpSpPr>
          <a:xfrm>
            <a:off x="3882574" y="2137158"/>
            <a:ext cx="1828714" cy="1899416"/>
            <a:chOff x="3727063" y="2047010"/>
            <a:chExt cx="2218325" cy="2304090"/>
          </a:xfrm>
        </p:grpSpPr>
        <p:pic>
          <p:nvPicPr>
            <p:cNvPr id="25" name="Picture 24" descr="stuff.png"/>
            <p:cNvPicPr>
              <a:picLocks noChangeAspect="1"/>
            </p:cNvPicPr>
            <p:nvPr/>
          </p:nvPicPr>
          <p:blipFill rotWithShape="1">
            <a:blip r:embed="rId4">
              <a:extLst>
                <a:ext uri="{28A0092B-C50C-407E-A947-70E740481C1C}">
                  <a14:useLocalDpi xmlns:a14="http://schemas.microsoft.com/office/drawing/2010/main" val="0"/>
                </a:ext>
              </a:extLst>
            </a:blip>
            <a:srcRect l="67729" t="53704" r="5623" b="10429"/>
            <a:stretch/>
          </p:blipFill>
          <p:spPr>
            <a:xfrm flipV="1">
              <a:off x="3727063" y="2111749"/>
              <a:ext cx="2218325" cy="2239351"/>
            </a:xfrm>
            <a:prstGeom prst="rect">
              <a:avLst/>
            </a:prstGeom>
          </p:spPr>
        </p:pic>
        <p:pic>
          <p:nvPicPr>
            <p:cNvPr id="21" name="Picture 20" descr="Slide 7.png"/>
            <p:cNvPicPr>
              <a:picLocks noChangeAspect="1"/>
            </p:cNvPicPr>
            <p:nvPr/>
          </p:nvPicPr>
          <p:blipFill rotWithShape="1">
            <a:blip r:embed="rId5">
              <a:extLst>
                <a:ext uri="{28A0092B-C50C-407E-A947-70E740481C1C}">
                  <a14:useLocalDpi xmlns:a14="http://schemas.microsoft.com/office/drawing/2010/main" val="0"/>
                </a:ext>
              </a:extLst>
            </a:blip>
            <a:srcRect l="35372" t="38259" r="31914" b="29371"/>
            <a:stretch/>
          </p:blipFill>
          <p:spPr>
            <a:xfrm>
              <a:off x="4024336" y="2047010"/>
              <a:ext cx="1801407" cy="1336923"/>
            </a:xfrm>
            <a:prstGeom prst="rect">
              <a:avLst/>
            </a:prstGeom>
          </p:spPr>
        </p:pic>
      </p:grpSp>
      <p:sp>
        <p:nvSpPr>
          <p:cNvPr id="6" name="Rectangle 5"/>
          <p:cNvSpPr/>
          <p:nvPr/>
        </p:nvSpPr>
        <p:spPr>
          <a:xfrm>
            <a:off x="6528012" y="3496185"/>
            <a:ext cx="2465903" cy="2772862"/>
          </a:xfrm>
          <a:prstGeom prst="rect">
            <a:avLst/>
          </a:prstGeom>
          <a:ln>
            <a:noFill/>
          </a:ln>
        </p:spPr>
        <p:txBody>
          <a:bodyPr wrap="square">
            <a:spAutoFit/>
          </a:bodyPr>
          <a:lstStyle/>
          <a:p>
            <a:pPr algn="just">
              <a:buClr>
                <a:schemeClr val="accent2"/>
              </a:buClr>
            </a:pPr>
            <a:r>
              <a:rPr lang="pt-BR" sz="1800" dirty="0">
                <a:latin typeface="Arial"/>
                <a:cs typeface="Arial"/>
              </a:rPr>
              <a:t>Isso permite ao comprador </a:t>
            </a:r>
            <a:r>
              <a:rPr lang="pt-BR" sz="1800" dirty="0">
                <a:solidFill>
                  <a:schemeClr val="accent2"/>
                </a:solidFill>
                <a:latin typeface="Arial"/>
                <a:cs typeface="Arial"/>
              </a:rPr>
              <a:t>gerar receita de vendas antes de pagar pela compra dos produtos</a:t>
            </a:r>
            <a:r>
              <a:rPr lang="pt-BR" sz="1800" dirty="0">
                <a:latin typeface="Arial"/>
                <a:cs typeface="Arial"/>
              </a:rPr>
              <a:t>/serviços, sendo financiado pelo fornecedor (capital de giro).</a:t>
            </a:r>
          </a:p>
          <a:p>
            <a:pPr algn="just">
              <a:buClr>
                <a:schemeClr val="accent2"/>
              </a:buClr>
            </a:pPr>
            <a:endParaRPr lang="pt-BR" sz="1800" dirty="0">
              <a:latin typeface="Arial"/>
              <a:cs typeface="Arial"/>
            </a:endParaRPr>
          </a:p>
          <a:p>
            <a:pPr algn="just">
              <a:buClr>
                <a:schemeClr val="accent2"/>
              </a:buClr>
            </a:pPr>
            <a:endParaRPr lang="pt-BR" sz="1800" dirty="0">
              <a:latin typeface="Arial"/>
              <a:cs typeface="Arial"/>
            </a:endParaRPr>
          </a:p>
        </p:txBody>
      </p:sp>
      <p:grpSp>
        <p:nvGrpSpPr>
          <p:cNvPr id="31" name="Group 30"/>
          <p:cNvGrpSpPr/>
          <p:nvPr/>
        </p:nvGrpSpPr>
        <p:grpSpPr>
          <a:xfrm>
            <a:off x="6822559" y="2137158"/>
            <a:ext cx="1828714" cy="1906483"/>
            <a:chOff x="6667047" y="2055832"/>
            <a:chExt cx="2218325" cy="2312663"/>
          </a:xfrm>
        </p:grpSpPr>
        <p:pic>
          <p:nvPicPr>
            <p:cNvPr id="26" name="Picture 25" descr="stuff.png"/>
            <p:cNvPicPr>
              <a:picLocks noChangeAspect="1"/>
            </p:cNvPicPr>
            <p:nvPr/>
          </p:nvPicPr>
          <p:blipFill rotWithShape="1">
            <a:blip r:embed="rId4">
              <a:extLst>
                <a:ext uri="{28A0092B-C50C-407E-A947-70E740481C1C}">
                  <a14:useLocalDpi xmlns:a14="http://schemas.microsoft.com/office/drawing/2010/main" val="0"/>
                </a:ext>
              </a:extLst>
            </a:blip>
            <a:srcRect l="67729" t="53704" r="5623" b="10429"/>
            <a:stretch/>
          </p:blipFill>
          <p:spPr>
            <a:xfrm flipV="1">
              <a:off x="6667047" y="2129144"/>
              <a:ext cx="2218325" cy="2239351"/>
            </a:xfrm>
            <a:prstGeom prst="rect">
              <a:avLst/>
            </a:prstGeom>
          </p:spPr>
        </p:pic>
        <p:pic>
          <p:nvPicPr>
            <p:cNvPr id="22" name="Picture 21" descr="Slide 7.png"/>
            <p:cNvPicPr>
              <a:picLocks noChangeAspect="1"/>
            </p:cNvPicPr>
            <p:nvPr/>
          </p:nvPicPr>
          <p:blipFill rotWithShape="1">
            <a:blip r:embed="rId5">
              <a:extLst>
                <a:ext uri="{28A0092B-C50C-407E-A947-70E740481C1C}">
                  <a14:useLocalDpi xmlns:a14="http://schemas.microsoft.com/office/drawing/2010/main" val="0"/>
                </a:ext>
              </a:extLst>
            </a:blip>
            <a:srcRect l="69365" t="38502" r="1759" b="23728"/>
            <a:stretch/>
          </p:blipFill>
          <p:spPr>
            <a:xfrm>
              <a:off x="7020125" y="2055832"/>
              <a:ext cx="1344802" cy="1319279"/>
            </a:xfrm>
            <a:prstGeom prst="rect">
              <a:avLst/>
            </a:prstGeom>
          </p:spPr>
        </p:pic>
      </p:grpSp>
      <p:sp>
        <p:nvSpPr>
          <p:cNvPr id="28" name="TextBox 27"/>
          <p:cNvSpPr txBox="1"/>
          <p:nvPr/>
        </p:nvSpPr>
        <p:spPr>
          <a:xfrm>
            <a:off x="-1809221" y="1513370"/>
            <a:ext cx="184666" cy="364202"/>
          </a:xfrm>
          <a:prstGeom prst="rect">
            <a:avLst/>
          </a:prstGeom>
          <a:noFill/>
        </p:spPr>
        <p:txBody>
          <a:bodyPr wrap="none" rtlCol="0">
            <a:spAutoFit/>
          </a:bodyPr>
          <a:lstStyle/>
          <a:p>
            <a:endParaRPr lang="en-US" dirty="0"/>
          </a:p>
        </p:txBody>
      </p:sp>
    </p:spTree>
    <p:custDataLst>
      <p:tags r:id="rId1"/>
    </p:custDataLst>
    <p:extLst>
      <p:ext uri="{BB962C8B-B14F-4D97-AF65-F5344CB8AC3E}">
        <p14:creationId xmlns:p14="http://schemas.microsoft.com/office/powerpoint/2010/main" val="313441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300"/>
                                        <p:tgtEl>
                                          <p:spTgt spid="9"/>
                                        </p:tgtEl>
                                      </p:cBhvr>
                                    </p:animEffect>
                                  </p:childTnLst>
                                </p:cTn>
                              </p:par>
                            </p:childTnLst>
                          </p:cTn>
                        </p:par>
                        <p:par>
                          <p:cTn id="8" fill="hold">
                            <p:stCondLst>
                              <p:cond delay="300"/>
                            </p:stCondLst>
                            <p:childTnLst>
                              <p:par>
                                <p:cTn id="9" presetID="22" presetClass="entr" presetSubtype="8" fill="hold" grpId="0" nodeType="afterEffect">
                                  <p:stCondLst>
                                    <p:cond delay="0"/>
                                  </p:stCondLst>
                                  <p:childTnLst>
                                    <p:set>
                                      <p:cBhvr>
                                        <p:cTn id="10" dur="1" fill="hold">
                                          <p:stCondLst>
                                            <p:cond delay="0"/>
                                          </p:stCondLst>
                                        </p:cTn>
                                        <p:tgtEl>
                                          <p:spTgt spid="177154"/>
                                        </p:tgtEl>
                                        <p:attrNameLst>
                                          <p:attrName>style.visibility</p:attrName>
                                        </p:attrNameLst>
                                      </p:cBhvr>
                                      <p:to>
                                        <p:strVal val="visible"/>
                                      </p:to>
                                    </p:set>
                                    <p:animEffect transition="in" filter="wipe(left)">
                                      <p:cBhvr>
                                        <p:cTn id="11" dur="300"/>
                                        <p:tgtEl>
                                          <p:spTgt spid="177154"/>
                                        </p:tgtEl>
                                      </p:cBhvr>
                                    </p:animEffect>
                                  </p:childTnLst>
                                </p:cTn>
                              </p:par>
                            </p:childTnLst>
                          </p:cTn>
                        </p:par>
                        <p:par>
                          <p:cTn id="12" fill="hold">
                            <p:stCondLst>
                              <p:cond delay="6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300"/>
                                        <p:tgtEl>
                                          <p:spTgt spid="8"/>
                                        </p:tgtEl>
                                      </p:cBhvr>
                                    </p:animEffect>
                                  </p:childTnLst>
                                </p:cTn>
                              </p:par>
                            </p:childTnLst>
                          </p:cTn>
                        </p:par>
                        <p:par>
                          <p:cTn id="16" fill="hold">
                            <p:stCondLst>
                              <p:cond delay="900"/>
                            </p:stCondLst>
                            <p:childTnLst>
                              <p:par>
                                <p:cTn id="17" presetID="26" presetClass="emph" presetSubtype="0" fill="hold" grpId="1" nodeType="afterEffect">
                                  <p:stCondLst>
                                    <p:cond delay="0"/>
                                  </p:stCondLst>
                                  <p:childTnLst>
                                    <p:animEffect transition="out" filter="fade">
                                      <p:cBhvr>
                                        <p:cTn id="18" dur="300" tmFilter="0, 0; .2, .5; .8, .5; 1, 0"/>
                                        <p:tgtEl>
                                          <p:spTgt spid="8"/>
                                        </p:tgtEl>
                                      </p:cBhvr>
                                    </p:animEffect>
                                    <p:animScale>
                                      <p:cBhvr>
                                        <p:cTn id="19" dur="150" autoRev="1" fill="hold"/>
                                        <p:tgtEl>
                                          <p:spTgt spid="8"/>
                                        </p:tgtEl>
                                      </p:cBhvr>
                                      <p:by x="105000" y="105000"/>
                                    </p:animScale>
                                  </p:childTnLst>
                                </p:cTn>
                              </p:par>
                            </p:childTnLst>
                          </p:cTn>
                        </p:par>
                        <p:par>
                          <p:cTn id="20" fill="hold">
                            <p:stCondLst>
                              <p:cond delay="1200"/>
                            </p:stCondLst>
                            <p:childTnLst>
                              <p:par>
                                <p:cTn id="21" presetID="22" presetClass="entr" presetSubtype="1"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up)">
                                      <p:cBhvr>
                                        <p:cTn id="23" dur="300"/>
                                        <p:tgtEl>
                                          <p:spTgt spid="29"/>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77155"/>
                                        </p:tgtEl>
                                        <p:attrNameLst>
                                          <p:attrName>style.visibility</p:attrName>
                                        </p:attrNameLst>
                                      </p:cBhvr>
                                      <p:to>
                                        <p:strVal val="visible"/>
                                      </p:to>
                                    </p:set>
                                    <p:animEffect transition="in" filter="wipe(left)">
                                      <p:cBhvr>
                                        <p:cTn id="27" dur="500"/>
                                        <p:tgtEl>
                                          <p:spTgt spid="177155"/>
                                        </p:tgtEl>
                                      </p:cBhvr>
                                    </p:animEffect>
                                  </p:childTnLst>
                                </p:cTn>
                              </p:par>
                            </p:childTnLst>
                          </p:cTn>
                        </p:par>
                        <p:par>
                          <p:cTn id="28" fill="hold">
                            <p:stCondLst>
                              <p:cond delay="2000"/>
                            </p:stCondLst>
                            <p:childTnLst>
                              <p:par>
                                <p:cTn id="29" presetID="22" presetClass="entr" presetSubtype="1"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300"/>
                                        <p:tgtEl>
                                          <p:spTgt spid="30"/>
                                        </p:tgtEl>
                                      </p:cBhvr>
                                    </p:animEffect>
                                  </p:childTnLst>
                                </p:cTn>
                              </p:par>
                            </p:childTnLst>
                          </p:cTn>
                        </p:par>
                        <p:par>
                          <p:cTn id="32" fill="hold">
                            <p:stCondLst>
                              <p:cond delay="2300"/>
                            </p:stCondLst>
                            <p:childTnLst>
                              <p:par>
                                <p:cTn id="33" presetID="22" presetClass="entr" presetSubtype="8"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par>
                          <p:cTn id="36" fill="hold">
                            <p:stCondLst>
                              <p:cond delay="2800"/>
                            </p:stCondLst>
                            <p:childTnLst>
                              <p:par>
                                <p:cTn id="37" presetID="22" presetClass="entr" presetSubtype="1"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up)">
                                      <p:cBhvr>
                                        <p:cTn id="39" dur="300"/>
                                        <p:tgtEl>
                                          <p:spTgt spid="31"/>
                                        </p:tgtEl>
                                      </p:cBhvr>
                                    </p:animEffect>
                                  </p:childTnLst>
                                </p:cTn>
                              </p:par>
                            </p:childTnLst>
                          </p:cTn>
                        </p:par>
                        <p:par>
                          <p:cTn id="40" fill="hold">
                            <p:stCondLst>
                              <p:cond delay="3100"/>
                            </p:stCondLst>
                            <p:childTnLst>
                              <p:par>
                                <p:cTn id="41" presetID="22" presetClass="entr" presetSubtype="8"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p:bldP spid="8" grpId="0"/>
      <p:bldP spid="8" grpId="1"/>
      <p:bldP spid="177155" grpId="0"/>
      <p:bldP spid="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4077584" y="4235738"/>
            <a:ext cx="5096978" cy="691434"/>
            <a:chOff x="4177850" y="4035194"/>
            <a:chExt cx="5096978" cy="691434"/>
          </a:xfrm>
        </p:grpSpPr>
        <p:sp>
          <p:nvSpPr>
            <p:cNvPr id="28" name="Rectangle 27"/>
            <p:cNvSpPr/>
            <p:nvPr/>
          </p:nvSpPr>
          <p:spPr bwMode="auto">
            <a:xfrm>
              <a:off x="4177850" y="4146459"/>
              <a:ext cx="5096976" cy="417788"/>
            </a:xfrm>
            <a:prstGeom prst="rect">
              <a:avLst/>
            </a:prstGeom>
            <a:solidFill>
              <a:schemeClr val="accent6"/>
            </a:solidFill>
            <a:ln w="9525" cap="flat" cmpd="sng" algn="ctr">
              <a:no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30" name="Right Triangle 29"/>
            <p:cNvSpPr/>
            <p:nvPr/>
          </p:nvSpPr>
          <p:spPr bwMode="auto">
            <a:xfrm rot="16200000">
              <a:off x="8583394" y="4035194"/>
              <a:ext cx="691434" cy="691434"/>
            </a:xfrm>
            <a:prstGeom prst="rtTriangle">
              <a:avLst/>
            </a:prstGeom>
            <a:solidFill>
              <a:schemeClr val="bg1"/>
            </a:solidFill>
            <a:ln w="9525" cap="flat" cmpd="sng" algn="ctr">
              <a:no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pSp>
      <p:grpSp>
        <p:nvGrpSpPr>
          <p:cNvPr id="27" name="Group 26"/>
          <p:cNvGrpSpPr/>
          <p:nvPr/>
        </p:nvGrpSpPr>
        <p:grpSpPr>
          <a:xfrm>
            <a:off x="4077584" y="1960967"/>
            <a:ext cx="5096978" cy="691434"/>
            <a:chOff x="4177850" y="1960967"/>
            <a:chExt cx="5096978" cy="691434"/>
          </a:xfrm>
        </p:grpSpPr>
        <p:sp>
          <p:nvSpPr>
            <p:cNvPr id="21" name="Rectangle 20"/>
            <p:cNvSpPr/>
            <p:nvPr/>
          </p:nvSpPr>
          <p:spPr bwMode="auto">
            <a:xfrm>
              <a:off x="4177850" y="2122366"/>
              <a:ext cx="5096976" cy="417788"/>
            </a:xfrm>
            <a:prstGeom prst="rect">
              <a:avLst/>
            </a:prstGeom>
            <a:solidFill>
              <a:schemeClr val="accent6"/>
            </a:solidFill>
            <a:ln w="9525" cap="flat" cmpd="sng" algn="ctr">
              <a:no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26" name="Right Triangle 25"/>
            <p:cNvSpPr/>
            <p:nvPr/>
          </p:nvSpPr>
          <p:spPr bwMode="auto">
            <a:xfrm rot="16200000">
              <a:off x="8583394" y="1960967"/>
              <a:ext cx="691434" cy="691434"/>
            </a:xfrm>
            <a:prstGeom prst="rtTriangle">
              <a:avLst/>
            </a:prstGeom>
            <a:solidFill>
              <a:schemeClr val="bg1"/>
            </a:solidFill>
            <a:ln w="9525" cap="flat" cmpd="sng" algn="ctr">
              <a:no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pSp>
      <p:sp>
        <p:nvSpPr>
          <p:cNvPr id="177154" name="Rectangle 2"/>
          <p:cNvSpPr>
            <a:spLocks noGrp="1" noChangeArrowheads="1"/>
          </p:cNvSpPr>
          <p:nvPr>
            <p:ph type="title"/>
          </p:nvPr>
        </p:nvSpPr>
        <p:spPr>
          <a:xfrm>
            <a:off x="3058186" y="785443"/>
            <a:ext cx="6383753" cy="1219943"/>
          </a:xfrm>
        </p:spPr>
        <p:txBody>
          <a:bodyPr anchor="ctr"/>
          <a:lstStyle/>
          <a:p>
            <a:r>
              <a:rPr lang="pt-BR" sz="2400" dirty="0" smtClean="0">
                <a:solidFill>
                  <a:srgbClr val="011D63"/>
                </a:solidFill>
                <a:latin typeface="Arial"/>
                <a:cs typeface="Arial"/>
              </a:rPr>
              <a:t>PORTANTO CONCEDER CRÉDITO FAZ PARTE DO NEGÓCIO DAS EMPRESAS</a:t>
            </a:r>
            <a:endParaRPr lang="pt-BR" sz="2400" dirty="0">
              <a:solidFill>
                <a:srgbClr val="011D63"/>
              </a:solidFill>
              <a:latin typeface="Arial"/>
              <a:cs typeface="Arial"/>
            </a:endParaRPr>
          </a:p>
        </p:txBody>
      </p:sp>
      <p:sp>
        <p:nvSpPr>
          <p:cNvPr id="177155" name="Rectangle 3"/>
          <p:cNvSpPr>
            <a:spLocks noGrp="1" noChangeArrowheads="1"/>
          </p:cNvSpPr>
          <p:nvPr>
            <p:ph idx="1"/>
          </p:nvPr>
        </p:nvSpPr>
        <p:spPr>
          <a:xfrm>
            <a:off x="4136924" y="2165192"/>
            <a:ext cx="4837099" cy="1565555"/>
          </a:xfrm>
        </p:spPr>
        <p:txBody>
          <a:bodyPr/>
          <a:lstStyle/>
          <a:p>
            <a:pPr marL="0" indent="0">
              <a:spcBef>
                <a:spcPts val="1200"/>
              </a:spcBef>
              <a:buClr>
                <a:schemeClr val="accent2"/>
              </a:buClr>
              <a:buNone/>
            </a:pPr>
            <a:r>
              <a:rPr lang="pt-BR" dirty="0" smtClean="0">
                <a:solidFill>
                  <a:schemeClr val="bg1"/>
                </a:solidFill>
              </a:rPr>
              <a:t>VANTAGENS PARA O COMPRADOR</a:t>
            </a:r>
          </a:p>
          <a:p>
            <a:pPr marL="0" lvl="1" indent="0">
              <a:spcBef>
                <a:spcPts val="1200"/>
              </a:spcBef>
              <a:buClr>
                <a:schemeClr val="accent2"/>
              </a:buClr>
              <a:buNone/>
            </a:pPr>
            <a:r>
              <a:rPr lang="pt-BR" dirty="0" smtClean="0"/>
              <a:t>Mais </a:t>
            </a:r>
            <a:r>
              <a:rPr lang="pt-BR" dirty="0"/>
              <a:t>prazo </a:t>
            </a:r>
          </a:p>
          <a:p>
            <a:pPr marL="0" lvl="1" indent="0">
              <a:spcBef>
                <a:spcPts val="1200"/>
              </a:spcBef>
              <a:buClr>
                <a:schemeClr val="accent2"/>
              </a:buClr>
              <a:buNone/>
            </a:pPr>
            <a:r>
              <a:rPr lang="pt-BR" dirty="0"/>
              <a:t>Menor custo de capital</a:t>
            </a:r>
          </a:p>
          <a:p>
            <a:pPr marL="0" lvl="1" indent="0">
              <a:spcBef>
                <a:spcPts val="1200"/>
              </a:spcBef>
              <a:buClr>
                <a:schemeClr val="accent2"/>
              </a:buClr>
              <a:buNone/>
            </a:pPr>
            <a:r>
              <a:rPr lang="pt-BR" dirty="0"/>
              <a:t>Melhor capital de </a:t>
            </a:r>
            <a:r>
              <a:rPr lang="pt-BR" dirty="0" smtClean="0"/>
              <a:t>giro</a:t>
            </a:r>
            <a:endParaRPr lang="pt-BR" dirty="0"/>
          </a:p>
        </p:txBody>
      </p:sp>
      <p:grpSp>
        <p:nvGrpSpPr>
          <p:cNvPr id="20" name="Group 19"/>
          <p:cNvGrpSpPr/>
          <p:nvPr/>
        </p:nvGrpSpPr>
        <p:grpSpPr>
          <a:xfrm>
            <a:off x="621491" y="768732"/>
            <a:ext cx="4255954" cy="5788459"/>
            <a:chOff x="883644" y="604526"/>
            <a:chExt cx="4511843" cy="6136490"/>
          </a:xfrm>
        </p:grpSpPr>
        <p:pic>
          <p:nvPicPr>
            <p:cNvPr id="3" name="Picture 2" descr="Slide 8.png"/>
            <p:cNvPicPr>
              <a:picLocks noChangeAspect="1"/>
            </p:cNvPicPr>
            <p:nvPr/>
          </p:nvPicPr>
          <p:blipFill rotWithShape="1">
            <a:blip r:embed="rId4">
              <a:extLst>
                <a:ext uri="{28A0092B-C50C-407E-A947-70E740481C1C}">
                  <a14:useLocalDpi xmlns:a14="http://schemas.microsoft.com/office/drawing/2010/main" val="0"/>
                </a:ext>
              </a:extLst>
            </a:blip>
            <a:srcRect l="14537" t="15108" r="49459" b="42004"/>
            <a:stretch/>
          </p:blipFill>
          <p:spPr>
            <a:xfrm>
              <a:off x="919130" y="604526"/>
              <a:ext cx="2373006" cy="2120065"/>
            </a:xfrm>
            <a:prstGeom prst="rect">
              <a:avLst/>
            </a:prstGeom>
          </p:spPr>
        </p:pic>
        <p:pic>
          <p:nvPicPr>
            <p:cNvPr id="6" name="Picture 5" descr="Slide 8_1.png"/>
            <p:cNvPicPr>
              <a:picLocks noChangeAspect="1"/>
            </p:cNvPicPr>
            <p:nvPr/>
          </p:nvPicPr>
          <p:blipFill rotWithShape="1">
            <a:blip r:embed="rId5" cstate="print">
              <a:extLst>
                <a:ext uri="{28A0092B-C50C-407E-A947-70E740481C1C}">
                  <a14:useLocalDpi xmlns:a14="http://schemas.microsoft.com/office/drawing/2010/main" val="0"/>
                </a:ext>
              </a:extLst>
            </a:blip>
            <a:srcRect l="14172" t="15108" r="48180" b="40542"/>
            <a:stretch/>
          </p:blipFill>
          <p:spPr>
            <a:xfrm>
              <a:off x="2136809" y="3444100"/>
              <a:ext cx="1221152" cy="1078892"/>
            </a:xfrm>
            <a:prstGeom prst="rect">
              <a:avLst/>
            </a:prstGeom>
          </p:spPr>
        </p:pic>
        <p:pic>
          <p:nvPicPr>
            <p:cNvPr id="7" name="Picture 6" descr="Slide 8_2.png"/>
            <p:cNvPicPr>
              <a:picLocks noChangeAspect="1"/>
            </p:cNvPicPr>
            <p:nvPr/>
          </p:nvPicPr>
          <p:blipFill rotWithShape="1">
            <a:blip r:embed="rId6">
              <a:extLst>
                <a:ext uri="{28A0092B-C50C-407E-A947-70E740481C1C}">
                  <a14:useLocalDpi xmlns:a14="http://schemas.microsoft.com/office/drawing/2010/main" val="0"/>
                </a:ext>
              </a:extLst>
            </a:blip>
            <a:srcRect l="14356" t="15108" r="49092" b="41517"/>
            <a:stretch/>
          </p:blipFill>
          <p:spPr>
            <a:xfrm>
              <a:off x="883644" y="3858179"/>
              <a:ext cx="1541471" cy="1371921"/>
            </a:xfrm>
            <a:prstGeom prst="rect">
              <a:avLst/>
            </a:prstGeom>
          </p:spPr>
        </p:pic>
        <p:pic>
          <p:nvPicPr>
            <p:cNvPr id="15" name="Picture 14" descr="Slide 8_1.png"/>
            <p:cNvPicPr>
              <a:picLocks noChangeAspect="1"/>
            </p:cNvPicPr>
            <p:nvPr/>
          </p:nvPicPr>
          <p:blipFill rotWithShape="1">
            <a:blip r:embed="rId7" cstate="print">
              <a:extLst>
                <a:ext uri="{28A0092B-C50C-407E-A947-70E740481C1C}">
                  <a14:useLocalDpi xmlns:a14="http://schemas.microsoft.com/office/drawing/2010/main" val="0"/>
                </a:ext>
              </a:extLst>
            </a:blip>
            <a:srcRect l="14172" t="15108" r="48180" b="40542"/>
            <a:stretch/>
          </p:blipFill>
          <p:spPr>
            <a:xfrm>
              <a:off x="2773582" y="2342460"/>
              <a:ext cx="910300" cy="804253"/>
            </a:xfrm>
            <a:prstGeom prst="rect">
              <a:avLst/>
            </a:prstGeom>
          </p:spPr>
        </p:pic>
        <p:pic>
          <p:nvPicPr>
            <p:cNvPr id="17" name="Picture 16" descr="Slide 8_2.png"/>
            <p:cNvPicPr>
              <a:picLocks noChangeAspect="1"/>
            </p:cNvPicPr>
            <p:nvPr/>
          </p:nvPicPr>
          <p:blipFill rotWithShape="1">
            <a:blip r:embed="rId8" cstate="print">
              <a:extLst>
                <a:ext uri="{28A0092B-C50C-407E-A947-70E740481C1C}">
                  <a14:useLocalDpi xmlns:a14="http://schemas.microsoft.com/office/drawing/2010/main" val="0"/>
                </a:ext>
              </a:extLst>
            </a:blip>
            <a:srcRect l="14356" t="15108" r="49092" b="41517"/>
            <a:stretch/>
          </p:blipFill>
          <p:spPr>
            <a:xfrm>
              <a:off x="2198856" y="2759426"/>
              <a:ext cx="726362" cy="646468"/>
            </a:xfrm>
            <a:prstGeom prst="rect">
              <a:avLst/>
            </a:prstGeom>
          </p:spPr>
        </p:pic>
        <p:pic>
          <p:nvPicPr>
            <p:cNvPr id="18" name="Picture 17" descr="Slide 8_1.png"/>
            <p:cNvPicPr>
              <a:picLocks noChangeAspect="1"/>
            </p:cNvPicPr>
            <p:nvPr/>
          </p:nvPicPr>
          <p:blipFill rotWithShape="1">
            <a:blip r:embed="rId9" cstate="print">
              <a:extLst>
                <a:ext uri="{28A0092B-C50C-407E-A947-70E740481C1C}">
                  <a14:useLocalDpi xmlns:a14="http://schemas.microsoft.com/office/drawing/2010/main" val="0"/>
                </a:ext>
              </a:extLst>
            </a:blip>
            <a:srcRect l="14172" t="15108" r="48180" b="40542"/>
            <a:stretch/>
          </p:blipFill>
          <p:spPr>
            <a:xfrm>
              <a:off x="1460196" y="3059148"/>
              <a:ext cx="902757" cy="797589"/>
            </a:xfrm>
            <a:prstGeom prst="rect">
              <a:avLst/>
            </a:prstGeom>
          </p:spPr>
        </p:pic>
        <p:pic>
          <p:nvPicPr>
            <p:cNvPr id="23" name="Picture 22" descr="stuff.png"/>
            <p:cNvPicPr>
              <a:picLocks noChangeAspect="1"/>
            </p:cNvPicPr>
            <p:nvPr/>
          </p:nvPicPr>
          <p:blipFill rotWithShape="1">
            <a:blip r:embed="rId10">
              <a:extLst>
                <a:ext uri="{28A0092B-C50C-407E-A947-70E740481C1C}">
                  <a14:useLocalDpi xmlns:a14="http://schemas.microsoft.com/office/drawing/2010/main" val="0"/>
                </a:ext>
              </a:extLst>
            </a:blip>
            <a:srcRect l="67729" t="53704" r="5623" b="10429"/>
            <a:stretch/>
          </p:blipFill>
          <p:spPr>
            <a:xfrm flipV="1">
              <a:off x="1971946" y="4501665"/>
              <a:ext cx="2218325" cy="2239351"/>
            </a:xfrm>
            <a:prstGeom prst="rect">
              <a:avLst/>
            </a:prstGeom>
          </p:spPr>
        </p:pic>
        <p:pic>
          <p:nvPicPr>
            <p:cNvPr id="25" name="Picture 24" descr="stuff.png"/>
            <p:cNvPicPr>
              <a:picLocks noChangeAspect="1"/>
            </p:cNvPicPr>
            <p:nvPr/>
          </p:nvPicPr>
          <p:blipFill rotWithShape="1">
            <a:blip r:embed="rId10">
              <a:extLst>
                <a:ext uri="{28A0092B-C50C-407E-A947-70E740481C1C}">
                  <a14:useLocalDpi xmlns:a14="http://schemas.microsoft.com/office/drawing/2010/main" val="0"/>
                </a:ext>
              </a:extLst>
            </a:blip>
            <a:srcRect l="67729" t="53704" r="5623" b="10429"/>
            <a:stretch/>
          </p:blipFill>
          <p:spPr>
            <a:xfrm flipH="1">
              <a:off x="3177162" y="3776809"/>
              <a:ext cx="2218325" cy="2239351"/>
            </a:xfrm>
            <a:prstGeom prst="rect">
              <a:avLst/>
            </a:prstGeom>
          </p:spPr>
        </p:pic>
      </p:grpSp>
      <p:sp>
        <p:nvSpPr>
          <p:cNvPr id="2" name="Rectangle 1"/>
          <p:cNvSpPr/>
          <p:nvPr/>
        </p:nvSpPr>
        <p:spPr>
          <a:xfrm>
            <a:off x="4120212" y="4334472"/>
            <a:ext cx="4800600" cy="1785104"/>
          </a:xfrm>
          <a:prstGeom prst="rect">
            <a:avLst/>
          </a:prstGeom>
        </p:spPr>
        <p:txBody>
          <a:bodyPr>
            <a:spAutoFit/>
          </a:bodyPr>
          <a:lstStyle/>
          <a:p>
            <a:pPr algn="l">
              <a:lnSpc>
                <a:spcPct val="100000"/>
              </a:lnSpc>
              <a:spcBef>
                <a:spcPts val="1200"/>
              </a:spcBef>
              <a:buClr>
                <a:schemeClr val="accent2"/>
              </a:buClr>
            </a:pPr>
            <a:r>
              <a:rPr lang="pt-BR" dirty="0" smtClean="0">
                <a:solidFill>
                  <a:srgbClr val="FFFFFF"/>
                </a:solidFill>
              </a:rPr>
              <a:t>VANTAGENS PARA O FORNECEDOR</a:t>
            </a:r>
          </a:p>
          <a:p>
            <a:pPr marL="0" lvl="1" algn="l">
              <a:lnSpc>
                <a:spcPct val="100000"/>
              </a:lnSpc>
              <a:spcBef>
                <a:spcPts val="1200"/>
              </a:spcBef>
              <a:buClr>
                <a:schemeClr val="accent2"/>
              </a:buClr>
            </a:pPr>
            <a:r>
              <a:rPr lang="pt-BR" dirty="0" smtClean="0"/>
              <a:t>Mais </a:t>
            </a:r>
            <a:r>
              <a:rPr lang="pt-BR" dirty="0"/>
              <a:t>clientes</a:t>
            </a:r>
          </a:p>
          <a:p>
            <a:pPr marL="0" lvl="1" algn="l">
              <a:lnSpc>
                <a:spcPct val="100000"/>
              </a:lnSpc>
              <a:spcBef>
                <a:spcPts val="1200"/>
              </a:spcBef>
              <a:buClr>
                <a:schemeClr val="accent2"/>
              </a:buClr>
            </a:pPr>
            <a:r>
              <a:rPr lang="pt-BR" dirty="0"/>
              <a:t>Mais faturamento</a:t>
            </a:r>
          </a:p>
          <a:p>
            <a:pPr marL="0" lvl="1" algn="l">
              <a:lnSpc>
                <a:spcPct val="100000"/>
              </a:lnSpc>
              <a:spcBef>
                <a:spcPts val="1200"/>
              </a:spcBef>
              <a:buClr>
                <a:schemeClr val="accent2"/>
              </a:buClr>
            </a:pPr>
            <a:r>
              <a:rPr lang="pt-BR" dirty="0"/>
              <a:t>Mais lucro (?)</a:t>
            </a:r>
          </a:p>
        </p:txBody>
      </p:sp>
    </p:spTree>
    <p:custDataLst>
      <p:tags r:id="rId1"/>
    </p:custDataLst>
    <p:extLst>
      <p:ext uri="{BB962C8B-B14F-4D97-AF65-F5344CB8AC3E}">
        <p14:creationId xmlns:p14="http://schemas.microsoft.com/office/powerpoint/2010/main" val="42885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300"/>
                                        <p:tgtEl>
                                          <p:spTgt spid="20"/>
                                        </p:tgtEl>
                                      </p:cBhvr>
                                    </p:animEffect>
                                  </p:childTnLst>
                                </p:cTn>
                              </p:par>
                            </p:childTnLst>
                          </p:cTn>
                        </p:par>
                        <p:par>
                          <p:cTn id="8" fill="hold">
                            <p:stCondLst>
                              <p:cond delay="300"/>
                            </p:stCondLst>
                            <p:childTnLst>
                              <p:par>
                                <p:cTn id="9" presetID="22" presetClass="entr" presetSubtype="8" fill="hold" grpId="0" nodeType="afterEffect">
                                  <p:stCondLst>
                                    <p:cond delay="0"/>
                                  </p:stCondLst>
                                  <p:childTnLst>
                                    <p:set>
                                      <p:cBhvr>
                                        <p:cTn id="10" dur="1" fill="hold">
                                          <p:stCondLst>
                                            <p:cond delay="0"/>
                                          </p:stCondLst>
                                        </p:cTn>
                                        <p:tgtEl>
                                          <p:spTgt spid="177154"/>
                                        </p:tgtEl>
                                        <p:attrNameLst>
                                          <p:attrName>style.visibility</p:attrName>
                                        </p:attrNameLst>
                                      </p:cBhvr>
                                      <p:to>
                                        <p:strVal val="visible"/>
                                      </p:to>
                                    </p:set>
                                    <p:animEffect transition="in" filter="wipe(left)">
                                      <p:cBhvr>
                                        <p:cTn id="11" dur="500"/>
                                        <p:tgtEl>
                                          <p:spTgt spid="177154"/>
                                        </p:tgtEl>
                                      </p:cBhvr>
                                    </p:animEffect>
                                  </p:childTnLst>
                                </p:cTn>
                              </p:par>
                            </p:childTnLst>
                          </p:cTn>
                        </p:par>
                        <p:par>
                          <p:cTn id="12" fill="hold">
                            <p:stCondLst>
                              <p:cond delay="800"/>
                            </p:stCondLst>
                            <p:childTnLst>
                              <p:par>
                                <p:cTn id="13" presetID="22" presetClass="entr" presetSubtype="8"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400"/>
                                        <p:tgtEl>
                                          <p:spTgt spid="2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77155"/>
                                        </p:tgtEl>
                                        <p:attrNameLst>
                                          <p:attrName>style.visibility</p:attrName>
                                        </p:attrNameLst>
                                      </p:cBhvr>
                                      <p:to>
                                        <p:strVal val="visible"/>
                                      </p:to>
                                    </p:set>
                                    <p:animEffect transition="in" filter="wipe(left)">
                                      <p:cBhvr>
                                        <p:cTn id="18" dur="400"/>
                                        <p:tgtEl>
                                          <p:spTgt spid="177155"/>
                                        </p:tgtEl>
                                      </p:cBhvr>
                                    </p:animEffect>
                                  </p:childTnLst>
                                </p:cTn>
                              </p:par>
                            </p:childTnLst>
                          </p:cTn>
                        </p:par>
                        <p:par>
                          <p:cTn id="19" fill="hold">
                            <p:stCondLst>
                              <p:cond delay="1200"/>
                            </p:stCondLst>
                            <p:childTnLst>
                              <p:par>
                                <p:cTn id="20" presetID="22" presetClass="entr" presetSubtype="8"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40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p:bldP spid="177155"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descr="stuff.png"/>
          <p:cNvPicPr>
            <a:picLocks noChangeAspect="1"/>
          </p:cNvPicPr>
          <p:nvPr/>
        </p:nvPicPr>
        <p:blipFill rotWithShape="1">
          <a:blip r:embed="rId4">
            <a:extLst>
              <a:ext uri="{28A0092B-C50C-407E-A947-70E740481C1C}">
                <a14:useLocalDpi xmlns:a14="http://schemas.microsoft.com/office/drawing/2010/main" val="0"/>
              </a:ext>
            </a:extLst>
          </a:blip>
          <a:srcRect l="67729" t="53704" r="5623" b="10429"/>
          <a:stretch/>
        </p:blipFill>
        <p:spPr>
          <a:xfrm flipV="1">
            <a:off x="5795020" y="3733658"/>
            <a:ext cx="3095007" cy="3124342"/>
          </a:xfrm>
          <a:prstGeom prst="rect">
            <a:avLst/>
          </a:prstGeom>
        </p:spPr>
      </p:pic>
      <p:pic>
        <p:nvPicPr>
          <p:cNvPr id="64" name="Picture 63" descr="stuff.png"/>
          <p:cNvPicPr>
            <a:picLocks noChangeAspect="1"/>
          </p:cNvPicPr>
          <p:nvPr/>
        </p:nvPicPr>
        <p:blipFill rotWithShape="1">
          <a:blip r:embed="rId4">
            <a:duotone>
              <a:prstClr val="black"/>
              <a:schemeClr val="accent2">
                <a:tint val="45000"/>
                <a:satMod val="400000"/>
              </a:schemeClr>
            </a:duotone>
            <a:extLst>
              <a:ext uri="{28A0092B-C50C-407E-A947-70E740481C1C}">
                <a14:useLocalDpi xmlns:a14="http://schemas.microsoft.com/office/drawing/2010/main" val="0"/>
              </a:ext>
            </a:extLst>
          </a:blip>
          <a:srcRect l="67729" t="53705" r="6192" b="9094"/>
          <a:stretch/>
        </p:blipFill>
        <p:spPr>
          <a:xfrm flipH="1" flipV="1">
            <a:off x="761946" y="2593473"/>
            <a:ext cx="2940822" cy="3146272"/>
          </a:xfrm>
          <a:prstGeom prst="rect">
            <a:avLst/>
          </a:prstGeom>
        </p:spPr>
      </p:pic>
      <p:sp>
        <p:nvSpPr>
          <p:cNvPr id="92162" name="Rectangle 2"/>
          <p:cNvSpPr>
            <a:spLocks noGrp="1" noChangeArrowheads="1"/>
          </p:cNvSpPr>
          <p:nvPr>
            <p:ph type="title"/>
          </p:nvPr>
        </p:nvSpPr>
        <p:spPr>
          <a:xfrm>
            <a:off x="1581026" y="496986"/>
            <a:ext cx="6186349" cy="690562"/>
          </a:xfrm>
        </p:spPr>
        <p:txBody>
          <a:bodyPr/>
          <a:lstStyle/>
          <a:p>
            <a:r>
              <a:rPr lang="en-US" sz="2400" dirty="0" smtClean="0"/>
              <a:t>Risk Management</a:t>
            </a:r>
            <a:br>
              <a:rPr lang="en-US" sz="2400" dirty="0" smtClean="0"/>
            </a:br>
            <a:r>
              <a:rPr lang="en-US" sz="2400" dirty="0" smtClean="0">
                <a:solidFill>
                  <a:schemeClr val="accent2"/>
                </a:solidFill>
                <a:latin typeface="Arial"/>
                <a:cs typeface="Arial"/>
              </a:rPr>
              <a:t>Protecting your assets</a:t>
            </a:r>
            <a:endParaRPr lang="en-US" sz="2400" dirty="0">
              <a:solidFill>
                <a:schemeClr val="accent2"/>
              </a:solidFill>
              <a:latin typeface="Arial"/>
              <a:cs typeface="Arial"/>
            </a:endParaRPr>
          </a:p>
        </p:txBody>
      </p:sp>
      <p:grpSp>
        <p:nvGrpSpPr>
          <p:cNvPr id="65" name="Group 64"/>
          <p:cNvGrpSpPr/>
          <p:nvPr/>
        </p:nvGrpSpPr>
        <p:grpSpPr>
          <a:xfrm>
            <a:off x="697981" y="2572291"/>
            <a:ext cx="2128953" cy="849591"/>
            <a:chOff x="697981" y="2572291"/>
            <a:chExt cx="2128953" cy="849591"/>
          </a:xfrm>
        </p:grpSpPr>
        <p:grpSp>
          <p:nvGrpSpPr>
            <p:cNvPr id="14" name="Group 13"/>
            <p:cNvGrpSpPr/>
            <p:nvPr/>
          </p:nvGrpSpPr>
          <p:grpSpPr>
            <a:xfrm>
              <a:off x="697981" y="2572291"/>
              <a:ext cx="1865312" cy="849591"/>
              <a:chOff x="803472" y="2637081"/>
              <a:chExt cx="1865312" cy="849591"/>
            </a:xfrm>
          </p:grpSpPr>
          <p:sp>
            <p:nvSpPr>
              <p:cNvPr id="57" name="Text Placeholder 9"/>
              <p:cNvSpPr txBox="1">
                <a:spLocks/>
              </p:cNvSpPr>
              <p:nvPr/>
            </p:nvSpPr>
            <p:spPr bwMode="auto">
              <a:xfrm>
                <a:off x="803472" y="2722153"/>
                <a:ext cx="1788374" cy="764519"/>
              </a:xfrm>
              <a:prstGeom prst="rect">
                <a:avLst/>
              </a:prstGeom>
              <a:solidFill>
                <a:srgbClr val="810009"/>
              </a:solidFill>
              <a:ln>
                <a:noFill/>
              </a:ln>
              <a:effectLst>
                <a:outerShdw algn="ctr" rotWithShape="0">
                  <a:srgbClr val="000000">
                    <a:alpha val="50000"/>
                  </a:srgbClr>
                </a:outerShdw>
              </a:effectLst>
              <a:extLst/>
            </p:spPr>
            <p:txBody>
              <a:bodyPr lIns="108000" tIns="108000" rIns="108000" bIns="108000" anchor="ctr"/>
              <a:lstStyle>
                <a:lvl1pPr marL="201613" indent="-201613"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100000"/>
                  </a:lnSpc>
                  <a:spcBef>
                    <a:spcPts val="1000"/>
                  </a:spcBef>
                </a:pPr>
                <a:endParaRPr lang="en-US" sz="1800" dirty="0" smtClean="0">
                  <a:solidFill>
                    <a:schemeClr val="bg1"/>
                  </a:solidFill>
                  <a:cs typeface="Arial" charset="0"/>
                </a:endParaRPr>
              </a:p>
            </p:txBody>
          </p:sp>
          <p:sp>
            <p:nvSpPr>
              <p:cNvPr id="58" name="CaixaDeTexto 41"/>
              <p:cNvSpPr txBox="1"/>
              <p:nvPr/>
            </p:nvSpPr>
            <p:spPr>
              <a:xfrm>
                <a:off x="832194" y="2768289"/>
                <a:ext cx="1565261" cy="646331"/>
              </a:xfrm>
              <a:prstGeom prst="rect">
                <a:avLst/>
              </a:prstGeom>
              <a:noFill/>
            </p:spPr>
            <p:txBody>
              <a:bodyPr wrap="square">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201613" indent="-201613">
                  <a:lnSpc>
                    <a:spcPct val="100000"/>
                  </a:lnSpc>
                  <a:spcBef>
                    <a:spcPts val="0"/>
                  </a:spcBef>
                </a:pPr>
                <a:r>
                  <a:rPr lang="en-US" sz="1800" dirty="0" smtClean="0">
                    <a:solidFill>
                      <a:srgbClr val="FFFFFF"/>
                    </a:solidFill>
                    <a:cs typeface="Arial" charset="0"/>
                  </a:rPr>
                  <a:t>Accounts</a:t>
                </a:r>
              </a:p>
              <a:p>
                <a:pPr marL="201613" indent="-201613">
                  <a:lnSpc>
                    <a:spcPct val="100000"/>
                  </a:lnSpc>
                  <a:spcBef>
                    <a:spcPts val="0"/>
                  </a:spcBef>
                </a:pPr>
                <a:r>
                  <a:rPr lang="en-US" sz="1800" dirty="0" smtClean="0">
                    <a:solidFill>
                      <a:srgbClr val="FFFFFF"/>
                    </a:solidFill>
                    <a:cs typeface="Arial" charset="0"/>
                  </a:rPr>
                  <a:t>Receivables</a:t>
                </a:r>
                <a:endParaRPr lang="en-US" sz="1800" dirty="0">
                  <a:solidFill>
                    <a:srgbClr val="FFFFFF"/>
                  </a:solidFill>
                  <a:cs typeface="Arial" charset="0"/>
                </a:endParaRPr>
              </a:p>
            </p:txBody>
          </p:sp>
          <p:sp>
            <p:nvSpPr>
              <p:cNvPr id="59" name="CaixaDeTexto 41"/>
              <p:cNvSpPr txBox="1"/>
              <p:nvPr/>
            </p:nvSpPr>
            <p:spPr>
              <a:xfrm>
                <a:off x="2033783" y="2637081"/>
                <a:ext cx="635001" cy="830997"/>
              </a:xfrm>
              <a:prstGeom prst="rect">
                <a:avLst/>
              </a:prstGeom>
              <a:noFill/>
            </p:spPr>
            <p:txBody>
              <a:bodyPr wrap="square" anchor="ct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100000"/>
                  </a:lnSpc>
                </a:pPr>
                <a:r>
                  <a:rPr lang="en-US" sz="4800" b="1" dirty="0" smtClean="0">
                    <a:solidFill>
                      <a:schemeClr val="bg1"/>
                    </a:solidFill>
                  </a:rPr>
                  <a:t>?</a:t>
                </a:r>
                <a:endParaRPr lang="en-US" sz="4800" b="1" dirty="0">
                  <a:solidFill>
                    <a:schemeClr val="bg1"/>
                  </a:solidFill>
                </a:endParaRPr>
              </a:p>
            </p:txBody>
          </p:sp>
        </p:grpSp>
        <p:sp>
          <p:nvSpPr>
            <p:cNvPr id="60" name="Line 10"/>
            <p:cNvSpPr>
              <a:spLocks noChangeShapeType="1"/>
            </p:cNvSpPr>
            <p:nvPr/>
          </p:nvSpPr>
          <p:spPr bwMode="gray">
            <a:xfrm>
              <a:off x="2386311" y="2997086"/>
              <a:ext cx="440623" cy="0"/>
            </a:xfrm>
            <a:prstGeom prst="line">
              <a:avLst/>
            </a:prstGeom>
            <a:noFill/>
            <a:ln w="28575" cmpd="sng">
              <a:solidFill>
                <a:srgbClr val="8100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dirty="0"/>
            </a:p>
          </p:txBody>
        </p:sp>
      </p:grpSp>
      <p:sp>
        <p:nvSpPr>
          <p:cNvPr id="22" name="Text Placeholder 9"/>
          <p:cNvSpPr txBox="1">
            <a:spLocks/>
          </p:cNvSpPr>
          <p:nvPr/>
        </p:nvSpPr>
        <p:spPr bwMode="auto">
          <a:xfrm>
            <a:off x="4963869" y="4602524"/>
            <a:ext cx="2124075" cy="1389465"/>
          </a:xfrm>
          <a:prstGeom prst="rect">
            <a:avLst/>
          </a:prstGeom>
          <a:solidFill>
            <a:srgbClr val="006D9E"/>
          </a:solidFill>
          <a:ln>
            <a:noFill/>
          </a:ln>
          <a:effectLst>
            <a:outerShdw algn="ctr" rotWithShape="0">
              <a:srgbClr val="000000">
                <a:alpha val="50000"/>
              </a:srgbClr>
            </a:outerShdw>
          </a:effectLst>
          <a:extLst/>
        </p:spPr>
        <p:txBody>
          <a:bodyPr lIns="108000" tIns="108000" rIns="108000" bIns="108000" anchor="ctr"/>
          <a:lstStyle>
            <a:lvl1pPr marL="201613" indent="-201613"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100000"/>
              </a:lnSpc>
              <a:spcBef>
                <a:spcPts val="1000"/>
              </a:spcBef>
            </a:pPr>
            <a:r>
              <a:rPr lang="en-US" sz="1800" dirty="0" smtClean="0">
                <a:solidFill>
                  <a:srgbClr val="FFFFFF"/>
                </a:solidFill>
                <a:cs typeface="Arial" charset="0"/>
              </a:rPr>
              <a:t>EQUITY</a:t>
            </a:r>
          </a:p>
          <a:p>
            <a:pPr algn="ctr">
              <a:lnSpc>
                <a:spcPct val="100000"/>
              </a:lnSpc>
              <a:spcBef>
                <a:spcPts val="1000"/>
              </a:spcBef>
            </a:pPr>
            <a:r>
              <a:rPr lang="en-US" sz="1800" dirty="0" smtClean="0">
                <a:solidFill>
                  <a:srgbClr val="FFFFFF"/>
                </a:solidFill>
                <a:cs typeface="Arial" charset="0"/>
              </a:rPr>
              <a:t>NET WORTH</a:t>
            </a:r>
            <a:endParaRPr lang="en-US" sz="1800" dirty="0">
              <a:solidFill>
                <a:srgbClr val="FFFFFF"/>
              </a:solidFill>
              <a:cs typeface="Arial" charset="0"/>
            </a:endParaRPr>
          </a:p>
        </p:txBody>
      </p:sp>
      <p:grpSp>
        <p:nvGrpSpPr>
          <p:cNvPr id="61" name="Group 60"/>
          <p:cNvGrpSpPr/>
          <p:nvPr/>
        </p:nvGrpSpPr>
        <p:grpSpPr>
          <a:xfrm>
            <a:off x="710939" y="1938509"/>
            <a:ext cx="2222780" cy="522256"/>
            <a:chOff x="710939" y="1938509"/>
            <a:chExt cx="2222780" cy="522256"/>
          </a:xfrm>
        </p:grpSpPr>
        <p:sp>
          <p:nvSpPr>
            <p:cNvPr id="32" name="Line 10"/>
            <p:cNvSpPr>
              <a:spLocks noChangeShapeType="1"/>
            </p:cNvSpPr>
            <p:nvPr/>
          </p:nvSpPr>
          <p:spPr bwMode="gray">
            <a:xfrm>
              <a:off x="2493096" y="2199226"/>
              <a:ext cx="440623" cy="0"/>
            </a:xfrm>
            <a:prstGeom prst="line">
              <a:avLst/>
            </a:prstGeom>
            <a:noFill/>
            <a:ln w="28575" cmpd="sng">
              <a:solidFill>
                <a:srgbClr val="00A8C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dirty="0"/>
            </a:p>
          </p:txBody>
        </p:sp>
        <p:sp>
          <p:nvSpPr>
            <p:cNvPr id="27" name="Text Placeholder 9"/>
            <p:cNvSpPr txBox="1">
              <a:spLocks/>
            </p:cNvSpPr>
            <p:nvPr/>
          </p:nvSpPr>
          <p:spPr bwMode="auto">
            <a:xfrm>
              <a:off x="710939" y="1938509"/>
              <a:ext cx="1756245" cy="522256"/>
            </a:xfrm>
            <a:prstGeom prst="rect">
              <a:avLst/>
            </a:prstGeom>
            <a:solidFill>
              <a:schemeClr val="bg1"/>
            </a:solidFill>
            <a:ln w="28575" cmpd="sng">
              <a:solidFill>
                <a:srgbClr val="00A8C9"/>
              </a:solidFill>
            </a:ln>
            <a:effectLst>
              <a:outerShdw algn="ctr" rotWithShape="0">
                <a:srgbClr val="000000">
                  <a:alpha val="50000"/>
                </a:srgbClr>
              </a:outerShdw>
            </a:effectLst>
            <a:extLst/>
          </p:spPr>
          <p:txBody>
            <a:bodyPr lIns="108000" tIns="108000" rIns="108000" bIns="108000" anchor="ctr"/>
            <a:lstStyle>
              <a:lvl1pPr marL="201613" indent="-201613"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100000"/>
                </a:lnSpc>
                <a:spcBef>
                  <a:spcPts val="1000"/>
                </a:spcBef>
              </a:pPr>
              <a:r>
                <a:rPr lang="en-US" sz="1800" dirty="0">
                  <a:cs typeface="Arial" charset="0"/>
                </a:rPr>
                <a:t>Inventories</a:t>
              </a:r>
            </a:p>
          </p:txBody>
        </p:sp>
      </p:grpSp>
      <p:sp>
        <p:nvSpPr>
          <p:cNvPr id="23" name="Text Placeholder 9"/>
          <p:cNvSpPr txBox="1">
            <a:spLocks/>
          </p:cNvSpPr>
          <p:nvPr/>
        </p:nvSpPr>
        <p:spPr bwMode="auto">
          <a:xfrm>
            <a:off x="2741369" y="1658114"/>
            <a:ext cx="2124075" cy="2197435"/>
          </a:xfrm>
          <a:prstGeom prst="rect">
            <a:avLst/>
          </a:prstGeom>
          <a:solidFill>
            <a:schemeClr val="bg1"/>
          </a:solidFill>
          <a:ln w="28575" cmpd="sng">
            <a:solidFill>
              <a:srgbClr val="00A8C9"/>
            </a:solidFill>
          </a:ln>
          <a:effectLst>
            <a:outerShdw algn="ctr" rotWithShape="0">
              <a:srgbClr val="000000">
                <a:alpha val="50000"/>
              </a:srgbClr>
            </a:outerShdw>
          </a:effectLst>
          <a:extLst/>
        </p:spPr>
        <p:txBody>
          <a:bodyPr lIns="108000" tIns="108000" rIns="108000" bIns="108000" anchor="ctr"/>
          <a:lstStyle>
            <a:lvl1pPr marL="201613" indent="-201613"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100000"/>
              </a:lnSpc>
              <a:spcBef>
                <a:spcPts val="1000"/>
              </a:spcBef>
            </a:pPr>
            <a:r>
              <a:rPr lang="en-US" sz="1800" dirty="0" smtClean="0">
                <a:cs typeface="Arial" charset="0"/>
              </a:rPr>
              <a:t>ASSETS</a:t>
            </a:r>
            <a:endParaRPr lang="en-US" sz="1800" noProof="1">
              <a:cs typeface="Arial" charset="0"/>
            </a:endParaRPr>
          </a:p>
        </p:txBody>
      </p:sp>
      <p:grpSp>
        <p:nvGrpSpPr>
          <p:cNvPr id="66" name="Group 65"/>
          <p:cNvGrpSpPr/>
          <p:nvPr/>
        </p:nvGrpSpPr>
        <p:grpSpPr>
          <a:xfrm>
            <a:off x="710939" y="4030442"/>
            <a:ext cx="2391247" cy="522256"/>
            <a:chOff x="710939" y="4030442"/>
            <a:chExt cx="2391247" cy="522256"/>
          </a:xfrm>
        </p:grpSpPr>
        <p:sp>
          <p:nvSpPr>
            <p:cNvPr id="29" name="Line 10"/>
            <p:cNvSpPr>
              <a:spLocks noChangeShapeType="1"/>
            </p:cNvSpPr>
            <p:nvPr/>
          </p:nvSpPr>
          <p:spPr bwMode="gray">
            <a:xfrm>
              <a:off x="2441265" y="4291570"/>
              <a:ext cx="660921" cy="0"/>
            </a:xfrm>
            <a:prstGeom prst="line">
              <a:avLst/>
            </a:prstGeom>
            <a:noFill/>
            <a:ln w="28575" cmpd="sng">
              <a:solidFill>
                <a:srgbClr val="00A8C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dirty="0"/>
            </a:p>
          </p:txBody>
        </p:sp>
        <p:sp>
          <p:nvSpPr>
            <p:cNvPr id="30" name="Text Placeholder 9"/>
            <p:cNvSpPr txBox="1">
              <a:spLocks/>
            </p:cNvSpPr>
            <p:nvPr/>
          </p:nvSpPr>
          <p:spPr bwMode="auto">
            <a:xfrm>
              <a:off x="710939" y="4030442"/>
              <a:ext cx="1756245" cy="522256"/>
            </a:xfrm>
            <a:prstGeom prst="rect">
              <a:avLst/>
            </a:prstGeom>
            <a:solidFill>
              <a:srgbClr val="00A8C9"/>
            </a:solidFill>
            <a:ln w="28575" cmpd="sng">
              <a:solidFill>
                <a:srgbClr val="00A8C9"/>
              </a:solidFill>
            </a:ln>
            <a:effectLst>
              <a:outerShdw algn="ctr" rotWithShape="0">
                <a:srgbClr val="000000">
                  <a:alpha val="50000"/>
                </a:srgbClr>
              </a:outerShdw>
            </a:effectLst>
            <a:extLst/>
          </p:spPr>
          <p:txBody>
            <a:bodyPr lIns="108000" tIns="108000" rIns="108000" bIns="108000" anchor="ctr"/>
            <a:lstStyle>
              <a:lvl1pPr marL="201613" indent="-201613"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100000"/>
                </a:lnSpc>
                <a:spcBef>
                  <a:spcPts val="1000"/>
                </a:spcBef>
              </a:pPr>
              <a:r>
                <a:rPr lang="en-US" sz="1800" dirty="0">
                  <a:solidFill>
                    <a:schemeClr val="bg1"/>
                  </a:solidFill>
                  <a:cs typeface="Arial" charset="0"/>
                </a:rPr>
                <a:t>Properties</a:t>
              </a:r>
            </a:p>
          </p:txBody>
        </p:sp>
      </p:grpSp>
      <p:grpSp>
        <p:nvGrpSpPr>
          <p:cNvPr id="67" name="Group 66"/>
          <p:cNvGrpSpPr/>
          <p:nvPr/>
        </p:nvGrpSpPr>
        <p:grpSpPr>
          <a:xfrm>
            <a:off x="710939" y="4727076"/>
            <a:ext cx="2391247" cy="522256"/>
            <a:chOff x="710939" y="4727076"/>
            <a:chExt cx="2391247" cy="522256"/>
          </a:xfrm>
        </p:grpSpPr>
        <p:sp>
          <p:nvSpPr>
            <p:cNvPr id="38" name="Line 10"/>
            <p:cNvSpPr>
              <a:spLocks noChangeShapeType="1"/>
            </p:cNvSpPr>
            <p:nvPr/>
          </p:nvSpPr>
          <p:spPr bwMode="gray">
            <a:xfrm>
              <a:off x="2441265" y="4987793"/>
              <a:ext cx="660921" cy="0"/>
            </a:xfrm>
            <a:prstGeom prst="line">
              <a:avLst/>
            </a:prstGeom>
            <a:noFill/>
            <a:ln w="28575" cmpd="sng">
              <a:solidFill>
                <a:srgbClr val="00A8C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dirty="0"/>
            </a:p>
          </p:txBody>
        </p:sp>
        <p:sp>
          <p:nvSpPr>
            <p:cNvPr id="42" name="Text Placeholder 9"/>
            <p:cNvSpPr txBox="1">
              <a:spLocks/>
            </p:cNvSpPr>
            <p:nvPr/>
          </p:nvSpPr>
          <p:spPr bwMode="auto">
            <a:xfrm>
              <a:off x="710939" y="4727076"/>
              <a:ext cx="1756245" cy="522256"/>
            </a:xfrm>
            <a:prstGeom prst="rect">
              <a:avLst/>
            </a:prstGeom>
            <a:solidFill>
              <a:srgbClr val="00A8C9"/>
            </a:solidFill>
            <a:ln w="28575" cmpd="sng">
              <a:solidFill>
                <a:srgbClr val="00A8C9"/>
              </a:solidFill>
            </a:ln>
            <a:effectLst>
              <a:outerShdw algn="ctr" rotWithShape="0">
                <a:srgbClr val="000000">
                  <a:alpha val="50000"/>
                </a:srgbClr>
              </a:outerShdw>
            </a:effectLst>
            <a:extLst/>
          </p:spPr>
          <p:txBody>
            <a:bodyPr lIns="108000" tIns="108000" rIns="108000" bIns="108000" anchor="ctr"/>
            <a:lstStyle>
              <a:lvl1pPr marL="201613" indent="-201613"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100000"/>
                </a:lnSpc>
                <a:spcBef>
                  <a:spcPts val="1000"/>
                </a:spcBef>
              </a:pPr>
              <a:r>
                <a:rPr lang="en-US" sz="1800" dirty="0">
                  <a:solidFill>
                    <a:schemeClr val="bg1"/>
                  </a:solidFill>
                  <a:cs typeface="Arial" charset="0"/>
                </a:rPr>
                <a:t>Equipment</a:t>
              </a:r>
            </a:p>
          </p:txBody>
        </p:sp>
      </p:grpSp>
      <p:grpSp>
        <p:nvGrpSpPr>
          <p:cNvPr id="68" name="Group 67"/>
          <p:cNvGrpSpPr/>
          <p:nvPr/>
        </p:nvGrpSpPr>
        <p:grpSpPr>
          <a:xfrm>
            <a:off x="710939" y="5410752"/>
            <a:ext cx="2391247" cy="522256"/>
            <a:chOff x="710939" y="5410752"/>
            <a:chExt cx="2391247" cy="522256"/>
          </a:xfrm>
        </p:grpSpPr>
        <p:sp>
          <p:nvSpPr>
            <p:cNvPr id="48" name="Line 10"/>
            <p:cNvSpPr>
              <a:spLocks noChangeShapeType="1"/>
            </p:cNvSpPr>
            <p:nvPr/>
          </p:nvSpPr>
          <p:spPr bwMode="gray">
            <a:xfrm>
              <a:off x="2441265" y="5671469"/>
              <a:ext cx="660921" cy="0"/>
            </a:xfrm>
            <a:prstGeom prst="line">
              <a:avLst/>
            </a:prstGeom>
            <a:noFill/>
            <a:ln w="28575" cmpd="sng">
              <a:solidFill>
                <a:srgbClr val="00A8C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dirty="0"/>
            </a:p>
          </p:txBody>
        </p:sp>
        <p:sp>
          <p:nvSpPr>
            <p:cNvPr id="49" name="Text Placeholder 9"/>
            <p:cNvSpPr txBox="1">
              <a:spLocks/>
            </p:cNvSpPr>
            <p:nvPr/>
          </p:nvSpPr>
          <p:spPr bwMode="auto">
            <a:xfrm>
              <a:off x="710939" y="5410752"/>
              <a:ext cx="1756245" cy="522256"/>
            </a:xfrm>
            <a:prstGeom prst="rect">
              <a:avLst/>
            </a:prstGeom>
            <a:solidFill>
              <a:srgbClr val="00A8C9"/>
            </a:solidFill>
            <a:ln w="28575" cmpd="sng">
              <a:solidFill>
                <a:srgbClr val="00A8C9"/>
              </a:solidFill>
            </a:ln>
            <a:effectLst>
              <a:outerShdw algn="ctr" rotWithShape="0">
                <a:srgbClr val="000000">
                  <a:alpha val="50000"/>
                </a:srgbClr>
              </a:outerShdw>
            </a:effectLst>
            <a:extLst/>
          </p:spPr>
          <p:txBody>
            <a:bodyPr lIns="108000" tIns="108000" rIns="108000" bIns="108000" anchor="ctr"/>
            <a:lstStyle>
              <a:lvl1pPr marL="201613" indent="-201613"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100000"/>
                </a:lnSpc>
                <a:spcBef>
                  <a:spcPts val="1000"/>
                </a:spcBef>
              </a:pPr>
              <a:r>
                <a:rPr lang="en-US" sz="1800" smtClean="0">
                  <a:solidFill>
                    <a:schemeClr val="bg1"/>
                  </a:solidFill>
                  <a:cs typeface="Arial" charset="0"/>
                </a:rPr>
                <a:t>Real Estate</a:t>
              </a:r>
              <a:endParaRPr lang="en-US" sz="1800" dirty="0">
                <a:solidFill>
                  <a:schemeClr val="bg1"/>
                </a:solidFill>
                <a:cs typeface="Arial" charset="0"/>
              </a:endParaRPr>
            </a:p>
          </p:txBody>
        </p:sp>
      </p:grpSp>
      <p:sp>
        <p:nvSpPr>
          <p:cNvPr id="24" name="Text Placeholder 9"/>
          <p:cNvSpPr txBox="1">
            <a:spLocks/>
          </p:cNvSpPr>
          <p:nvPr/>
        </p:nvSpPr>
        <p:spPr bwMode="auto">
          <a:xfrm>
            <a:off x="4963869" y="1658114"/>
            <a:ext cx="2124075" cy="2854257"/>
          </a:xfrm>
          <a:prstGeom prst="rect">
            <a:avLst/>
          </a:prstGeom>
          <a:solidFill>
            <a:srgbClr val="006D9E"/>
          </a:solidFill>
          <a:ln>
            <a:noFill/>
          </a:ln>
          <a:effectLst>
            <a:outerShdw algn="ctr" rotWithShape="0">
              <a:srgbClr val="000000">
                <a:alpha val="50000"/>
              </a:srgbClr>
            </a:outerShdw>
          </a:effectLst>
          <a:extLst/>
        </p:spPr>
        <p:txBody>
          <a:bodyPr lIns="108000" tIns="108000" rIns="108000" bIns="108000" anchor="ctr"/>
          <a:lstStyle>
            <a:defPPr>
              <a:defRPr lang="en-GB"/>
            </a:defPPr>
            <a:lvl1pPr marL="201613" indent="-201613">
              <a:lnSpc>
                <a:spcPct val="100000"/>
              </a:lnSpc>
              <a:spcBef>
                <a:spcPts val="1000"/>
              </a:spcBef>
              <a:defRPr sz="1800">
                <a:solidFill>
                  <a:schemeClr val="bg1"/>
                </a:solidFill>
                <a:cs typeface="Arial" charset="0"/>
              </a:defRPr>
            </a:lvl1pPr>
            <a:lvl2pPr marL="742950" indent="-285750" algn="l"/>
            <a:lvl3pPr marL="1143000" indent="-228600" algn="l"/>
            <a:lvl4pPr marL="1600200" indent="-228600" algn="l"/>
            <a:lvl5pPr marL="2057400" indent="-228600" algn="l"/>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en-US" dirty="0" smtClean="0">
                <a:solidFill>
                  <a:srgbClr val="FFFFFF"/>
                </a:solidFill>
              </a:rPr>
              <a:t>LIABILITIES</a:t>
            </a:r>
            <a:endParaRPr lang="en-US" dirty="0">
              <a:solidFill>
                <a:srgbClr val="FFFFFF"/>
              </a:solidFill>
            </a:endParaRPr>
          </a:p>
        </p:txBody>
      </p:sp>
      <p:grpSp>
        <p:nvGrpSpPr>
          <p:cNvPr id="70" name="Group 69"/>
          <p:cNvGrpSpPr/>
          <p:nvPr/>
        </p:nvGrpSpPr>
        <p:grpSpPr>
          <a:xfrm>
            <a:off x="6914557" y="2242554"/>
            <a:ext cx="1990251" cy="594206"/>
            <a:chOff x="6914557" y="2242554"/>
            <a:chExt cx="1990251" cy="594206"/>
          </a:xfrm>
        </p:grpSpPr>
        <p:sp>
          <p:nvSpPr>
            <p:cNvPr id="41" name="CaixaDeTexto 41"/>
            <p:cNvSpPr txBox="1"/>
            <p:nvPr/>
          </p:nvSpPr>
          <p:spPr>
            <a:xfrm>
              <a:off x="6914557" y="2467428"/>
              <a:ext cx="1587171" cy="369332"/>
            </a:xfrm>
            <a:prstGeom prst="rect">
              <a:avLst/>
            </a:prstGeom>
            <a:noFill/>
          </p:spPr>
          <p:txBody>
            <a:bodyPr wrap="square">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lnSpc>
                  <a:spcPct val="100000"/>
                </a:lnSpc>
              </a:pPr>
              <a:endParaRPr lang="en-US" sz="1800" b="1" dirty="0">
                <a:solidFill>
                  <a:schemeClr val="accent2"/>
                </a:solidFill>
              </a:endParaRPr>
            </a:p>
          </p:txBody>
        </p:sp>
        <p:sp>
          <p:nvSpPr>
            <p:cNvPr id="51" name="Line 10"/>
            <p:cNvSpPr>
              <a:spLocks noChangeShapeType="1"/>
            </p:cNvSpPr>
            <p:nvPr/>
          </p:nvSpPr>
          <p:spPr bwMode="gray">
            <a:xfrm>
              <a:off x="6922039" y="2503271"/>
              <a:ext cx="440623" cy="0"/>
            </a:xfrm>
            <a:prstGeom prst="line">
              <a:avLst/>
            </a:prstGeom>
            <a:noFill/>
            <a:ln w="28575" cmpd="sng">
              <a:solidFill>
                <a:srgbClr val="006D9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dirty="0"/>
            </a:p>
          </p:txBody>
        </p:sp>
        <p:sp>
          <p:nvSpPr>
            <p:cNvPr id="52" name="Text Placeholder 9"/>
            <p:cNvSpPr txBox="1">
              <a:spLocks/>
            </p:cNvSpPr>
            <p:nvPr/>
          </p:nvSpPr>
          <p:spPr bwMode="auto">
            <a:xfrm>
              <a:off x="7310823" y="2242554"/>
              <a:ext cx="1593985" cy="522256"/>
            </a:xfrm>
            <a:prstGeom prst="rect">
              <a:avLst/>
            </a:prstGeom>
            <a:solidFill>
              <a:srgbClr val="006D9E"/>
            </a:solidFill>
            <a:ln>
              <a:noFill/>
            </a:ln>
            <a:effectLst>
              <a:outerShdw algn="ctr" rotWithShape="0">
                <a:srgbClr val="000000">
                  <a:alpha val="50000"/>
                </a:srgbClr>
              </a:outerShdw>
            </a:effectLst>
            <a:extLst/>
          </p:spPr>
          <p:txBody>
            <a:bodyPr lIns="108000" tIns="108000" rIns="108000" bIns="108000" anchor="ctr"/>
            <a:lstStyle>
              <a:defPPr>
                <a:defRPr lang="en-GB"/>
              </a:defPPr>
              <a:lvl1pPr marL="201613" indent="-201613">
                <a:lnSpc>
                  <a:spcPct val="100000"/>
                </a:lnSpc>
                <a:spcBef>
                  <a:spcPts val="1000"/>
                </a:spcBef>
                <a:defRPr sz="1800">
                  <a:solidFill>
                    <a:srgbClr val="FFFFFF"/>
                  </a:solidFill>
                  <a:cs typeface="Arial" charset="0"/>
                </a:defRPr>
              </a:lvl1pPr>
              <a:lvl2pPr marL="742950" indent="-285750" algn="l"/>
              <a:lvl3pPr marL="1143000" indent="-228600" algn="l"/>
              <a:lvl4pPr marL="1600200" indent="-228600" algn="l"/>
              <a:lvl5pPr marL="2057400" indent="-228600" algn="l"/>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en-US" dirty="0"/>
                <a:t>Derivatives</a:t>
              </a:r>
            </a:p>
          </p:txBody>
        </p:sp>
      </p:grpSp>
      <p:grpSp>
        <p:nvGrpSpPr>
          <p:cNvPr id="69" name="Group 68"/>
          <p:cNvGrpSpPr/>
          <p:nvPr/>
        </p:nvGrpSpPr>
        <p:grpSpPr>
          <a:xfrm>
            <a:off x="6922039" y="3405674"/>
            <a:ext cx="1982769" cy="522256"/>
            <a:chOff x="6922039" y="3405674"/>
            <a:chExt cx="1982769" cy="522256"/>
          </a:xfrm>
        </p:grpSpPr>
        <p:sp>
          <p:nvSpPr>
            <p:cNvPr id="54" name="Line 10"/>
            <p:cNvSpPr>
              <a:spLocks noChangeShapeType="1"/>
            </p:cNvSpPr>
            <p:nvPr/>
          </p:nvSpPr>
          <p:spPr bwMode="gray">
            <a:xfrm>
              <a:off x="6922039" y="3666391"/>
              <a:ext cx="440623" cy="0"/>
            </a:xfrm>
            <a:prstGeom prst="line">
              <a:avLst/>
            </a:prstGeom>
            <a:noFill/>
            <a:ln w="28575" cmpd="sng">
              <a:solidFill>
                <a:srgbClr val="006D9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dirty="0"/>
            </a:p>
          </p:txBody>
        </p:sp>
        <p:sp>
          <p:nvSpPr>
            <p:cNvPr id="55" name="Text Placeholder 9"/>
            <p:cNvSpPr txBox="1">
              <a:spLocks/>
            </p:cNvSpPr>
            <p:nvPr/>
          </p:nvSpPr>
          <p:spPr bwMode="auto">
            <a:xfrm>
              <a:off x="7310823" y="3405674"/>
              <a:ext cx="1593985" cy="522256"/>
            </a:xfrm>
            <a:prstGeom prst="rect">
              <a:avLst/>
            </a:prstGeom>
            <a:solidFill>
              <a:srgbClr val="006D9E"/>
            </a:solidFill>
            <a:ln>
              <a:noFill/>
            </a:ln>
            <a:effectLst>
              <a:outerShdw algn="ctr" rotWithShape="0">
                <a:srgbClr val="000000">
                  <a:alpha val="50000"/>
                </a:srgbClr>
              </a:outerShdw>
            </a:effectLst>
            <a:extLst/>
          </p:spPr>
          <p:txBody>
            <a:bodyPr lIns="108000" tIns="108000" rIns="108000" bIns="108000" anchor="ctr"/>
            <a:lstStyle>
              <a:defPPr>
                <a:defRPr lang="en-GB"/>
              </a:defPPr>
              <a:lvl1pPr marL="201613" indent="-201613">
                <a:lnSpc>
                  <a:spcPct val="100000"/>
                </a:lnSpc>
                <a:spcBef>
                  <a:spcPts val="1000"/>
                </a:spcBef>
                <a:defRPr sz="1800">
                  <a:solidFill>
                    <a:srgbClr val="FFFFFF"/>
                  </a:solidFill>
                  <a:cs typeface="Arial" charset="0"/>
                </a:defRPr>
              </a:lvl1pPr>
              <a:lvl2pPr marL="742950" indent="-285750" algn="l"/>
              <a:lvl3pPr marL="1143000" indent="-228600" algn="l"/>
              <a:lvl4pPr marL="1600200" indent="-228600" algn="l"/>
              <a:lvl5pPr marL="2057400" indent="-228600" algn="l"/>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en-US" dirty="0"/>
                <a:t>Swaps</a:t>
              </a:r>
            </a:p>
          </p:txBody>
        </p:sp>
      </p:grpSp>
      <p:sp>
        <p:nvSpPr>
          <p:cNvPr id="21" name="Text Placeholder 9"/>
          <p:cNvSpPr txBox="1">
            <a:spLocks/>
          </p:cNvSpPr>
          <p:nvPr/>
        </p:nvSpPr>
        <p:spPr bwMode="auto">
          <a:xfrm>
            <a:off x="2741369" y="3971460"/>
            <a:ext cx="2124075" cy="2020530"/>
          </a:xfrm>
          <a:prstGeom prst="rect">
            <a:avLst/>
          </a:prstGeom>
          <a:solidFill>
            <a:schemeClr val="accent2"/>
          </a:solidFill>
          <a:ln>
            <a:noFill/>
          </a:ln>
          <a:effectLst>
            <a:outerShdw algn="ctr" rotWithShape="0">
              <a:srgbClr val="000000">
                <a:alpha val="50000"/>
              </a:srgbClr>
            </a:outerShdw>
          </a:effectLst>
          <a:extLst>
            <a:ext uri="{91240B29-F687-4F45-9708-019B960494DF}">
              <a14:hiddenLine xmlns:a14="http://schemas.microsoft.com/office/drawing/2010/main" w="19050">
                <a:solidFill>
                  <a:schemeClr val="bg1"/>
                </a:solidFill>
                <a:miter lim="800000"/>
                <a:headEnd/>
                <a:tailEnd/>
              </a14:hiddenLine>
            </a:ext>
          </a:extLst>
        </p:spPr>
        <p:txBody>
          <a:bodyPr lIns="108000" tIns="108000" rIns="108000" bIns="108000" anchor="ctr"/>
          <a:lstStyle>
            <a:defPPr>
              <a:defRPr lang="en-GB"/>
            </a:defPPr>
            <a:lvl1pPr marL="201613" indent="-201613">
              <a:lnSpc>
                <a:spcPct val="100000"/>
              </a:lnSpc>
              <a:spcBef>
                <a:spcPts val="1000"/>
              </a:spcBef>
              <a:defRPr sz="1800">
                <a:solidFill>
                  <a:schemeClr val="bg1"/>
                </a:solidFill>
                <a:cs typeface="Arial" charset="0"/>
              </a:defRPr>
            </a:lvl1pPr>
            <a:lvl2pPr marL="742950" indent="-285750" algn="l"/>
            <a:lvl3pPr marL="1143000" indent="-228600" algn="l"/>
            <a:lvl4pPr marL="1600200" indent="-228600" algn="l"/>
            <a:lvl5pPr marL="2057400" indent="-228600" algn="l"/>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en-US" dirty="0" smtClean="0"/>
              <a:t>FIXED ASSETS</a:t>
            </a:r>
            <a:endParaRPr lang="en-US" noProof="1"/>
          </a:p>
        </p:txBody>
      </p:sp>
      <p:pic>
        <p:nvPicPr>
          <p:cNvPr id="63" name="Picture 62" descr="stuff.png"/>
          <p:cNvPicPr>
            <a:picLocks noChangeAspect="1"/>
          </p:cNvPicPr>
          <p:nvPr/>
        </p:nvPicPr>
        <p:blipFill rotWithShape="1">
          <a:blip r:embed="rId4">
            <a:extLst>
              <a:ext uri="{28A0092B-C50C-407E-A947-70E740481C1C}">
                <a14:useLocalDpi xmlns:a14="http://schemas.microsoft.com/office/drawing/2010/main" val="0"/>
              </a:ext>
            </a:extLst>
          </a:blip>
          <a:srcRect l="67729" t="53704" r="5623" b="10429"/>
          <a:stretch/>
        </p:blipFill>
        <p:spPr>
          <a:xfrm flipH="1">
            <a:off x="207349" y="189491"/>
            <a:ext cx="1416826" cy="1430255"/>
          </a:xfrm>
          <a:prstGeom prst="rect">
            <a:avLst/>
          </a:prstGeom>
        </p:spPr>
      </p:pic>
    </p:spTree>
    <p:custDataLst>
      <p:tags r:id="rId1"/>
    </p:custDataLst>
    <p:extLst>
      <p:ext uri="{BB962C8B-B14F-4D97-AF65-F5344CB8AC3E}">
        <p14:creationId xmlns:p14="http://schemas.microsoft.com/office/powerpoint/2010/main" val="200412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up)">
                                      <p:cBhvr>
                                        <p:cTn id="7" dur="400"/>
                                        <p:tgtEl>
                                          <p:spTgt spid="63"/>
                                        </p:tgtEl>
                                      </p:cBhvr>
                                    </p:animEffect>
                                  </p:childTnLst>
                                </p:cTn>
                              </p:par>
                            </p:childTnLst>
                          </p:cTn>
                        </p:par>
                        <p:par>
                          <p:cTn id="8" fill="hold">
                            <p:stCondLst>
                              <p:cond delay="400"/>
                            </p:stCondLst>
                            <p:childTnLst>
                              <p:par>
                                <p:cTn id="9" presetID="22" presetClass="entr" presetSubtype="8" fill="hold" grpId="0" nodeType="afterEffect">
                                  <p:stCondLst>
                                    <p:cond delay="0"/>
                                  </p:stCondLst>
                                  <p:childTnLst>
                                    <p:set>
                                      <p:cBhvr>
                                        <p:cTn id="10" dur="1" fill="hold">
                                          <p:stCondLst>
                                            <p:cond delay="0"/>
                                          </p:stCondLst>
                                        </p:cTn>
                                        <p:tgtEl>
                                          <p:spTgt spid="92162"/>
                                        </p:tgtEl>
                                        <p:attrNameLst>
                                          <p:attrName>style.visibility</p:attrName>
                                        </p:attrNameLst>
                                      </p:cBhvr>
                                      <p:to>
                                        <p:strVal val="visible"/>
                                      </p:to>
                                    </p:set>
                                    <p:animEffect transition="in" filter="wipe(left)">
                                      <p:cBhvr>
                                        <p:cTn id="11" dur="400"/>
                                        <p:tgtEl>
                                          <p:spTgt spid="92162"/>
                                        </p:tgtEl>
                                      </p:cBhvr>
                                    </p:animEffect>
                                  </p:childTnLst>
                                </p:cTn>
                              </p:par>
                            </p:childTnLst>
                          </p:cTn>
                        </p:par>
                        <p:par>
                          <p:cTn id="12" fill="hold">
                            <p:stCondLst>
                              <p:cond delay="800"/>
                            </p:stCondLst>
                            <p:childTnLst>
                              <p:par>
                                <p:cTn id="13" presetID="22" presetClass="entr" presetSubtype="1"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400"/>
                                        <p:tgtEl>
                                          <p:spTgt spid="23"/>
                                        </p:tgtEl>
                                      </p:cBhvr>
                                    </p:animEffect>
                                  </p:childTnLst>
                                </p:cTn>
                              </p:par>
                            </p:childTnLst>
                          </p:cTn>
                        </p:par>
                        <p:par>
                          <p:cTn id="16" fill="hold">
                            <p:stCondLst>
                              <p:cond delay="1200"/>
                            </p:stCondLst>
                            <p:childTnLst>
                              <p:par>
                                <p:cTn id="17" presetID="22" presetClass="entr" presetSubtype="2"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right)">
                                      <p:cBhvr>
                                        <p:cTn id="19" dur="400"/>
                                        <p:tgtEl>
                                          <p:spTgt spid="61"/>
                                        </p:tgtEl>
                                      </p:cBhvr>
                                    </p:animEffect>
                                  </p:childTnLst>
                                </p:cTn>
                              </p:par>
                            </p:childTnLst>
                          </p:cTn>
                        </p:par>
                        <p:par>
                          <p:cTn id="20" fill="hold">
                            <p:stCondLst>
                              <p:cond delay="1600"/>
                            </p:stCondLst>
                            <p:childTnLst>
                              <p:par>
                                <p:cTn id="21" presetID="22" presetClass="entr" presetSubtype="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400"/>
                                        <p:tgtEl>
                                          <p:spTgt spid="21"/>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right)">
                                      <p:cBhvr>
                                        <p:cTn id="27" dur="400"/>
                                        <p:tgtEl>
                                          <p:spTgt spid="66"/>
                                        </p:tgtEl>
                                      </p:cBhvr>
                                    </p:animEffect>
                                  </p:childTnLst>
                                </p:cTn>
                              </p:par>
                            </p:childTnLst>
                          </p:cTn>
                        </p:par>
                        <p:par>
                          <p:cTn id="28" fill="hold">
                            <p:stCondLst>
                              <p:cond delay="2400"/>
                            </p:stCondLst>
                            <p:childTnLst>
                              <p:par>
                                <p:cTn id="29" presetID="22" presetClass="entr" presetSubtype="2"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right)">
                                      <p:cBhvr>
                                        <p:cTn id="31" dur="400"/>
                                        <p:tgtEl>
                                          <p:spTgt spid="67"/>
                                        </p:tgtEl>
                                      </p:cBhvr>
                                    </p:animEffect>
                                  </p:childTnLst>
                                </p:cTn>
                              </p:par>
                            </p:childTnLst>
                          </p:cTn>
                        </p:par>
                        <p:par>
                          <p:cTn id="32" fill="hold">
                            <p:stCondLst>
                              <p:cond delay="2800"/>
                            </p:stCondLst>
                            <p:childTnLst>
                              <p:par>
                                <p:cTn id="33" presetID="22" presetClass="entr" presetSubtype="2" fill="hold" nodeType="after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wipe(right)">
                                      <p:cBhvr>
                                        <p:cTn id="35" dur="400"/>
                                        <p:tgtEl>
                                          <p:spTgt spid="68"/>
                                        </p:tgtEl>
                                      </p:cBhvr>
                                    </p:animEffect>
                                  </p:childTnLst>
                                </p:cTn>
                              </p:par>
                            </p:childTnLst>
                          </p:cTn>
                        </p:par>
                        <p:par>
                          <p:cTn id="36" fill="hold">
                            <p:stCondLst>
                              <p:cond delay="3200"/>
                            </p:stCondLst>
                            <p:childTnLst>
                              <p:par>
                                <p:cTn id="37" presetID="22" presetClass="entr" presetSubtype="1"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up)">
                                      <p:cBhvr>
                                        <p:cTn id="39" dur="400"/>
                                        <p:tgtEl>
                                          <p:spTgt spid="24"/>
                                        </p:tgtEl>
                                      </p:cBhvr>
                                    </p:animEffect>
                                  </p:childTnLst>
                                </p:cTn>
                              </p:par>
                            </p:childTnLst>
                          </p:cTn>
                        </p:par>
                        <p:par>
                          <p:cTn id="40" fill="hold">
                            <p:stCondLst>
                              <p:cond delay="3600"/>
                            </p:stCondLst>
                            <p:childTnLst>
                              <p:par>
                                <p:cTn id="41" presetID="22" presetClass="entr" presetSubtype="8" fill="hold"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wipe(left)">
                                      <p:cBhvr>
                                        <p:cTn id="43" dur="300"/>
                                        <p:tgtEl>
                                          <p:spTgt spid="70"/>
                                        </p:tgtEl>
                                      </p:cBhvr>
                                    </p:animEffect>
                                  </p:childTnLst>
                                </p:cTn>
                              </p:par>
                            </p:childTnLst>
                          </p:cTn>
                        </p:par>
                        <p:par>
                          <p:cTn id="44" fill="hold">
                            <p:stCondLst>
                              <p:cond delay="3900"/>
                            </p:stCondLst>
                            <p:childTnLst>
                              <p:par>
                                <p:cTn id="45" presetID="22" presetClass="entr" presetSubtype="8" fill="hold" nodeType="after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wipe(left)">
                                      <p:cBhvr>
                                        <p:cTn id="47" dur="300"/>
                                        <p:tgtEl>
                                          <p:spTgt spid="69"/>
                                        </p:tgtEl>
                                      </p:cBhvr>
                                    </p:animEffect>
                                  </p:childTnLst>
                                </p:cTn>
                              </p:par>
                            </p:childTnLst>
                          </p:cTn>
                        </p:par>
                        <p:par>
                          <p:cTn id="48" fill="hold">
                            <p:stCondLst>
                              <p:cond delay="4200"/>
                            </p:stCondLst>
                            <p:childTnLst>
                              <p:par>
                                <p:cTn id="49" presetID="22" presetClass="entr" presetSubtype="1"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up)">
                                      <p:cBhvr>
                                        <p:cTn id="51" dur="4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wipe(right)">
                                      <p:cBhvr>
                                        <p:cTn id="56" dur="500"/>
                                        <p:tgtEl>
                                          <p:spTgt spid="65"/>
                                        </p:tgtEl>
                                      </p:cBhvr>
                                    </p:animEffect>
                                  </p:childTnLst>
                                </p:cTn>
                              </p:par>
                            </p:childTnLst>
                          </p:cTn>
                        </p:par>
                        <p:par>
                          <p:cTn id="57" fill="hold">
                            <p:stCondLst>
                              <p:cond delay="500"/>
                            </p:stCondLst>
                            <p:childTnLst>
                              <p:par>
                                <p:cTn id="58" presetID="26" presetClass="emph" presetSubtype="0" repeatCount="3000" fill="hold" nodeType="afterEffect">
                                  <p:stCondLst>
                                    <p:cond delay="0"/>
                                  </p:stCondLst>
                                  <p:childTnLst>
                                    <p:animEffect transition="out" filter="fade">
                                      <p:cBhvr>
                                        <p:cTn id="59" dur="200" tmFilter="0, 0; .2, .5; .8, .5; 1, 0"/>
                                        <p:tgtEl>
                                          <p:spTgt spid="65"/>
                                        </p:tgtEl>
                                      </p:cBhvr>
                                    </p:animEffect>
                                    <p:animScale>
                                      <p:cBhvr>
                                        <p:cTn id="60" dur="100" autoRev="1" fill="hold"/>
                                        <p:tgtEl>
                                          <p:spTgt spid="6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P spid="22" grpId="0" animBg="1"/>
      <p:bldP spid="23" grpId="0" animBg="1"/>
      <p:bldP spid="24"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tuff.png"/>
          <p:cNvPicPr>
            <a:picLocks noChangeAspect="1"/>
          </p:cNvPicPr>
          <p:nvPr/>
        </p:nvPicPr>
        <p:blipFill rotWithShape="1">
          <a:blip r:embed="rId4">
            <a:extLst>
              <a:ext uri="{28A0092B-C50C-407E-A947-70E740481C1C}">
                <a14:useLocalDpi xmlns:a14="http://schemas.microsoft.com/office/drawing/2010/main" val="0"/>
              </a:ext>
            </a:extLst>
          </a:blip>
          <a:srcRect l="67729" t="53704" r="5623" b="10429"/>
          <a:stretch/>
        </p:blipFill>
        <p:spPr>
          <a:xfrm flipH="1">
            <a:off x="207349" y="189491"/>
            <a:ext cx="1416826" cy="1430255"/>
          </a:xfrm>
          <a:prstGeom prst="rect">
            <a:avLst/>
          </a:prstGeom>
        </p:spPr>
      </p:pic>
      <p:sp>
        <p:nvSpPr>
          <p:cNvPr id="9" name="Rectangle 2"/>
          <p:cNvSpPr txBox="1">
            <a:spLocks noChangeArrowheads="1"/>
          </p:cNvSpPr>
          <p:nvPr/>
        </p:nvSpPr>
        <p:spPr bwMode="gray">
          <a:xfrm>
            <a:off x="1583064" y="499210"/>
            <a:ext cx="8686800"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fontAlgn="base">
              <a:lnSpc>
                <a:spcPct val="83000"/>
              </a:lnSpc>
              <a:spcBef>
                <a:spcPct val="0"/>
              </a:spcBef>
              <a:spcAft>
                <a:spcPct val="0"/>
              </a:spcAft>
              <a:defRPr sz="2100">
                <a:solidFill>
                  <a:schemeClr val="accent1"/>
                </a:solidFill>
                <a:latin typeface="+mj-lt"/>
                <a:ea typeface="+mj-ea"/>
                <a:cs typeface="+mj-cs"/>
              </a:defRPr>
            </a:lvl1pPr>
            <a:lvl2pPr algn="l" rtl="0" fontAlgn="base">
              <a:lnSpc>
                <a:spcPct val="83000"/>
              </a:lnSpc>
              <a:spcBef>
                <a:spcPct val="0"/>
              </a:spcBef>
              <a:spcAft>
                <a:spcPct val="0"/>
              </a:spcAft>
              <a:defRPr sz="2100">
                <a:solidFill>
                  <a:schemeClr val="accent1"/>
                </a:solidFill>
                <a:latin typeface="Arial" charset="0"/>
              </a:defRPr>
            </a:lvl2pPr>
            <a:lvl3pPr algn="l" rtl="0" fontAlgn="base">
              <a:lnSpc>
                <a:spcPct val="83000"/>
              </a:lnSpc>
              <a:spcBef>
                <a:spcPct val="0"/>
              </a:spcBef>
              <a:spcAft>
                <a:spcPct val="0"/>
              </a:spcAft>
              <a:defRPr sz="2100">
                <a:solidFill>
                  <a:schemeClr val="accent1"/>
                </a:solidFill>
                <a:latin typeface="Arial" charset="0"/>
              </a:defRPr>
            </a:lvl3pPr>
            <a:lvl4pPr algn="l" rtl="0" fontAlgn="base">
              <a:lnSpc>
                <a:spcPct val="83000"/>
              </a:lnSpc>
              <a:spcBef>
                <a:spcPct val="0"/>
              </a:spcBef>
              <a:spcAft>
                <a:spcPct val="0"/>
              </a:spcAft>
              <a:defRPr sz="2100">
                <a:solidFill>
                  <a:schemeClr val="accent1"/>
                </a:solidFill>
                <a:latin typeface="Arial" charset="0"/>
              </a:defRPr>
            </a:lvl4pPr>
            <a:lvl5pPr algn="l" rtl="0" fontAlgn="base">
              <a:lnSpc>
                <a:spcPct val="83000"/>
              </a:lnSpc>
              <a:spcBef>
                <a:spcPct val="0"/>
              </a:spcBef>
              <a:spcAft>
                <a:spcPct val="0"/>
              </a:spcAft>
              <a:defRPr sz="2100">
                <a:solidFill>
                  <a:schemeClr val="accent1"/>
                </a:solidFill>
                <a:latin typeface="Arial" charset="0"/>
              </a:defRPr>
            </a:lvl5pPr>
            <a:lvl6pPr marL="457200" algn="l" rtl="0" fontAlgn="base">
              <a:lnSpc>
                <a:spcPct val="83000"/>
              </a:lnSpc>
              <a:spcBef>
                <a:spcPct val="0"/>
              </a:spcBef>
              <a:spcAft>
                <a:spcPct val="0"/>
              </a:spcAft>
              <a:defRPr sz="2100">
                <a:solidFill>
                  <a:schemeClr val="accent1"/>
                </a:solidFill>
                <a:latin typeface="Arial" charset="0"/>
              </a:defRPr>
            </a:lvl6pPr>
            <a:lvl7pPr marL="914400" algn="l" rtl="0" fontAlgn="base">
              <a:lnSpc>
                <a:spcPct val="83000"/>
              </a:lnSpc>
              <a:spcBef>
                <a:spcPct val="0"/>
              </a:spcBef>
              <a:spcAft>
                <a:spcPct val="0"/>
              </a:spcAft>
              <a:defRPr sz="2100">
                <a:solidFill>
                  <a:schemeClr val="accent1"/>
                </a:solidFill>
                <a:latin typeface="Arial" charset="0"/>
              </a:defRPr>
            </a:lvl7pPr>
            <a:lvl8pPr marL="1371600" algn="l" rtl="0" fontAlgn="base">
              <a:lnSpc>
                <a:spcPct val="83000"/>
              </a:lnSpc>
              <a:spcBef>
                <a:spcPct val="0"/>
              </a:spcBef>
              <a:spcAft>
                <a:spcPct val="0"/>
              </a:spcAft>
              <a:defRPr sz="2100">
                <a:solidFill>
                  <a:schemeClr val="accent1"/>
                </a:solidFill>
                <a:latin typeface="Arial" charset="0"/>
              </a:defRPr>
            </a:lvl8pPr>
            <a:lvl9pPr marL="1828800" algn="l" rtl="0" fontAlgn="base">
              <a:lnSpc>
                <a:spcPct val="83000"/>
              </a:lnSpc>
              <a:spcBef>
                <a:spcPct val="0"/>
              </a:spcBef>
              <a:spcAft>
                <a:spcPct val="0"/>
              </a:spcAft>
              <a:defRPr sz="2100">
                <a:solidFill>
                  <a:schemeClr val="accent1"/>
                </a:solidFill>
                <a:latin typeface="Arial" charset="0"/>
              </a:defRPr>
            </a:lvl9pPr>
          </a:lstStyle>
          <a:p>
            <a:r>
              <a:rPr lang="pt-BR" sz="2400" smtClean="0"/>
              <a:t>Introdução</a:t>
            </a:r>
            <a:br>
              <a:rPr lang="pt-BR" sz="2400" smtClean="0"/>
            </a:br>
            <a:r>
              <a:rPr lang="pt-BR" sz="2400" smtClean="0">
                <a:solidFill>
                  <a:schemeClr val="accent2"/>
                </a:solidFill>
              </a:rPr>
              <a:t>Custo de uma perda</a:t>
            </a:r>
            <a:endParaRPr lang="pt-BR" sz="2400" dirty="0">
              <a:solidFill>
                <a:schemeClr val="accent2"/>
              </a:solidFill>
            </a:endParaRPr>
          </a:p>
        </p:txBody>
      </p:sp>
      <p:grpSp>
        <p:nvGrpSpPr>
          <p:cNvPr id="21" name="Group 20"/>
          <p:cNvGrpSpPr/>
          <p:nvPr/>
        </p:nvGrpSpPr>
        <p:grpSpPr>
          <a:xfrm>
            <a:off x="4235347" y="1306937"/>
            <a:ext cx="2592062" cy="2933844"/>
            <a:chOff x="1008501" y="1397641"/>
            <a:chExt cx="2323601" cy="2629984"/>
          </a:xfrm>
        </p:grpSpPr>
        <p:pic>
          <p:nvPicPr>
            <p:cNvPr id="13" name="Picture 12" descr="Slide 8_1.png"/>
            <p:cNvPicPr>
              <a:picLocks noChangeAspect="1"/>
            </p:cNvPicPr>
            <p:nvPr/>
          </p:nvPicPr>
          <p:blipFill rotWithShape="1">
            <a:blip r:embed="rId5">
              <a:extLst>
                <a:ext uri="{28A0092B-C50C-407E-A947-70E740481C1C}">
                  <a14:useLocalDpi xmlns:a14="http://schemas.microsoft.com/office/drawing/2010/main" val="0"/>
                </a:ext>
              </a:extLst>
            </a:blip>
            <a:srcRect l="14172" t="15108" r="48180" b="40542"/>
            <a:stretch/>
          </p:blipFill>
          <p:spPr>
            <a:xfrm rot="5400000">
              <a:off x="855310" y="1550832"/>
              <a:ext cx="2629984" cy="2323601"/>
            </a:xfrm>
            <a:prstGeom prst="rect">
              <a:avLst/>
            </a:prstGeom>
          </p:spPr>
        </p:pic>
        <p:sp>
          <p:nvSpPr>
            <p:cNvPr id="10" name="Rectangle 9"/>
            <p:cNvSpPr/>
            <p:nvPr/>
          </p:nvSpPr>
          <p:spPr>
            <a:xfrm>
              <a:off x="1485168" y="2091078"/>
              <a:ext cx="1680444" cy="1076010"/>
            </a:xfrm>
            <a:prstGeom prst="rect">
              <a:avLst/>
            </a:prstGeom>
          </p:spPr>
          <p:txBody>
            <a:bodyPr wrap="square">
              <a:spAutoFit/>
            </a:bodyPr>
            <a:lstStyle/>
            <a:p>
              <a:pPr algn="l">
                <a:lnSpc>
                  <a:spcPct val="100000"/>
                </a:lnSpc>
              </a:pPr>
              <a:r>
                <a:rPr lang="pt-BR" dirty="0">
                  <a:solidFill>
                    <a:srgbClr val="00A8C9"/>
                  </a:solidFill>
                </a:rPr>
                <a:t>Margem de Contribuição </a:t>
              </a:r>
            </a:p>
            <a:p>
              <a:pPr algn="l">
                <a:lnSpc>
                  <a:spcPct val="100000"/>
                </a:lnSpc>
              </a:pPr>
              <a:r>
                <a:rPr lang="pt-BR" sz="3200" b="1" dirty="0" smtClean="0">
                  <a:solidFill>
                    <a:srgbClr val="00A8C9"/>
                  </a:solidFill>
                </a:rPr>
                <a:t>5</a:t>
              </a:r>
              <a:r>
                <a:rPr lang="pt-BR" sz="3200" b="1" dirty="0">
                  <a:solidFill>
                    <a:srgbClr val="00A8C9"/>
                  </a:solidFill>
                </a:rPr>
                <a:t>%</a:t>
              </a:r>
            </a:p>
          </p:txBody>
        </p:sp>
      </p:grpSp>
      <p:grpSp>
        <p:nvGrpSpPr>
          <p:cNvPr id="22" name="Group 21"/>
          <p:cNvGrpSpPr/>
          <p:nvPr/>
        </p:nvGrpSpPr>
        <p:grpSpPr>
          <a:xfrm>
            <a:off x="6570328" y="1373544"/>
            <a:ext cx="2564505" cy="2851806"/>
            <a:chOff x="3104071" y="1482784"/>
            <a:chExt cx="2216428" cy="2490347"/>
          </a:xfrm>
        </p:grpSpPr>
        <p:pic>
          <p:nvPicPr>
            <p:cNvPr id="18" name="Picture 17" descr="Slide 8_2.png"/>
            <p:cNvPicPr>
              <a:picLocks noChangeAspect="1"/>
            </p:cNvPicPr>
            <p:nvPr/>
          </p:nvPicPr>
          <p:blipFill rotWithShape="1">
            <a:blip r:embed="rId6">
              <a:extLst>
                <a:ext uri="{28A0092B-C50C-407E-A947-70E740481C1C}">
                  <a14:useLocalDpi xmlns:a14="http://schemas.microsoft.com/office/drawing/2010/main" val="0"/>
                </a:ext>
              </a:extLst>
            </a:blip>
            <a:srcRect l="14356" t="15108" r="49092" b="41517"/>
            <a:stretch/>
          </p:blipFill>
          <p:spPr>
            <a:xfrm rot="5400000">
              <a:off x="2967111" y="1619744"/>
              <a:ext cx="2490347" cy="2216428"/>
            </a:xfrm>
            <a:prstGeom prst="rect">
              <a:avLst/>
            </a:prstGeom>
          </p:spPr>
        </p:pic>
        <p:grpSp>
          <p:nvGrpSpPr>
            <p:cNvPr id="20" name="Group 19"/>
            <p:cNvGrpSpPr/>
            <p:nvPr/>
          </p:nvGrpSpPr>
          <p:grpSpPr>
            <a:xfrm>
              <a:off x="3418330" y="2245978"/>
              <a:ext cx="1889409" cy="833952"/>
              <a:chOff x="3418330" y="2244140"/>
              <a:chExt cx="1889409" cy="833952"/>
            </a:xfrm>
          </p:grpSpPr>
          <p:sp>
            <p:nvSpPr>
              <p:cNvPr id="11" name="Rectangle 10"/>
              <p:cNvSpPr/>
              <p:nvPr/>
            </p:nvSpPr>
            <p:spPr>
              <a:xfrm>
                <a:off x="3429530" y="2516516"/>
                <a:ext cx="1805650" cy="561576"/>
              </a:xfrm>
              <a:prstGeom prst="rect">
                <a:avLst/>
              </a:prstGeom>
            </p:spPr>
            <p:txBody>
              <a:bodyPr wrap="none">
                <a:spAutoFit/>
              </a:bodyPr>
              <a:lstStyle/>
              <a:p>
                <a:pPr algn="l">
                  <a:lnSpc>
                    <a:spcPct val="100000"/>
                  </a:lnSpc>
                </a:pPr>
                <a:r>
                  <a:rPr lang="pt-BR" sz="2800" b="1" dirty="0">
                    <a:solidFill>
                      <a:schemeClr val="bg1"/>
                    </a:solidFill>
                  </a:rPr>
                  <a:t>$100,000</a:t>
                </a:r>
              </a:p>
            </p:txBody>
          </p:sp>
          <p:sp>
            <p:nvSpPr>
              <p:cNvPr id="19" name="Rectangle 18"/>
              <p:cNvSpPr/>
              <p:nvPr/>
            </p:nvSpPr>
            <p:spPr>
              <a:xfrm>
                <a:off x="3418330" y="2244140"/>
                <a:ext cx="1889409" cy="400110"/>
              </a:xfrm>
              <a:prstGeom prst="rect">
                <a:avLst/>
              </a:prstGeom>
            </p:spPr>
            <p:txBody>
              <a:bodyPr wrap="none">
                <a:spAutoFit/>
              </a:bodyPr>
              <a:lstStyle/>
              <a:p>
                <a:pPr algn="l">
                  <a:lnSpc>
                    <a:spcPct val="100000"/>
                  </a:lnSpc>
                </a:pPr>
                <a:r>
                  <a:rPr lang="pt-BR" dirty="0">
                    <a:solidFill>
                      <a:srgbClr val="FFFFFF"/>
                    </a:solidFill>
                  </a:rPr>
                  <a:t>Valor da Perda</a:t>
                </a:r>
              </a:p>
            </p:txBody>
          </p:sp>
        </p:grpSp>
      </p:grpSp>
      <p:grpSp>
        <p:nvGrpSpPr>
          <p:cNvPr id="31" name="Group 30"/>
          <p:cNvGrpSpPr/>
          <p:nvPr/>
        </p:nvGrpSpPr>
        <p:grpSpPr>
          <a:xfrm>
            <a:off x="751636" y="3058078"/>
            <a:ext cx="5948284" cy="2578634"/>
            <a:chOff x="738677" y="3174700"/>
            <a:chExt cx="5948284" cy="2578634"/>
          </a:xfrm>
        </p:grpSpPr>
        <p:sp>
          <p:nvSpPr>
            <p:cNvPr id="26" name="Rectangle 25"/>
            <p:cNvSpPr/>
            <p:nvPr/>
          </p:nvSpPr>
          <p:spPr bwMode="auto">
            <a:xfrm>
              <a:off x="738678" y="4379791"/>
              <a:ext cx="5378080" cy="1373543"/>
            </a:xfrm>
            <a:prstGeom prst="rect">
              <a:avLst/>
            </a:prstGeom>
            <a:solidFill>
              <a:srgbClr val="00A8C9"/>
            </a:solidFill>
            <a:ln w="9525" cap="flat" cmpd="sng" algn="ctr">
              <a:no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2" name="CaixaDeTexto 11"/>
            <p:cNvSpPr txBox="1"/>
            <p:nvPr/>
          </p:nvSpPr>
          <p:spPr>
            <a:xfrm>
              <a:off x="955747" y="4521952"/>
              <a:ext cx="4837028" cy="1071062"/>
            </a:xfrm>
            <a:prstGeom prst="rect">
              <a:avLst/>
            </a:prstGeom>
            <a:noFill/>
          </p:spPr>
          <p:txBody>
            <a:bodyPr wrap="square" rtlCol="0">
              <a:spAutoFit/>
            </a:bodyPr>
            <a:lstStyle/>
            <a:p>
              <a:pPr algn="l"/>
              <a:r>
                <a:rPr lang="en-GB" sz="7200" dirty="0" smtClean="0">
                  <a:solidFill>
                    <a:schemeClr val="bg1"/>
                  </a:solidFill>
                </a:rPr>
                <a:t>$2,000,000</a:t>
              </a:r>
              <a:endParaRPr lang="en-GB" sz="7200" dirty="0">
                <a:solidFill>
                  <a:schemeClr val="bg1"/>
                </a:solidFill>
              </a:endParaRPr>
            </a:p>
          </p:txBody>
        </p:sp>
        <p:sp>
          <p:nvSpPr>
            <p:cNvPr id="6" name="Rectangle 5"/>
            <p:cNvSpPr/>
            <p:nvPr/>
          </p:nvSpPr>
          <p:spPr>
            <a:xfrm>
              <a:off x="738677" y="3709998"/>
              <a:ext cx="3498991" cy="651460"/>
            </a:xfrm>
            <a:prstGeom prst="rect">
              <a:avLst/>
            </a:prstGeom>
          </p:spPr>
          <p:txBody>
            <a:bodyPr wrap="square">
              <a:spAutoFit/>
            </a:bodyPr>
            <a:lstStyle/>
            <a:p>
              <a:pPr algn="l">
                <a:lnSpc>
                  <a:spcPct val="90000"/>
                </a:lnSpc>
              </a:pPr>
              <a:r>
                <a:rPr lang="pt-BR" dirty="0" smtClean="0">
                  <a:solidFill>
                    <a:srgbClr val="011D63"/>
                  </a:solidFill>
                </a:rPr>
                <a:t>Esforço de venda adicional para compensar a perda</a:t>
              </a:r>
              <a:endParaRPr lang="pt-BR" dirty="0">
                <a:solidFill>
                  <a:srgbClr val="011D63"/>
                </a:solidFill>
              </a:endParaRPr>
            </a:p>
          </p:txBody>
        </p:sp>
        <p:cxnSp>
          <p:nvCxnSpPr>
            <p:cNvPr id="25" name="Straight Connector 24"/>
            <p:cNvCxnSpPr/>
            <p:nvPr/>
          </p:nvCxnSpPr>
          <p:spPr bwMode="auto">
            <a:xfrm>
              <a:off x="6674005" y="3174700"/>
              <a:ext cx="0" cy="1904821"/>
            </a:xfrm>
            <a:prstGeom prst="line">
              <a:avLst/>
            </a:prstGeom>
            <a:noFill/>
            <a:ln w="28575" cap="flat" cmpd="sng" algn="ctr">
              <a:solidFill>
                <a:srgbClr val="00A8C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flipH="1">
              <a:off x="6103796" y="5066563"/>
              <a:ext cx="583165" cy="0"/>
            </a:xfrm>
            <a:prstGeom prst="line">
              <a:avLst/>
            </a:prstGeom>
            <a:noFill/>
            <a:ln w="28575" cap="flat" cmpd="sng" algn="ctr">
              <a:solidFill>
                <a:srgbClr val="00A8C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33" name="Picture 32" descr="stuff.png"/>
          <p:cNvPicPr>
            <a:picLocks noChangeAspect="1"/>
          </p:cNvPicPr>
          <p:nvPr/>
        </p:nvPicPr>
        <p:blipFill rotWithShape="1">
          <a:blip r:embed="rId4">
            <a:extLst>
              <a:ext uri="{28A0092B-C50C-407E-A947-70E740481C1C}">
                <a14:useLocalDpi xmlns:a14="http://schemas.microsoft.com/office/drawing/2010/main" val="0"/>
              </a:ext>
            </a:extLst>
          </a:blip>
          <a:srcRect l="67729" t="53704" r="5623" b="10429"/>
          <a:stretch/>
        </p:blipFill>
        <p:spPr>
          <a:xfrm flipH="1">
            <a:off x="6748648" y="3840539"/>
            <a:ext cx="2581995" cy="2606467"/>
          </a:xfrm>
          <a:prstGeom prst="rect">
            <a:avLst/>
          </a:prstGeom>
        </p:spPr>
      </p:pic>
      <p:pic>
        <p:nvPicPr>
          <p:cNvPr id="34" name="Picture 33" descr="stuff.png"/>
          <p:cNvPicPr>
            <a:picLocks noChangeAspect="1"/>
          </p:cNvPicPr>
          <p:nvPr/>
        </p:nvPicPr>
        <p:blipFill rotWithShape="1">
          <a:blip r:embed="rId4">
            <a:extLst>
              <a:ext uri="{28A0092B-C50C-407E-A947-70E740481C1C}">
                <a14:useLocalDpi xmlns:a14="http://schemas.microsoft.com/office/drawing/2010/main" val="0"/>
              </a:ext>
            </a:extLst>
          </a:blip>
          <a:srcRect l="67729" t="53704" r="5623" b="10429"/>
          <a:stretch/>
        </p:blipFill>
        <p:spPr>
          <a:xfrm flipV="1">
            <a:off x="5776239" y="479443"/>
            <a:ext cx="1377254" cy="1390307"/>
          </a:xfrm>
          <a:prstGeom prst="rect">
            <a:avLst/>
          </a:prstGeom>
        </p:spPr>
      </p:pic>
      <p:pic>
        <p:nvPicPr>
          <p:cNvPr id="35" name="Picture 34" descr="stuff.png"/>
          <p:cNvPicPr>
            <a:picLocks noChangeAspect="1"/>
          </p:cNvPicPr>
          <p:nvPr/>
        </p:nvPicPr>
        <p:blipFill rotWithShape="1">
          <a:blip r:embed="rId4">
            <a:extLst>
              <a:ext uri="{28A0092B-C50C-407E-A947-70E740481C1C}">
                <a14:useLocalDpi xmlns:a14="http://schemas.microsoft.com/office/drawing/2010/main" val="0"/>
              </a:ext>
            </a:extLst>
          </a:blip>
          <a:srcRect l="67729" t="53704" r="5623" b="10429"/>
          <a:stretch/>
        </p:blipFill>
        <p:spPr>
          <a:xfrm flipV="1">
            <a:off x="1107807" y="1176076"/>
            <a:ext cx="2313430" cy="2335356"/>
          </a:xfrm>
          <a:prstGeom prst="rect">
            <a:avLst/>
          </a:prstGeom>
        </p:spPr>
      </p:pic>
    </p:spTree>
    <p:custDataLst>
      <p:tags r:id="rId1"/>
    </p:custDataLst>
    <p:extLst>
      <p:ext uri="{BB962C8B-B14F-4D97-AF65-F5344CB8AC3E}">
        <p14:creationId xmlns:p14="http://schemas.microsoft.com/office/powerpoint/2010/main" val="91127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300" fill="hold"/>
                                        <p:tgtEl>
                                          <p:spTgt spid="21"/>
                                        </p:tgtEl>
                                        <p:attrNameLst>
                                          <p:attrName>ppt_w</p:attrName>
                                        </p:attrNameLst>
                                      </p:cBhvr>
                                      <p:tavLst>
                                        <p:tav tm="0">
                                          <p:val>
                                            <p:fltVal val="0"/>
                                          </p:val>
                                        </p:tav>
                                        <p:tav tm="100000">
                                          <p:val>
                                            <p:strVal val="#ppt_w"/>
                                          </p:val>
                                        </p:tav>
                                      </p:tavLst>
                                    </p:anim>
                                    <p:anim calcmode="lin" valueType="num">
                                      <p:cBhvr>
                                        <p:cTn id="8" dur="300" fill="hold"/>
                                        <p:tgtEl>
                                          <p:spTgt spid="21"/>
                                        </p:tgtEl>
                                        <p:attrNameLst>
                                          <p:attrName>ppt_h</p:attrName>
                                        </p:attrNameLst>
                                      </p:cBhvr>
                                      <p:tavLst>
                                        <p:tav tm="0">
                                          <p:val>
                                            <p:fltVal val="0"/>
                                          </p:val>
                                        </p:tav>
                                        <p:tav tm="100000">
                                          <p:val>
                                            <p:strVal val="#ppt_h"/>
                                          </p:val>
                                        </p:tav>
                                      </p:tavLst>
                                    </p:anim>
                                  </p:childTnLst>
                                </p:cTn>
                              </p:par>
                            </p:childTnLst>
                          </p:cTn>
                        </p:par>
                        <p:par>
                          <p:cTn id="9" fill="hold">
                            <p:stCondLst>
                              <p:cond delay="300"/>
                            </p:stCondLst>
                            <p:childTnLst>
                              <p:par>
                                <p:cTn id="10" presetID="23" presetClass="entr" presetSubtype="16"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300" fill="hold"/>
                                        <p:tgtEl>
                                          <p:spTgt spid="22"/>
                                        </p:tgtEl>
                                        <p:attrNameLst>
                                          <p:attrName>ppt_w</p:attrName>
                                        </p:attrNameLst>
                                      </p:cBhvr>
                                      <p:tavLst>
                                        <p:tav tm="0">
                                          <p:val>
                                            <p:fltVal val="0"/>
                                          </p:val>
                                        </p:tav>
                                        <p:tav tm="100000">
                                          <p:val>
                                            <p:strVal val="#ppt_w"/>
                                          </p:val>
                                        </p:tav>
                                      </p:tavLst>
                                    </p:anim>
                                    <p:anim calcmode="lin" valueType="num">
                                      <p:cBhvr>
                                        <p:cTn id="13" dur="3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right)">
                                      <p:cBhvr>
                                        <p:cTn id="18" dur="3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Picture 92" descr="stuff.png"/>
          <p:cNvPicPr>
            <a:picLocks noChangeAspect="1"/>
          </p:cNvPicPr>
          <p:nvPr/>
        </p:nvPicPr>
        <p:blipFill rotWithShape="1">
          <a:blip r:embed="rId4">
            <a:extLst>
              <a:ext uri="{28A0092B-C50C-407E-A947-70E740481C1C}">
                <a14:useLocalDpi xmlns:a14="http://schemas.microsoft.com/office/drawing/2010/main" val="0"/>
              </a:ext>
            </a:extLst>
          </a:blip>
          <a:srcRect l="67729" t="53704" r="5623" b="10429"/>
          <a:stretch/>
        </p:blipFill>
        <p:spPr>
          <a:xfrm flipH="1">
            <a:off x="6217320" y="228105"/>
            <a:ext cx="3398428" cy="3430640"/>
          </a:xfrm>
          <a:prstGeom prst="rect">
            <a:avLst/>
          </a:prstGeom>
        </p:spPr>
      </p:pic>
      <p:pic>
        <p:nvPicPr>
          <p:cNvPr id="94" name="Picture 93" descr="stuff.png"/>
          <p:cNvPicPr>
            <a:picLocks noChangeAspect="1"/>
          </p:cNvPicPr>
          <p:nvPr/>
        </p:nvPicPr>
        <p:blipFill rotWithShape="1">
          <a:blip r:embed="rId4">
            <a:extLst>
              <a:ext uri="{28A0092B-C50C-407E-A947-70E740481C1C}">
                <a14:useLocalDpi xmlns:a14="http://schemas.microsoft.com/office/drawing/2010/main" val="0"/>
              </a:ext>
            </a:extLst>
          </a:blip>
          <a:srcRect l="67729" t="53704" r="5623" b="10429"/>
          <a:stretch/>
        </p:blipFill>
        <p:spPr>
          <a:xfrm flipH="1">
            <a:off x="6266046" y="2824835"/>
            <a:ext cx="2390718" cy="2413378"/>
          </a:xfrm>
          <a:prstGeom prst="rect">
            <a:avLst/>
          </a:prstGeom>
        </p:spPr>
      </p:pic>
      <p:sp>
        <p:nvSpPr>
          <p:cNvPr id="92162" name="Rectangle 2"/>
          <p:cNvSpPr>
            <a:spLocks noGrp="1" noChangeArrowheads="1"/>
          </p:cNvSpPr>
          <p:nvPr>
            <p:ph type="title"/>
          </p:nvPr>
        </p:nvSpPr>
        <p:spPr>
          <a:xfrm>
            <a:off x="1660821" y="382588"/>
            <a:ext cx="3613584" cy="835460"/>
          </a:xfrm>
        </p:spPr>
        <p:txBody>
          <a:bodyPr>
            <a:noAutofit/>
          </a:bodyPr>
          <a:lstStyle/>
          <a:p>
            <a:r>
              <a:rPr lang="pt-BR" sz="2400" dirty="0" smtClean="0"/>
              <a:t>Introdução</a:t>
            </a:r>
            <a:r>
              <a:rPr lang="pt-BR" sz="2400" dirty="0"/>
              <a:t/>
            </a:r>
            <a:br>
              <a:rPr lang="pt-BR" sz="2400" dirty="0"/>
            </a:br>
            <a:r>
              <a:rPr lang="pt-BR" sz="2400" dirty="0" smtClean="0">
                <a:solidFill>
                  <a:schemeClr val="accent2"/>
                </a:solidFill>
              </a:rPr>
              <a:t>Matriz de Riscos</a:t>
            </a:r>
            <a:endParaRPr lang="pt-BR" sz="2400" dirty="0">
              <a:solidFill>
                <a:schemeClr val="accent2"/>
              </a:solidFill>
            </a:endParaRPr>
          </a:p>
        </p:txBody>
      </p:sp>
      <p:sp>
        <p:nvSpPr>
          <p:cNvPr id="21" name="Text Placeholder 9"/>
          <p:cNvSpPr txBox="1">
            <a:spLocks/>
          </p:cNvSpPr>
          <p:nvPr/>
        </p:nvSpPr>
        <p:spPr bwMode="auto">
          <a:xfrm>
            <a:off x="2981868" y="3722351"/>
            <a:ext cx="2124075" cy="2124075"/>
          </a:xfrm>
          <a:prstGeom prst="rect">
            <a:avLst/>
          </a:prstGeom>
          <a:solidFill>
            <a:schemeClr val="bg1"/>
          </a:solidFill>
          <a:ln w="38100" cmpd="sng">
            <a:solidFill>
              <a:srgbClr val="006D9E"/>
            </a:solidFill>
            <a:miter lim="800000"/>
            <a:headEnd/>
            <a:tailEnd/>
          </a:ln>
          <a:effectLst>
            <a:outerShdw algn="ctr" rotWithShape="0">
              <a:srgbClr val="000000">
                <a:alpha val="50000"/>
              </a:srgbClr>
            </a:outerShdw>
          </a:effectLst>
          <a:extLst/>
        </p:spPr>
        <p:txBody>
          <a:bodyPr lIns="108000" tIns="108000" rIns="108000" bIns="108000" anchor="ctr"/>
          <a:lstStyle>
            <a:lvl1pPr marL="201613" indent="-201613"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lnSpc>
                <a:spcPct val="100000"/>
              </a:lnSpc>
              <a:spcBef>
                <a:spcPts val="1000"/>
              </a:spcBef>
            </a:pPr>
            <a:r>
              <a:rPr lang="pt-BR" sz="1800" dirty="0">
                <a:cs typeface="Arial" pitchFamily="34" charset="0"/>
              </a:rPr>
              <a:t>Baixa </a:t>
            </a:r>
            <a:r>
              <a:rPr lang="pt-BR" sz="1800" dirty="0" err="1">
                <a:cs typeface="Arial" pitchFamily="34" charset="0"/>
              </a:rPr>
              <a:t>Freqüência</a:t>
            </a:r>
            <a:endParaRPr lang="pt-BR" sz="1800" noProof="1">
              <a:cs typeface="Arial" pitchFamily="34" charset="0"/>
            </a:endParaRPr>
          </a:p>
          <a:p>
            <a:pPr algn="ctr">
              <a:lnSpc>
                <a:spcPct val="100000"/>
              </a:lnSpc>
              <a:spcBef>
                <a:spcPts val="1000"/>
              </a:spcBef>
            </a:pPr>
            <a:r>
              <a:rPr lang="pt-BR" sz="1800" dirty="0">
                <a:cs typeface="Arial" pitchFamily="34" charset="0"/>
              </a:rPr>
              <a:t>Baixo Impacto</a:t>
            </a:r>
            <a:endParaRPr lang="pt-BR" sz="1800" noProof="1">
              <a:cs typeface="Arial" pitchFamily="34" charset="0"/>
            </a:endParaRPr>
          </a:p>
        </p:txBody>
      </p:sp>
      <p:sp>
        <p:nvSpPr>
          <p:cNvPr id="22" name="Text Placeholder 9"/>
          <p:cNvSpPr txBox="1">
            <a:spLocks/>
          </p:cNvSpPr>
          <p:nvPr/>
        </p:nvSpPr>
        <p:spPr bwMode="auto">
          <a:xfrm>
            <a:off x="5204368" y="3722351"/>
            <a:ext cx="2124075" cy="2124075"/>
          </a:xfrm>
          <a:prstGeom prst="rect">
            <a:avLst/>
          </a:prstGeom>
          <a:solidFill>
            <a:schemeClr val="bg1"/>
          </a:solidFill>
          <a:ln w="38100" cmpd="sng">
            <a:solidFill>
              <a:schemeClr val="tx1">
                <a:lumMod val="75000"/>
                <a:lumOff val="25000"/>
              </a:schemeClr>
            </a:solidFill>
            <a:miter lim="800000"/>
            <a:headEnd/>
            <a:tailEnd/>
          </a:ln>
          <a:effectLst>
            <a:outerShdw algn="ctr" rotWithShape="0">
              <a:srgbClr val="000000">
                <a:alpha val="50000"/>
              </a:srgbClr>
            </a:outerShdw>
          </a:effectLst>
          <a:extLst/>
        </p:spPr>
        <p:txBody>
          <a:bodyPr lIns="108000" tIns="108000" rIns="108000" bIns="108000" anchor="ctr"/>
          <a:lstStyle>
            <a:lvl1pPr marL="201613" indent="-201613"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lnSpc>
                <a:spcPct val="100000"/>
              </a:lnSpc>
              <a:spcBef>
                <a:spcPts val="1000"/>
              </a:spcBef>
            </a:pPr>
            <a:r>
              <a:rPr lang="pt-BR" sz="1800" dirty="0">
                <a:solidFill>
                  <a:schemeClr val="tx1">
                    <a:lumMod val="65000"/>
                    <a:lumOff val="35000"/>
                  </a:schemeClr>
                </a:solidFill>
                <a:cs typeface="Arial" pitchFamily="34" charset="0"/>
              </a:rPr>
              <a:t>Alta </a:t>
            </a:r>
            <a:r>
              <a:rPr lang="pt-BR" sz="1800" dirty="0" err="1">
                <a:solidFill>
                  <a:schemeClr val="tx1">
                    <a:lumMod val="65000"/>
                    <a:lumOff val="35000"/>
                  </a:schemeClr>
                </a:solidFill>
                <a:cs typeface="Arial" pitchFamily="34" charset="0"/>
              </a:rPr>
              <a:t>Freqüência</a:t>
            </a:r>
            <a:endParaRPr lang="pt-BR" sz="1800" noProof="1">
              <a:solidFill>
                <a:schemeClr val="tx1">
                  <a:lumMod val="65000"/>
                  <a:lumOff val="35000"/>
                </a:schemeClr>
              </a:solidFill>
              <a:cs typeface="Arial" pitchFamily="34" charset="0"/>
            </a:endParaRPr>
          </a:p>
          <a:p>
            <a:pPr algn="ctr">
              <a:lnSpc>
                <a:spcPct val="100000"/>
              </a:lnSpc>
              <a:spcBef>
                <a:spcPts val="1000"/>
              </a:spcBef>
            </a:pPr>
            <a:r>
              <a:rPr lang="pt-BR" sz="1800" dirty="0">
                <a:solidFill>
                  <a:schemeClr val="tx1">
                    <a:lumMod val="65000"/>
                    <a:lumOff val="35000"/>
                  </a:schemeClr>
                </a:solidFill>
                <a:cs typeface="Arial" pitchFamily="34" charset="0"/>
              </a:rPr>
              <a:t>Baixo Impacto</a:t>
            </a:r>
          </a:p>
        </p:txBody>
      </p:sp>
      <p:sp>
        <p:nvSpPr>
          <p:cNvPr id="23" name="Text Placeholder 9"/>
          <p:cNvSpPr txBox="1">
            <a:spLocks/>
          </p:cNvSpPr>
          <p:nvPr/>
        </p:nvSpPr>
        <p:spPr bwMode="auto">
          <a:xfrm>
            <a:off x="2981868" y="1512551"/>
            <a:ext cx="2124075" cy="2124075"/>
          </a:xfrm>
          <a:prstGeom prst="rect">
            <a:avLst/>
          </a:prstGeom>
          <a:solidFill>
            <a:schemeClr val="bg1"/>
          </a:solidFill>
          <a:ln w="38100" cmpd="sng">
            <a:solidFill>
              <a:srgbClr val="00A8C9"/>
            </a:solidFill>
            <a:miter lim="800000"/>
            <a:headEnd/>
            <a:tailEnd/>
          </a:ln>
          <a:effectLst>
            <a:outerShdw algn="ctr" rotWithShape="0">
              <a:srgbClr val="000000">
                <a:alpha val="50000"/>
              </a:srgbClr>
            </a:outerShdw>
          </a:effectLst>
          <a:extLst/>
        </p:spPr>
        <p:txBody>
          <a:bodyPr lIns="108000" tIns="108000" rIns="108000" bIns="108000" anchor="ctr"/>
          <a:lstStyle>
            <a:lvl1pPr marL="201613" indent="-201613"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lnSpc>
                <a:spcPct val="100000"/>
              </a:lnSpc>
              <a:spcBef>
                <a:spcPts val="1000"/>
              </a:spcBef>
            </a:pPr>
            <a:r>
              <a:rPr lang="pt-BR" sz="1800" dirty="0">
                <a:solidFill>
                  <a:srgbClr val="00A8C9"/>
                </a:solidFill>
                <a:cs typeface="Arial" pitchFamily="34" charset="0"/>
              </a:rPr>
              <a:t>Baixa </a:t>
            </a:r>
            <a:r>
              <a:rPr lang="pt-BR" sz="1800" dirty="0" err="1">
                <a:solidFill>
                  <a:srgbClr val="00A8C9"/>
                </a:solidFill>
                <a:cs typeface="Arial" pitchFamily="34" charset="0"/>
              </a:rPr>
              <a:t>Freqüência</a:t>
            </a:r>
            <a:r>
              <a:rPr lang="pt-BR" sz="1800" dirty="0">
                <a:solidFill>
                  <a:srgbClr val="00A8C9"/>
                </a:solidFill>
                <a:cs typeface="Arial" pitchFamily="34" charset="0"/>
              </a:rPr>
              <a:t> Alto Impacto</a:t>
            </a:r>
            <a:endParaRPr lang="pt-BR" sz="1800" noProof="1">
              <a:solidFill>
                <a:srgbClr val="00A8C9"/>
              </a:solidFill>
              <a:cs typeface="Arial" pitchFamily="34" charset="0"/>
            </a:endParaRPr>
          </a:p>
        </p:txBody>
      </p:sp>
      <p:sp>
        <p:nvSpPr>
          <p:cNvPr id="24" name="Text Placeholder 9"/>
          <p:cNvSpPr txBox="1">
            <a:spLocks/>
          </p:cNvSpPr>
          <p:nvPr/>
        </p:nvSpPr>
        <p:spPr bwMode="auto">
          <a:xfrm>
            <a:off x="5204368" y="1512551"/>
            <a:ext cx="2124075" cy="2124075"/>
          </a:xfrm>
          <a:prstGeom prst="rect">
            <a:avLst/>
          </a:prstGeom>
          <a:solidFill>
            <a:schemeClr val="bg1"/>
          </a:solidFill>
          <a:ln w="38100" cmpd="sng">
            <a:solidFill>
              <a:srgbClr val="810009"/>
            </a:solidFill>
          </a:ln>
          <a:effectLst>
            <a:outerShdw algn="ctr" rotWithShape="0">
              <a:srgbClr val="000000">
                <a:alpha val="50000"/>
              </a:srgbClr>
            </a:outerShdw>
          </a:effectLst>
          <a:extLst/>
        </p:spPr>
        <p:txBody>
          <a:bodyPr lIns="108000" tIns="108000" rIns="108000" bIns="108000" anchor="ctr"/>
          <a:lstStyle>
            <a:lvl1pPr marL="201613" indent="-201613"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lnSpc>
                <a:spcPct val="100000"/>
              </a:lnSpc>
              <a:spcBef>
                <a:spcPts val="1000"/>
              </a:spcBef>
            </a:pPr>
            <a:r>
              <a:rPr lang="pt-BR" sz="1800" dirty="0">
                <a:solidFill>
                  <a:srgbClr val="810009"/>
                </a:solidFill>
                <a:cs typeface="Arial" pitchFamily="34" charset="0"/>
              </a:rPr>
              <a:t>Alta </a:t>
            </a:r>
            <a:r>
              <a:rPr lang="pt-BR" sz="1800" dirty="0" err="1">
                <a:solidFill>
                  <a:srgbClr val="810009"/>
                </a:solidFill>
                <a:cs typeface="Arial" pitchFamily="34" charset="0"/>
              </a:rPr>
              <a:t>Freqüência</a:t>
            </a:r>
            <a:endParaRPr lang="pt-BR" sz="1800" noProof="1">
              <a:solidFill>
                <a:srgbClr val="810009"/>
              </a:solidFill>
              <a:cs typeface="Arial" pitchFamily="34" charset="0"/>
            </a:endParaRPr>
          </a:p>
          <a:p>
            <a:pPr algn="ctr">
              <a:lnSpc>
                <a:spcPct val="100000"/>
              </a:lnSpc>
              <a:spcBef>
                <a:spcPts val="1000"/>
              </a:spcBef>
            </a:pPr>
            <a:r>
              <a:rPr lang="pt-BR" sz="1800" dirty="0">
                <a:solidFill>
                  <a:srgbClr val="810009"/>
                </a:solidFill>
                <a:cs typeface="Arial" pitchFamily="34" charset="0"/>
              </a:rPr>
              <a:t>Alto Impacto</a:t>
            </a:r>
          </a:p>
        </p:txBody>
      </p:sp>
      <p:sp>
        <p:nvSpPr>
          <p:cNvPr id="20" name="CaixaDeTexto 19"/>
          <p:cNvSpPr txBox="1"/>
          <p:nvPr/>
        </p:nvSpPr>
        <p:spPr bwMode="auto">
          <a:xfrm>
            <a:off x="4346113" y="5844699"/>
            <a:ext cx="1608138" cy="369887"/>
          </a:xfrm>
          <a:prstGeom prst="rect">
            <a:avLst/>
          </a:prstGeom>
          <a:noFill/>
        </p:spPr>
        <p:txBody>
          <a:bodyPr wrap="squar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100000"/>
              </a:lnSpc>
            </a:pPr>
            <a:r>
              <a:rPr lang="pt-BR" sz="1800" b="1" dirty="0" err="1"/>
              <a:t>Freqüência</a:t>
            </a:r>
            <a:endParaRPr lang="pt-BR" sz="1800" b="1" dirty="0"/>
          </a:p>
        </p:txBody>
      </p:sp>
      <p:cxnSp>
        <p:nvCxnSpPr>
          <p:cNvPr id="8" name="Conector de seta reta 7"/>
          <p:cNvCxnSpPr/>
          <p:nvPr/>
        </p:nvCxnSpPr>
        <p:spPr bwMode="auto">
          <a:xfrm rot="5400000">
            <a:off x="486318" y="3716001"/>
            <a:ext cx="4606925" cy="0"/>
          </a:xfrm>
          <a:prstGeom prst="straightConnector1">
            <a:avLst/>
          </a:prstGeom>
          <a:ln>
            <a:solidFill>
              <a:schemeClr val="accent3"/>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9" name="Conector de seta reta 8"/>
          <p:cNvCxnSpPr/>
          <p:nvPr/>
        </p:nvCxnSpPr>
        <p:spPr bwMode="auto">
          <a:xfrm flipV="1">
            <a:off x="2815698" y="6214586"/>
            <a:ext cx="4787900" cy="0"/>
          </a:xfrm>
          <a:prstGeom prst="straightConnector1">
            <a:avLst/>
          </a:prstGeom>
          <a:ln>
            <a:solidFill>
              <a:schemeClr val="accent3"/>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7" name="CaixaDeTexto 26"/>
          <p:cNvSpPr txBox="1"/>
          <p:nvPr/>
        </p:nvSpPr>
        <p:spPr bwMode="auto">
          <a:xfrm rot="16200000">
            <a:off x="2029301" y="3482380"/>
            <a:ext cx="1370012" cy="366713"/>
          </a:xfrm>
          <a:prstGeom prst="rect">
            <a:avLst/>
          </a:prstGeom>
          <a:noFill/>
        </p:spPr>
        <p:txBody>
          <a:bodyPr wrap="square">
            <a:spAutoFit/>
          </a:bodyPr>
          <a:lstStyle>
            <a:defPPr>
              <a:defRPr lang="en-GB"/>
            </a:defPPr>
            <a:lvl1pPr algn="l">
              <a:lnSpc>
                <a:spcPct val="100000"/>
              </a:lnSpc>
              <a:defRPr sz="1800" b="1">
                <a:solidFill>
                  <a:srgbClr val="011D63"/>
                </a:solidFill>
                <a:latin typeface="Arial" pitchFamily="34" charset="0"/>
              </a:defRPr>
            </a:lvl1pPr>
            <a:lvl2pPr marL="742950" indent="-285750" algn="l">
              <a:defRPr>
                <a:latin typeface="Arial" pitchFamily="34" charset="0"/>
              </a:defRPr>
            </a:lvl2pPr>
            <a:lvl3pPr marL="1143000" indent="-228600" algn="l">
              <a:defRPr>
                <a:latin typeface="Arial" pitchFamily="34" charset="0"/>
              </a:defRPr>
            </a:lvl3pPr>
            <a:lvl4pPr marL="1600200" indent="-228600" algn="l">
              <a:defRPr>
                <a:latin typeface="Arial" pitchFamily="34" charset="0"/>
              </a:defRPr>
            </a:lvl4pPr>
            <a:lvl5pPr marL="2057400" indent="-228600" algn="l">
              <a:defRPr>
                <a:latin typeface="Arial" pitchFamily="34" charset="0"/>
              </a:defRPr>
            </a:lvl5pPr>
            <a:lvl6pPr marL="2514600" indent="-228600" fontAlgn="base">
              <a:spcBef>
                <a:spcPct val="0"/>
              </a:spcBef>
              <a:spcAft>
                <a:spcPct val="0"/>
              </a:spcAft>
              <a:defRPr>
                <a:latin typeface="Arial" pitchFamily="34" charset="0"/>
              </a:defRPr>
            </a:lvl6pPr>
            <a:lvl7pPr marL="2971800" indent="-228600" fontAlgn="base">
              <a:spcBef>
                <a:spcPct val="0"/>
              </a:spcBef>
              <a:spcAft>
                <a:spcPct val="0"/>
              </a:spcAft>
              <a:defRPr>
                <a:latin typeface="Arial" pitchFamily="34" charset="0"/>
              </a:defRPr>
            </a:lvl7pPr>
            <a:lvl8pPr marL="3429000" indent="-228600" fontAlgn="base">
              <a:spcBef>
                <a:spcPct val="0"/>
              </a:spcBef>
              <a:spcAft>
                <a:spcPct val="0"/>
              </a:spcAft>
              <a:defRPr>
                <a:latin typeface="Arial" pitchFamily="34" charset="0"/>
              </a:defRPr>
            </a:lvl8pPr>
            <a:lvl9pPr marL="3886200" indent="-228600" fontAlgn="base">
              <a:spcBef>
                <a:spcPct val="0"/>
              </a:spcBef>
              <a:spcAft>
                <a:spcPct val="0"/>
              </a:spcAft>
              <a:defRPr>
                <a:latin typeface="Arial" pitchFamily="34" charset="0"/>
              </a:defRPr>
            </a:lvl9pPr>
          </a:lstStyle>
          <a:p>
            <a:pPr algn="ctr"/>
            <a:r>
              <a:rPr lang="pt-BR" dirty="0">
                <a:solidFill>
                  <a:schemeClr val="tx1"/>
                </a:solidFill>
              </a:rPr>
              <a:t>Impacto</a:t>
            </a:r>
          </a:p>
        </p:txBody>
      </p:sp>
      <p:sp>
        <p:nvSpPr>
          <p:cNvPr id="28" name="CaixaDeTexto 27"/>
          <p:cNvSpPr txBox="1"/>
          <p:nvPr/>
        </p:nvSpPr>
        <p:spPr bwMode="auto">
          <a:xfrm>
            <a:off x="2395027" y="5939949"/>
            <a:ext cx="684213" cy="274637"/>
          </a:xfrm>
          <a:prstGeom prst="rect">
            <a:avLst/>
          </a:prstGeom>
          <a:noFill/>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lnSpc>
                <a:spcPct val="100000"/>
              </a:lnSpc>
            </a:pPr>
            <a:r>
              <a:rPr lang="pt-BR" sz="1200" dirty="0">
                <a:solidFill>
                  <a:srgbClr val="000000"/>
                </a:solidFill>
              </a:rPr>
              <a:t>Baixo</a:t>
            </a:r>
          </a:p>
        </p:txBody>
      </p:sp>
      <p:sp>
        <p:nvSpPr>
          <p:cNvPr id="29" name="CaixaDeTexto 28"/>
          <p:cNvSpPr txBox="1"/>
          <p:nvPr/>
        </p:nvSpPr>
        <p:spPr bwMode="auto">
          <a:xfrm>
            <a:off x="7400232" y="5937587"/>
            <a:ext cx="440094" cy="276999"/>
          </a:xfrm>
          <a:prstGeom prst="rect">
            <a:avLst/>
          </a:prstGeom>
          <a:noFill/>
        </p:spPr>
        <p:txBody>
          <a:bodyPr wrap="squar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100000"/>
              </a:lnSpc>
            </a:pPr>
            <a:r>
              <a:rPr lang="pt-BR" sz="1200" dirty="0">
                <a:solidFill>
                  <a:srgbClr val="000000"/>
                </a:solidFill>
              </a:rPr>
              <a:t>Alto</a:t>
            </a:r>
          </a:p>
        </p:txBody>
      </p:sp>
      <p:sp>
        <p:nvSpPr>
          <p:cNvPr id="30" name="CaixaDeTexto 29"/>
          <p:cNvSpPr txBox="1"/>
          <p:nvPr/>
        </p:nvSpPr>
        <p:spPr bwMode="auto">
          <a:xfrm>
            <a:off x="2417918" y="1295095"/>
            <a:ext cx="586594" cy="276999"/>
          </a:xfrm>
          <a:prstGeom prst="rect">
            <a:avLst/>
          </a:prstGeom>
          <a:noFill/>
        </p:spPr>
        <p:txBody>
          <a:bodyPr wrap="squar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lnSpc>
                <a:spcPct val="100000"/>
              </a:lnSpc>
            </a:pPr>
            <a:r>
              <a:rPr lang="pt-BR" sz="1200" dirty="0">
                <a:solidFill>
                  <a:srgbClr val="000000"/>
                </a:solidFill>
              </a:rPr>
              <a:t>Alto</a:t>
            </a:r>
          </a:p>
        </p:txBody>
      </p:sp>
      <p:pic>
        <p:nvPicPr>
          <p:cNvPr id="39" name="Picture 38" descr="stuff.png"/>
          <p:cNvPicPr>
            <a:picLocks noChangeAspect="1"/>
          </p:cNvPicPr>
          <p:nvPr/>
        </p:nvPicPr>
        <p:blipFill rotWithShape="1">
          <a:blip r:embed="rId4">
            <a:extLst>
              <a:ext uri="{28A0092B-C50C-407E-A947-70E740481C1C}">
                <a14:useLocalDpi xmlns:a14="http://schemas.microsoft.com/office/drawing/2010/main" val="0"/>
              </a:ext>
            </a:extLst>
          </a:blip>
          <a:srcRect l="67729" t="53704" r="5623" b="10429"/>
          <a:stretch/>
        </p:blipFill>
        <p:spPr>
          <a:xfrm flipH="1">
            <a:off x="207349" y="189491"/>
            <a:ext cx="1416826" cy="1430255"/>
          </a:xfrm>
          <a:prstGeom prst="rect">
            <a:avLst/>
          </a:prstGeom>
        </p:spPr>
      </p:pic>
      <p:grpSp>
        <p:nvGrpSpPr>
          <p:cNvPr id="49" name="Group 48"/>
          <p:cNvGrpSpPr/>
          <p:nvPr/>
        </p:nvGrpSpPr>
        <p:grpSpPr>
          <a:xfrm>
            <a:off x="7351250" y="2287966"/>
            <a:ext cx="2031228" cy="573245"/>
            <a:chOff x="7221660" y="2236134"/>
            <a:chExt cx="2031228" cy="573245"/>
          </a:xfrm>
        </p:grpSpPr>
        <p:grpSp>
          <p:nvGrpSpPr>
            <p:cNvPr id="25" name="Group 24"/>
            <p:cNvGrpSpPr/>
            <p:nvPr/>
          </p:nvGrpSpPr>
          <p:grpSpPr>
            <a:xfrm>
              <a:off x="7412677" y="2236134"/>
              <a:ext cx="1840211" cy="573245"/>
              <a:chOff x="7412677" y="2212716"/>
              <a:chExt cx="1840211" cy="573245"/>
            </a:xfrm>
          </p:grpSpPr>
          <p:sp>
            <p:nvSpPr>
              <p:cNvPr id="53" name="Rectangle 52"/>
              <p:cNvSpPr/>
              <p:nvPr/>
            </p:nvSpPr>
            <p:spPr bwMode="auto">
              <a:xfrm>
                <a:off x="7412677" y="2212716"/>
                <a:ext cx="1840211" cy="573245"/>
              </a:xfrm>
              <a:prstGeom prst="rect">
                <a:avLst/>
              </a:prstGeom>
              <a:solidFill>
                <a:srgbClr val="800000"/>
              </a:solidFill>
              <a:ln w="9525" cap="flat" cmpd="sng" algn="ctr">
                <a:no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46" name="CaixaDeTexto 41"/>
              <p:cNvSpPr txBox="1"/>
              <p:nvPr/>
            </p:nvSpPr>
            <p:spPr>
              <a:xfrm>
                <a:off x="7528085" y="2267585"/>
                <a:ext cx="1382712" cy="400110"/>
              </a:xfrm>
              <a:prstGeom prst="rect">
                <a:avLst/>
              </a:prstGeom>
              <a:noFill/>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100000"/>
                  </a:lnSpc>
                </a:pPr>
                <a:r>
                  <a:rPr lang="pt-BR" b="1" dirty="0" smtClean="0">
                    <a:solidFill>
                      <a:schemeClr val="bg1"/>
                    </a:solidFill>
                  </a:rPr>
                  <a:t>EVITE!</a:t>
                </a:r>
                <a:endParaRPr lang="pt-BR" b="1" dirty="0">
                  <a:solidFill>
                    <a:schemeClr val="bg1"/>
                  </a:solidFill>
                </a:endParaRPr>
              </a:p>
            </p:txBody>
          </p:sp>
        </p:grpSp>
        <p:cxnSp>
          <p:nvCxnSpPr>
            <p:cNvPr id="57" name="Straight Connector 56"/>
            <p:cNvCxnSpPr/>
            <p:nvPr/>
          </p:nvCxnSpPr>
          <p:spPr bwMode="auto">
            <a:xfrm>
              <a:off x="7221660" y="2520967"/>
              <a:ext cx="200867" cy="3578"/>
            </a:xfrm>
            <a:prstGeom prst="line">
              <a:avLst/>
            </a:prstGeom>
            <a:noFill/>
            <a:ln w="28575" cap="flat" cmpd="sng" algn="ctr">
              <a:solidFill>
                <a:srgbClr val="81000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0" name="CaixaDeTexto 41"/>
          <p:cNvSpPr txBox="1"/>
          <p:nvPr/>
        </p:nvSpPr>
        <p:spPr>
          <a:xfrm>
            <a:off x="677729" y="2533313"/>
            <a:ext cx="1382712" cy="369332"/>
          </a:xfrm>
          <a:prstGeom prst="rect">
            <a:avLst/>
          </a:prstGeom>
          <a:noFill/>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100000"/>
              </a:lnSpc>
            </a:pPr>
            <a:endParaRPr lang="pt-BR" sz="1800" dirty="0">
              <a:solidFill>
                <a:schemeClr val="accent2"/>
              </a:solidFill>
            </a:endParaRPr>
          </a:p>
        </p:txBody>
      </p:sp>
      <p:sp>
        <p:nvSpPr>
          <p:cNvPr id="61" name="CaixaDeTexto 41"/>
          <p:cNvSpPr txBox="1"/>
          <p:nvPr/>
        </p:nvSpPr>
        <p:spPr>
          <a:xfrm>
            <a:off x="677729" y="1982451"/>
            <a:ext cx="1382712" cy="366712"/>
          </a:xfrm>
          <a:prstGeom prst="rect">
            <a:avLst/>
          </a:prstGeom>
          <a:noFill/>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100000"/>
              </a:lnSpc>
            </a:pPr>
            <a:endParaRPr lang="pt-BR" sz="1800" b="1" dirty="0">
              <a:solidFill>
                <a:schemeClr val="accent2"/>
              </a:solidFill>
            </a:endParaRPr>
          </a:p>
        </p:txBody>
      </p:sp>
      <p:grpSp>
        <p:nvGrpSpPr>
          <p:cNvPr id="56" name="Group 55"/>
          <p:cNvGrpSpPr/>
          <p:nvPr/>
        </p:nvGrpSpPr>
        <p:grpSpPr>
          <a:xfrm>
            <a:off x="622044" y="1674010"/>
            <a:ext cx="2339396" cy="1801157"/>
            <a:chOff x="505413" y="1622178"/>
            <a:chExt cx="2339396" cy="1801157"/>
          </a:xfrm>
        </p:grpSpPr>
        <p:grpSp>
          <p:nvGrpSpPr>
            <p:cNvPr id="62" name="Group 61"/>
            <p:cNvGrpSpPr/>
            <p:nvPr/>
          </p:nvGrpSpPr>
          <p:grpSpPr>
            <a:xfrm>
              <a:off x="505413" y="1622178"/>
              <a:ext cx="1840211" cy="1801157"/>
              <a:chOff x="7490433" y="3731892"/>
              <a:chExt cx="1840211" cy="1801157"/>
            </a:xfrm>
          </p:grpSpPr>
          <p:sp>
            <p:nvSpPr>
              <p:cNvPr id="63" name="Rectangle 62"/>
              <p:cNvSpPr/>
              <p:nvPr/>
            </p:nvSpPr>
            <p:spPr bwMode="auto">
              <a:xfrm>
                <a:off x="7490433" y="3731892"/>
                <a:ext cx="1840211" cy="1801157"/>
              </a:xfrm>
              <a:prstGeom prst="rect">
                <a:avLst/>
              </a:prstGeom>
              <a:solidFill>
                <a:srgbClr val="00A8C9"/>
              </a:solidFill>
              <a:ln w="9525" cap="flat" cmpd="sng" algn="ctr">
                <a:no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64" name="CaixaDeTexto 42"/>
              <p:cNvSpPr txBox="1"/>
              <p:nvPr/>
            </p:nvSpPr>
            <p:spPr>
              <a:xfrm>
                <a:off x="7591577" y="4131430"/>
                <a:ext cx="1363249" cy="830997"/>
              </a:xfrm>
              <a:prstGeom prst="rect">
                <a:avLst/>
              </a:prstGeom>
              <a:noFill/>
            </p:spPr>
            <p:txBody>
              <a:bodyPr wrap="squar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100000"/>
                  </a:lnSpc>
                </a:pPr>
                <a:r>
                  <a:rPr lang="pt-BR" sz="1600" dirty="0">
                    <a:solidFill>
                      <a:schemeClr val="bg1"/>
                    </a:solidFill>
                  </a:rPr>
                  <a:t>Protege o Capital dos Acionistas</a:t>
                </a:r>
              </a:p>
            </p:txBody>
          </p:sp>
          <p:sp>
            <p:nvSpPr>
              <p:cNvPr id="65" name="CaixaDeTexto 41"/>
              <p:cNvSpPr txBox="1"/>
              <p:nvPr/>
            </p:nvSpPr>
            <p:spPr>
              <a:xfrm>
                <a:off x="7566964" y="3817244"/>
                <a:ext cx="1724802" cy="369332"/>
              </a:xfrm>
              <a:prstGeom prst="rect">
                <a:avLst/>
              </a:prstGeom>
              <a:noFill/>
            </p:spPr>
            <p:txBody>
              <a:bodyPr wrap="squar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100000"/>
                  </a:lnSpc>
                </a:pPr>
                <a:r>
                  <a:rPr lang="pt-BR" sz="1800" b="1" dirty="0" smtClean="0">
                    <a:solidFill>
                      <a:srgbClr val="FFFFFF"/>
                    </a:solidFill>
                  </a:rPr>
                  <a:t>SEGURE!</a:t>
                </a:r>
                <a:endParaRPr lang="pt-BR" sz="1800" b="1" dirty="0">
                  <a:solidFill>
                    <a:srgbClr val="FFFFFF"/>
                  </a:solidFill>
                </a:endParaRPr>
              </a:p>
            </p:txBody>
          </p:sp>
        </p:grpSp>
        <p:cxnSp>
          <p:nvCxnSpPr>
            <p:cNvPr id="66" name="Straight Connector 65"/>
            <p:cNvCxnSpPr/>
            <p:nvPr/>
          </p:nvCxnSpPr>
          <p:spPr bwMode="auto">
            <a:xfrm>
              <a:off x="2151232" y="2521449"/>
              <a:ext cx="693577" cy="0"/>
            </a:xfrm>
            <a:prstGeom prst="line">
              <a:avLst/>
            </a:prstGeom>
            <a:noFill/>
            <a:ln w="28575" cap="flat" cmpd="sng" algn="ctr">
              <a:solidFill>
                <a:srgbClr val="00A8C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1" name="Group 50"/>
          <p:cNvGrpSpPr/>
          <p:nvPr/>
        </p:nvGrpSpPr>
        <p:grpSpPr>
          <a:xfrm>
            <a:off x="618929" y="4478139"/>
            <a:ext cx="2378280" cy="612498"/>
            <a:chOff x="502298" y="4426307"/>
            <a:chExt cx="2378280" cy="612498"/>
          </a:xfrm>
        </p:grpSpPr>
        <p:cxnSp>
          <p:nvCxnSpPr>
            <p:cNvPr id="75" name="Straight Connector 74"/>
            <p:cNvCxnSpPr/>
            <p:nvPr/>
          </p:nvCxnSpPr>
          <p:spPr bwMode="auto">
            <a:xfrm>
              <a:off x="2187001" y="4708248"/>
              <a:ext cx="693577" cy="0"/>
            </a:xfrm>
            <a:prstGeom prst="line">
              <a:avLst/>
            </a:prstGeom>
            <a:noFill/>
            <a:ln w="28575" cap="flat" cmpd="sng" algn="ctr">
              <a:solidFill>
                <a:srgbClr val="006D9E"/>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0" name="Group 49"/>
            <p:cNvGrpSpPr/>
            <p:nvPr/>
          </p:nvGrpSpPr>
          <p:grpSpPr>
            <a:xfrm>
              <a:off x="502298" y="4426307"/>
              <a:ext cx="1840211" cy="612498"/>
              <a:chOff x="502298" y="4280396"/>
              <a:chExt cx="1840211" cy="612498"/>
            </a:xfrm>
          </p:grpSpPr>
          <p:sp>
            <p:nvSpPr>
              <p:cNvPr id="4" name="CaixaDeTexto 41"/>
              <p:cNvSpPr txBox="1"/>
              <p:nvPr/>
            </p:nvSpPr>
            <p:spPr>
              <a:xfrm>
                <a:off x="833237" y="4526181"/>
                <a:ext cx="1382712" cy="366713"/>
              </a:xfrm>
              <a:prstGeom prst="rect">
                <a:avLst/>
              </a:prstGeom>
              <a:noFill/>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100000"/>
                  </a:lnSpc>
                </a:pPr>
                <a:endParaRPr lang="pt-BR" sz="1800" b="1" dirty="0">
                  <a:solidFill>
                    <a:schemeClr val="accent2"/>
                  </a:solidFill>
                </a:endParaRPr>
              </a:p>
            </p:txBody>
          </p:sp>
          <p:sp>
            <p:nvSpPr>
              <p:cNvPr id="72" name="Rectangle 71"/>
              <p:cNvSpPr/>
              <p:nvPr/>
            </p:nvSpPr>
            <p:spPr bwMode="auto">
              <a:xfrm>
                <a:off x="502298" y="4280396"/>
                <a:ext cx="1840211" cy="573245"/>
              </a:xfrm>
              <a:prstGeom prst="rect">
                <a:avLst/>
              </a:prstGeom>
              <a:solidFill>
                <a:srgbClr val="006D9E"/>
              </a:solidFill>
              <a:ln w="9525" cap="flat" cmpd="sng" algn="ctr">
                <a:no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73" name="CaixaDeTexto 41"/>
              <p:cNvSpPr txBox="1"/>
              <p:nvPr/>
            </p:nvSpPr>
            <p:spPr>
              <a:xfrm>
                <a:off x="552910" y="4348223"/>
                <a:ext cx="1753832" cy="400110"/>
              </a:xfrm>
              <a:prstGeom prst="rect">
                <a:avLst/>
              </a:prstGeom>
              <a:noFill/>
            </p:spPr>
            <p:txBody>
              <a:bodyPr wrap="squar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100000"/>
                  </a:lnSpc>
                </a:pPr>
                <a:r>
                  <a:rPr lang="pt-BR" b="1" dirty="0" smtClean="0">
                    <a:solidFill>
                      <a:schemeClr val="bg1"/>
                    </a:solidFill>
                  </a:rPr>
                  <a:t>MANTENHA!</a:t>
                </a:r>
                <a:endParaRPr lang="pt-BR" b="1" dirty="0">
                  <a:solidFill>
                    <a:schemeClr val="bg1"/>
                  </a:solidFill>
                </a:endParaRPr>
              </a:p>
            </p:txBody>
          </p:sp>
        </p:grpSp>
      </p:grpSp>
      <p:grpSp>
        <p:nvGrpSpPr>
          <p:cNvPr id="77" name="Grupo 31"/>
          <p:cNvGrpSpPr/>
          <p:nvPr/>
        </p:nvGrpSpPr>
        <p:grpSpPr>
          <a:xfrm>
            <a:off x="272139" y="1373544"/>
            <a:ext cx="5080022" cy="2410180"/>
            <a:chOff x="134110" y="1213493"/>
            <a:chExt cx="5895512" cy="4888214"/>
          </a:xfrm>
          <a:solidFill>
            <a:schemeClr val="accent2"/>
          </a:solidFill>
        </p:grpSpPr>
        <p:grpSp>
          <p:nvGrpSpPr>
            <p:cNvPr id="78" name="Grupo 32"/>
            <p:cNvGrpSpPr/>
            <p:nvPr/>
          </p:nvGrpSpPr>
          <p:grpSpPr>
            <a:xfrm>
              <a:off x="134110" y="1213493"/>
              <a:ext cx="883688" cy="4888214"/>
              <a:chOff x="134110" y="1213493"/>
              <a:chExt cx="883688" cy="4888214"/>
            </a:xfrm>
            <a:grpFill/>
          </p:grpSpPr>
          <p:sp>
            <p:nvSpPr>
              <p:cNvPr id="82" name="Forma em L 36"/>
              <p:cNvSpPr>
                <a:spLocks noChangeAspect="1"/>
              </p:cNvSpPr>
              <p:nvPr/>
            </p:nvSpPr>
            <p:spPr bwMode="auto">
              <a:xfrm>
                <a:off x="134111" y="3511296"/>
                <a:ext cx="883687" cy="2590411"/>
              </a:xfrm>
              <a:prstGeom prst="corner">
                <a:avLst>
                  <a:gd name="adj1" fmla="val 28574"/>
                  <a:gd name="adj2" fmla="val 30648"/>
                </a:avLst>
              </a:prstGeom>
              <a:grpFill/>
              <a:ln w="9525" cap="flat" cmpd="sng" algn="ctr">
                <a:no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83" name="Forma em L 37"/>
              <p:cNvSpPr>
                <a:spLocks noChangeAspect="1"/>
              </p:cNvSpPr>
              <p:nvPr/>
            </p:nvSpPr>
            <p:spPr bwMode="auto">
              <a:xfrm flipV="1">
                <a:off x="134110" y="1213493"/>
                <a:ext cx="883687" cy="2590411"/>
              </a:xfrm>
              <a:prstGeom prst="corner">
                <a:avLst>
                  <a:gd name="adj1" fmla="val 28574"/>
                  <a:gd name="adj2" fmla="val 30648"/>
                </a:avLst>
              </a:prstGeom>
              <a:grpFill/>
              <a:ln w="9525" cap="flat" cmpd="sng" algn="ctr">
                <a:no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grpSp>
          <p:nvGrpSpPr>
            <p:cNvPr id="79" name="Grupo 33"/>
            <p:cNvGrpSpPr/>
            <p:nvPr/>
          </p:nvGrpSpPr>
          <p:grpSpPr>
            <a:xfrm flipH="1">
              <a:off x="5145934" y="1213493"/>
              <a:ext cx="883688" cy="4888214"/>
              <a:chOff x="134110" y="1213493"/>
              <a:chExt cx="883688" cy="4888214"/>
            </a:xfrm>
            <a:grpFill/>
          </p:grpSpPr>
          <p:sp>
            <p:nvSpPr>
              <p:cNvPr id="80" name="Forma em L 34"/>
              <p:cNvSpPr>
                <a:spLocks noChangeAspect="1"/>
              </p:cNvSpPr>
              <p:nvPr/>
            </p:nvSpPr>
            <p:spPr bwMode="auto">
              <a:xfrm>
                <a:off x="134111" y="3511296"/>
                <a:ext cx="883687" cy="2590411"/>
              </a:xfrm>
              <a:prstGeom prst="corner">
                <a:avLst>
                  <a:gd name="adj1" fmla="val 28574"/>
                  <a:gd name="adj2" fmla="val 30648"/>
                </a:avLst>
              </a:prstGeom>
              <a:grpFill/>
              <a:ln w="9525" cap="flat" cmpd="sng" algn="ctr">
                <a:no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81" name="Forma em L 35"/>
              <p:cNvSpPr>
                <a:spLocks noChangeAspect="1"/>
              </p:cNvSpPr>
              <p:nvPr/>
            </p:nvSpPr>
            <p:spPr bwMode="auto">
              <a:xfrm flipV="1">
                <a:off x="134110" y="1213493"/>
                <a:ext cx="883687" cy="2590411"/>
              </a:xfrm>
              <a:prstGeom prst="corner">
                <a:avLst>
                  <a:gd name="adj1" fmla="val 28574"/>
                  <a:gd name="adj2" fmla="val 30648"/>
                </a:avLst>
              </a:prstGeom>
              <a:grpFill/>
              <a:ln w="9525" cap="flat" cmpd="sng" algn="ctr">
                <a:no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grpSp>
      <p:grpSp>
        <p:nvGrpSpPr>
          <p:cNvPr id="58" name="Group 57"/>
          <p:cNvGrpSpPr/>
          <p:nvPr/>
        </p:nvGrpSpPr>
        <p:grpSpPr>
          <a:xfrm>
            <a:off x="7309003" y="3809640"/>
            <a:ext cx="2086435" cy="1801157"/>
            <a:chOff x="7166455" y="3835556"/>
            <a:chExt cx="2086435" cy="1801157"/>
          </a:xfrm>
        </p:grpSpPr>
        <p:grpSp>
          <p:nvGrpSpPr>
            <p:cNvPr id="15" name="Group 14"/>
            <p:cNvGrpSpPr/>
            <p:nvPr/>
          </p:nvGrpSpPr>
          <p:grpSpPr>
            <a:xfrm>
              <a:off x="7412679" y="3835556"/>
              <a:ext cx="1840211" cy="1801157"/>
              <a:chOff x="7490433" y="3731892"/>
              <a:chExt cx="1840211" cy="1801157"/>
            </a:xfrm>
          </p:grpSpPr>
          <p:sp>
            <p:nvSpPr>
              <p:cNvPr id="14" name="Rectangle 13"/>
              <p:cNvSpPr/>
              <p:nvPr/>
            </p:nvSpPr>
            <p:spPr bwMode="auto">
              <a:xfrm>
                <a:off x="7490433" y="3731892"/>
                <a:ext cx="1840211" cy="1801157"/>
              </a:xfrm>
              <a:prstGeom prst="rect">
                <a:avLst/>
              </a:prstGeom>
              <a:solidFill>
                <a:schemeClr val="tx1">
                  <a:lumMod val="75000"/>
                  <a:lumOff val="25000"/>
                </a:schemeClr>
              </a:solidFill>
              <a:ln w="9525" cap="flat" cmpd="sng" algn="ctr">
                <a:solidFill>
                  <a:schemeClr val="bg2"/>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44" name="CaixaDeTexto 42"/>
              <p:cNvSpPr txBox="1"/>
              <p:nvPr/>
            </p:nvSpPr>
            <p:spPr>
              <a:xfrm>
                <a:off x="7578618" y="4118472"/>
                <a:ext cx="1739066" cy="1323439"/>
              </a:xfrm>
              <a:prstGeom prst="rect">
                <a:avLst/>
              </a:prstGeom>
              <a:noFill/>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100000"/>
                  </a:lnSpc>
                </a:pPr>
                <a:r>
                  <a:rPr lang="pt-BR" sz="1600" dirty="0">
                    <a:solidFill>
                      <a:schemeClr val="bg1"/>
                    </a:solidFill>
                  </a:rPr>
                  <a:t>Perdas de pequeno valor impactam a rentabilidade da empresa</a:t>
                </a:r>
              </a:p>
            </p:txBody>
          </p:sp>
          <p:sp>
            <p:nvSpPr>
              <p:cNvPr id="45" name="CaixaDeTexto 41"/>
              <p:cNvSpPr txBox="1"/>
              <p:nvPr/>
            </p:nvSpPr>
            <p:spPr>
              <a:xfrm>
                <a:off x="7566964" y="3804286"/>
                <a:ext cx="1724802" cy="369332"/>
              </a:xfrm>
              <a:prstGeom prst="rect">
                <a:avLst/>
              </a:prstGeom>
              <a:noFill/>
            </p:spPr>
            <p:txBody>
              <a:bodyPr wrap="squar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100000"/>
                  </a:lnSpc>
                </a:pPr>
                <a:r>
                  <a:rPr lang="pt-BR" sz="1800" b="1" dirty="0" smtClean="0">
                    <a:solidFill>
                      <a:schemeClr val="accent2"/>
                    </a:solidFill>
                  </a:rPr>
                  <a:t>MONITORE!</a:t>
                </a:r>
                <a:endParaRPr lang="pt-BR" sz="1800" b="1" dirty="0">
                  <a:solidFill>
                    <a:schemeClr val="accent2"/>
                  </a:solidFill>
                </a:endParaRPr>
              </a:p>
            </p:txBody>
          </p:sp>
        </p:grpSp>
        <p:cxnSp>
          <p:nvCxnSpPr>
            <p:cNvPr id="17" name="Straight Connector 16"/>
            <p:cNvCxnSpPr/>
            <p:nvPr/>
          </p:nvCxnSpPr>
          <p:spPr bwMode="auto">
            <a:xfrm flipV="1">
              <a:off x="7166455" y="4736135"/>
              <a:ext cx="246224" cy="6478"/>
            </a:xfrm>
            <a:prstGeom prst="line">
              <a:avLst/>
            </a:prstGeom>
            <a:noFill/>
            <a:ln w="28575"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ustDataLst>
      <p:tags r:id="rId1"/>
    </p:custDataLst>
    <p:extLst>
      <p:ext uri="{BB962C8B-B14F-4D97-AF65-F5344CB8AC3E}">
        <p14:creationId xmlns:p14="http://schemas.microsoft.com/office/powerpoint/2010/main" val="212221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300"/>
                                        <p:tgtEl>
                                          <p:spTgt spid="30"/>
                                        </p:tgtEl>
                                      </p:cBhvr>
                                    </p:animEffect>
                                  </p:childTnLst>
                                </p:cTn>
                              </p:par>
                            </p:childTnLst>
                          </p:cTn>
                        </p:par>
                        <p:par>
                          <p:cTn id="8" fill="hold">
                            <p:stCondLst>
                              <p:cond delay="3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300"/>
                                        <p:tgtEl>
                                          <p:spTgt spid="27"/>
                                        </p:tgtEl>
                                      </p:cBhvr>
                                    </p:animEffect>
                                  </p:childTnLst>
                                </p:cTn>
                              </p:par>
                            </p:childTnLst>
                          </p:cTn>
                        </p:par>
                        <p:par>
                          <p:cTn id="12" fill="hold">
                            <p:stCondLst>
                              <p:cond delay="6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300"/>
                                        <p:tgtEl>
                                          <p:spTgt spid="28"/>
                                        </p:tgtEl>
                                      </p:cBhvr>
                                    </p:animEffect>
                                  </p:childTnLst>
                                </p:cTn>
                              </p:par>
                            </p:childTnLst>
                          </p:cTn>
                        </p:par>
                        <p:par>
                          <p:cTn id="16" fill="hold">
                            <p:stCondLst>
                              <p:cond delay="9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300"/>
                                        <p:tgtEl>
                                          <p:spTgt spid="20"/>
                                        </p:tgtEl>
                                      </p:cBhvr>
                                    </p:animEffect>
                                  </p:childTnLst>
                                </p:cTn>
                              </p:par>
                            </p:childTnLst>
                          </p:cTn>
                        </p:par>
                        <p:par>
                          <p:cTn id="20" fill="hold">
                            <p:stCondLst>
                              <p:cond delay="1200"/>
                            </p:stCondLst>
                            <p:childTnLst>
                              <p:par>
                                <p:cTn id="21" presetID="10"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300"/>
                                        <p:tgtEl>
                                          <p:spTgt spid="29"/>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300"/>
                                        <p:tgtEl>
                                          <p:spTgt spid="23"/>
                                        </p:tgtEl>
                                      </p:cBhvr>
                                    </p:animEffect>
                                  </p:childTnLst>
                                </p:cTn>
                              </p:par>
                            </p:childTnLst>
                          </p:cTn>
                        </p:par>
                        <p:par>
                          <p:cTn id="28" fill="hold">
                            <p:stCondLst>
                              <p:cond delay="1800"/>
                            </p:stCondLst>
                            <p:childTnLst>
                              <p:par>
                                <p:cTn id="29" presetID="22" presetClass="entr" presetSubtype="8"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300"/>
                                        <p:tgtEl>
                                          <p:spTgt spid="24"/>
                                        </p:tgtEl>
                                      </p:cBhvr>
                                    </p:animEffect>
                                  </p:childTnLst>
                                </p:cTn>
                              </p:par>
                            </p:childTnLst>
                          </p:cTn>
                        </p:par>
                        <p:par>
                          <p:cTn id="32" fill="hold">
                            <p:stCondLst>
                              <p:cond delay="2100"/>
                            </p:stCondLst>
                            <p:childTnLst>
                              <p:par>
                                <p:cTn id="33" presetID="22" presetClass="entr" presetSubtype="8"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300"/>
                                        <p:tgtEl>
                                          <p:spTgt spid="21"/>
                                        </p:tgtEl>
                                      </p:cBhvr>
                                    </p:animEffect>
                                  </p:childTnLst>
                                </p:cTn>
                              </p:par>
                            </p:childTnLst>
                          </p:cTn>
                        </p:par>
                        <p:par>
                          <p:cTn id="36" fill="hold">
                            <p:stCondLst>
                              <p:cond delay="2400"/>
                            </p:stCondLst>
                            <p:childTnLst>
                              <p:par>
                                <p:cTn id="37" presetID="22" presetClass="entr" presetSubtype="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3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wipe(right)">
                                      <p:cBhvr>
                                        <p:cTn id="44" dur="300"/>
                                        <p:tgtEl>
                                          <p:spTgt spid="56"/>
                                        </p:tgtEl>
                                      </p:cBhvr>
                                    </p:animEffect>
                                  </p:childTnLst>
                                </p:cTn>
                              </p:par>
                            </p:childTnLst>
                          </p:cTn>
                        </p:par>
                        <p:par>
                          <p:cTn id="45" fill="hold">
                            <p:stCondLst>
                              <p:cond delay="300"/>
                            </p:stCondLst>
                            <p:childTnLst>
                              <p:par>
                                <p:cTn id="46" presetID="22" presetClass="entr" presetSubtype="8" fill="hold"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left)">
                                      <p:cBhvr>
                                        <p:cTn id="48" dur="300"/>
                                        <p:tgtEl>
                                          <p:spTgt spid="49"/>
                                        </p:tgtEl>
                                      </p:cBhvr>
                                    </p:animEffect>
                                  </p:childTnLst>
                                </p:cTn>
                              </p:par>
                            </p:childTnLst>
                          </p:cTn>
                        </p:par>
                        <p:par>
                          <p:cTn id="49" fill="hold">
                            <p:stCondLst>
                              <p:cond delay="600"/>
                            </p:stCondLst>
                            <p:childTnLst>
                              <p:par>
                                <p:cTn id="50" presetID="22" presetClass="entr" presetSubtype="2" fill="hold"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right)">
                                      <p:cBhvr>
                                        <p:cTn id="52" dur="300"/>
                                        <p:tgtEl>
                                          <p:spTgt spid="51"/>
                                        </p:tgtEl>
                                      </p:cBhvr>
                                    </p:animEffect>
                                  </p:childTnLst>
                                </p:cTn>
                              </p:par>
                            </p:childTnLst>
                          </p:cTn>
                        </p:par>
                        <p:par>
                          <p:cTn id="53" fill="hold">
                            <p:stCondLst>
                              <p:cond delay="900"/>
                            </p:stCondLst>
                            <p:childTnLst>
                              <p:par>
                                <p:cTn id="54" presetID="22" presetClass="entr" presetSubtype="8" fill="hold" nodeType="after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wipe(left)">
                                      <p:cBhvr>
                                        <p:cTn id="56" dur="300"/>
                                        <p:tgtEl>
                                          <p:spTgt spid="58"/>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nodeType="click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300" fill="hold"/>
                                        <p:tgtEl>
                                          <p:spTgt spid="77"/>
                                        </p:tgtEl>
                                        <p:attrNameLst>
                                          <p:attrName>ppt_w</p:attrName>
                                        </p:attrNameLst>
                                      </p:cBhvr>
                                      <p:tavLst>
                                        <p:tav tm="0">
                                          <p:val>
                                            <p:fltVal val="0"/>
                                          </p:val>
                                        </p:tav>
                                        <p:tav tm="100000">
                                          <p:val>
                                            <p:strVal val="#ppt_w"/>
                                          </p:val>
                                        </p:tav>
                                      </p:tavLst>
                                    </p:anim>
                                    <p:anim calcmode="lin" valueType="num">
                                      <p:cBhvr>
                                        <p:cTn id="62" dur="300" fill="hold"/>
                                        <p:tgtEl>
                                          <p:spTgt spid="77"/>
                                        </p:tgtEl>
                                        <p:attrNameLst>
                                          <p:attrName>ppt_h</p:attrName>
                                        </p:attrNameLst>
                                      </p:cBhvr>
                                      <p:tavLst>
                                        <p:tav tm="0">
                                          <p:val>
                                            <p:fltVal val="0"/>
                                          </p:val>
                                        </p:tav>
                                        <p:tav tm="100000">
                                          <p:val>
                                            <p:strVal val="#ppt_h"/>
                                          </p:val>
                                        </p:tav>
                                      </p:tavLst>
                                    </p:anim>
                                  </p:childTnLst>
                                </p:cTn>
                              </p:par>
                            </p:childTnLst>
                          </p:cTn>
                        </p:par>
                        <p:par>
                          <p:cTn id="63" fill="hold">
                            <p:stCondLst>
                              <p:cond delay="300"/>
                            </p:stCondLst>
                            <p:childTnLst>
                              <p:par>
                                <p:cTn id="64" presetID="26" presetClass="emph" presetSubtype="0" repeatCount="3000" fill="hold" nodeType="afterEffect">
                                  <p:stCondLst>
                                    <p:cond delay="0"/>
                                  </p:stCondLst>
                                  <p:childTnLst>
                                    <p:animEffect transition="out" filter="fade">
                                      <p:cBhvr>
                                        <p:cTn id="65" dur="200" tmFilter="0, 0; .2, .5; .8, .5; 1, 0"/>
                                        <p:tgtEl>
                                          <p:spTgt spid="77"/>
                                        </p:tgtEl>
                                      </p:cBhvr>
                                    </p:animEffect>
                                    <p:animScale>
                                      <p:cBhvr>
                                        <p:cTn id="66" dur="100" autoRev="1" fill="hold"/>
                                        <p:tgtEl>
                                          <p:spTgt spid="7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0"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4" name="Forma livre 3"/>
          <p:cNvSpPr/>
          <p:nvPr/>
        </p:nvSpPr>
        <p:spPr bwMode="invGray">
          <a:xfrm>
            <a:off x="0" y="2120900"/>
            <a:ext cx="9601201" cy="2387601"/>
          </a:xfrm>
          <a:custGeom>
            <a:avLst/>
            <a:gdLst/>
            <a:ahLst/>
            <a:cxnLst/>
            <a:rect l="0" t="0" r="0" b="0"/>
            <a:pathLst>
              <a:path w="9601201" h="2387601">
                <a:moveTo>
                  <a:pt x="0" y="1409700"/>
                </a:moveTo>
                <a:lnTo>
                  <a:pt x="9601200" y="0"/>
                </a:lnTo>
                <a:lnTo>
                  <a:pt x="9601200" y="2387600"/>
                </a:lnTo>
                <a:lnTo>
                  <a:pt x="0" y="2387600"/>
                </a:lnTo>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endParaRPr>
          </a:p>
        </p:txBody>
      </p:sp>
      <p:sp>
        <p:nvSpPr>
          <p:cNvPr id="5" name="Forma livre 4"/>
          <p:cNvSpPr/>
          <p:nvPr/>
        </p:nvSpPr>
        <p:spPr bwMode="invGray">
          <a:xfrm>
            <a:off x="0" y="4470400"/>
            <a:ext cx="9601201" cy="1447801"/>
          </a:xfrm>
          <a:custGeom>
            <a:avLst/>
            <a:gdLst/>
            <a:ahLst/>
            <a:cxnLst/>
            <a:rect l="0" t="0" r="0" b="0"/>
            <a:pathLst>
              <a:path w="9601201" h="1447801">
                <a:moveTo>
                  <a:pt x="0" y="0"/>
                </a:moveTo>
                <a:lnTo>
                  <a:pt x="9601200" y="0"/>
                </a:lnTo>
                <a:lnTo>
                  <a:pt x="9601200" y="1447800"/>
                </a:lnTo>
                <a:lnTo>
                  <a:pt x="0" y="508000"/>
                </a:lnTo>
              </a:path>
            </a:pathLst>
          </a:custGeom>
          <a:solidFill>
            <a:schemeClr val="fo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endParaRPr>
          </a:p>
        </p:txBody>
      </p:sp>
      <p:sp>
        <p:nvSpPr>
          <p:cNvPr id="6" name="Forma livre 5"/>
          <p:cNvSpPr/>
          <p:nvPr/>
        </p:nvSpPr>
        <p:spPr bwMode="invGray">
          <a:xfrm>
            <a:off x="0" y="4940300"/>
            <a:ext cx="9601201" cy="1917701"/>
          </a:xfrm>
          <a:custGeom>
            <a:avLst/>
            <a:gdLst/>
            <a:ahLst/>
            <a:cxnLst/>
            <a:rect l="0" t="0" r="0" b="0"/>
            <a:pathLst>
              <a:path w="9601201" h="1917701">
                <a:moveTo>
                  <a:pt x="0" y="0"/>
                </a:moveTo>
                <a:lnTo>
                  <a:pt x="9601200" y="939800"/>
                </a:lnTo>
                <a:lnTo>
                  <a:pt x="9601200" y="1917700"/>
                </a:lnTo>
                <a:lnTo>
                  <a:pt x="0" y="1917700"/>
                </a:lnTo>
              </a:path>
            </a:pathLst>
          </a:custGeom>
          <a:solidFill>
            <a:schemeClr va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endParaRPr>
          </a:p>
        </p:txBody>
      </p:sp>
      <p:sp>
        <p:nvSpPr>
          <p:cNvPr id="7" name="Forma livre 6"/>
          <p:cNvSpPr/>
          <p:nvPr/>
        </p:nvSpPr>
        <p:spPr bwMode="invGray">
          <a:xfrm>
            <a:off x="0" y="0"/>
            <a:ext cx="9601201" cy="3606801"/>
          </a:xfrm>
          <a:custGeom>
            <a:avLst/>
            <a:gdLst/>
            <a:ahLst/>
            <a:cxnLst/>
            <a:rect l="0" t="0" r="0" b="0"/>
            <a:pathLst>
              <a:path w="9601201" h="3606801">
                <a:moveTo>
                  <a:pt x="0" y="3606800"/>
                </a:moveTo>
                <a:lnTo>
                  <a:pt x="0" y="0"/>
                </a:lnTo>
                <a:lnTo>
                  <a:pt x="9601200" y="0"/>
                </a:lnTo>
                <a:lnTo>
                  <a:pt x="9601200" y="2197100"/>
                </a:lnTo>
              </a:path>
            </a:pathLst>
          </a:custGeom>
          <a:solidFill>
            <a:schemeClr val="accent1"/>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endParaRPr>
          </a:p>
        </p:txBody>
      </p:sp>
      <p:sp>
        <p:nvSpPr>
          <p:cNvPr id="10" name="MMCOA_SectionTitle"/>
          <p:cNvSpPr txBox="1"/>
          <p:nvPr/>
        </p:nvSpPr>
        <p:spPr bwMode="invGray">
          <a:xfrm>
            <a:off x="1435726" y="3791285"/>
            <a:ext cx="7620000" cy="690445"/>
          </a:xfrm>
          <a:prstGeom prst="rect">
            <a:avLst/>
          </a:prstGeom>
          <a:noFill/>
        </p:spPr>
        <p:txBody>
          <a:bodyPr vert="horz" wrap="square" rtlCol="0">
            <a:spAutoFit/>
          </a:bodyPr>
          <a:lstStyle/>
          <a:p>
            <a:pPr algn="r"/>
            <a:r>
              <a:rPr lang="pt-BR" sz="4400" dirty="0" err="1" smtClean="0">
                <a:solidFill>
                  <a:srgbClr val="FFFFFF"/>
                </a:solidFill>
                <a:latin typeface="Arial"/>
              </a:rPr>
              <a:t>Marsh</a:t>
            </a:r>
            <a:r>
              <a:rPr lang="pt-BR" sz="4400" dirty="0" smtClean="0">
                <a:solidFill>
                  <a:srgbClr val="FFFFFF"/>
                </a:solidFill>
                <a:latin typeface="Arial"/>
              </a:rPr>
              <a:t> </a:t>
            </a:r>
            <a:r>
              <a:rPr lang="pt-BR" sz="4400" b="1" dirty="0" smtClean="0">
                <a:solidFill>
                  <a:srgbClr val="FFFFFF"/>
                </a:solidFill>
                <a:latin typeface="Arial"/>
              </a:rPr>
              <a:t>Overview</a:t>
            </a:r>
            <a:endParaRPr lang="pt-BR" sz="4400" b="1" dirty="0">
              <a:solidFill>
                <a:schemeClr val="accent2"/>
              </a:solidFill>
              <a:latin typeface="Arial"/>
            </a:endParaRPr>
          </a:p>
        </p:txBody>
      </p:sp>
    </p:spTree>
    <p:custDataLst>
      <p:tags r:id="rId1"/>
    </p:custDataLst>
    <p:extLst>
      <p:ext uri="{BB962C8B-B14F-4D97-AF65-F5344CB8AC3E}">
        <p14:creationId xmlns:p14="http://schemas.microsoft.com/office/powerpoint/2010/main" val="165961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
                                        <p:tgtEl>
                                          <p:spTgt spid="7"/>
                                        </p:tgtEl>
                                      </p:cBhvr>
                                    </p:animEffect>
                                  </p:childTnLst>
                                </p:cTn>
                              </p:par>
                            </p:childTnLst>
                          </p:cTn>
                        </p:par>
                        <p:par>
                          <p:cTn id="8" fill="hold">
                            <p:stCondLst>
                              <p:cond delay="2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200"/>
                                        <p:tgtEl>
                                          <p:spTgt spid="4"/>
                                        </p:tgtEl>
                                      </p:cBhvr>
                                    </p:animEffect>
                                  </p:childTnLst>
                                </p:cTn>
                              </p:par>
                            </p:childTnLst>
                          </p:cTn>
                        </p:par>
                        <p:par>
                          <p:cTn id="12" fill="hold">
                            <p:stCondLst>
                              <p:cond delay="4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200"/>
                                        <p:tgtEl>
                                          <p:spTgt spid="5"/>
                                        </p:tgtEl>
                                      </p:cBhvr>
                                    </p:animEffect>
                                  </p:childTnLst>
                                </p:cTn>
                              </p:par>
                            </p:childTnLst>
                          </p:cTn>
                        </p:par>
                        <p:par>
                          <p:cTn id="16" fill="hold">
                            <p:stCondLst>
                              <p:cond delay="6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200"/>
                                        <p:tgtEl>
                                          <p:spTgt spid="6"/>
                                        </p:tgtEl>
                                      </p:cBhvr>
                                    </p:animEffect>
                                  </p:childTnLst>
                                </p:cTn>
                              </p:par>
                            </p:childTnLst>
                          </p:cTn>
                        </p:par>
                        <p:par>
                          <p:cTn id="20" fill="hold">
                            <p:stCondLst>
                              <p:cond delay="8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455613" y="382588"/>
            <a:ext cx="8686800" cy="939124"/>
          </a:xfrm>
        </p:spPr>
        <p:txBody>
          <a:bodyPr anchor="ctr"/>
          <a:lstStyle/>
          <a:p>
            <a:pPr algn="ctr"/>
            <a:r>
              <a:rPr lang="pt-BR" dirty="0" smtClean="0"/>
              <a:t>SEGURO DE CRÉDITO</a:t>
            </a:r>
            <a:br>
              <a:rPr lang="pt-BR" dirty="0" smtClean="0"/>
            </a:br>
            <a:r>
              <a:rPr lang="pt-BR" dirty="0" smtClean="0">
                <a:solidFill>
                  <a:schemeClr val="accent2"/>
                </a:solidFill>
              </a:rPr>
              <a:t>Conceito</a:t>
            </a:r>
            <a:endParaRPr lang="pt-BR" dirty="0">
              <a:solidFill>
                <a:schemeClr val="accent2"/>
              </a:solidFill>
            </a:endParaRPr>
          </a:p>
        </p:txBody>
      </p:sp>
      <p:sp>
        <p:nvSpPr>
          <p:cNvPr id="177155" name="Rectangle 3"/>
          <p:cNvSpPr>
            <a:spLocks noGrp="1" noChangeArrowheads="1"/>
          </p:cNvSpPr>
          <p:nvPr>
            <p:ph idx="1"/>
          </p:nvPr>
        </p:nvSpPr>
        <p:spPr>
          <a:xfrm>
            <a:off x="4432056" y="3299379"/>
            <a:ext cx="4509812" cy="2816778"/>
          </a:xfrm>
        </p:spPr>
        <p:txBody>
          <a:bodyPr/>
          <a:lstStyle/>
          <a:p>
            <a:pPr marL="0" indent="0">
              <a:spcBef>
                <a:spcPts val="1200"/>
              </a:spcBef>
              <a:buClr>
                <a:schemeClr val="accent2"/>
              </a:buClr>
              <a:buSzPct val="107000"/>
              <a:buNone/>
              <a:tabLst>
                <a:tab pos="0" algn="l"/>
              </a:tabLst>
            </a:pPr>
            <a:r>
              <a:rPr lang="pt-BR" sz="1800" b="1" dirty="0" smtClean="0">
                <a:solidFill>
                  <a:srgbClr val="00A8C9"/>
                </a:solidFill>
              </a:rPr>
              <a:t>AS CAUSAS DE NÃO PAGAMENTO PODEM INCLUIR:</a:t>
            </a:r>
          </a:p>
          <a:p>
            <a:pPr marL="0" lvl="1" indent="0">
              <a:spcBef>
                <a:spcPts val="1200"/>
              </a:spcBef>
              <a:buClr>
                <a:schemeClr val="accent2"/>
              </a:buClr>
              <a:buSzPct val="107000"/>
              <a:buNone/>
              <a:tabLst>
                <a:tab pos="0" algn="l"/>
              </a:tabLst>
            </a:pPr>
            <a:r>
              <a:rPr lang="pt-BR" sz="1800" dirty="0" smtClean="0"/>
              <a:t>Inadimplência ou mora simples, causada  por </a:t>
            </a:r>
            <a:r>
              <a:rPr lang="pt-BR" sz="1800" dirty="0" smtClean="0">
                <a:solidFill>
                  <a:srgbClr val="00A8C9"/>
                </a:solidFill>
              </a:rPr>
              <a:t>dificuldades financeiras</a:t>
            </a:r>
          </a:p>
          <a:p>
            <a:pPr marL="0" lvl="1" indent="0">
              <a:spcBef>
                <a:spcPts val="1200"/>
              </a:spcBef>
              <a:buClr>
                <a:schemeClr val="accent2"/>
              </a:buClr>
              <a:buSzPct val="107000"/>
              <a:buNone/>
              <a:tabLst>
                <a:tab pos="0" algn="l"/>
              </a:tabLst>
            </a:pPr>
            <a:r>
              <a:rPr lang="pt-BR" sz="1800" dirty="0" smtClean="0"/>
              <a:t>Insolvência de fato, causada por </a:t>
            </a:r>
            <a:r>
              <a:rPr lang="pt-BR" sz="1800" dirty="0" smtClean="0">
                <a:solidFill>
                  <a:srgbClr val="00A8C9"/>
                </a:solidFill>
              </a:rPr>
              <a:t>falta de liquidez</a:t>
            </a:r>
          </a:p>
          <a:p>
            <a:pPr marL="0" lvl="1" indent="0">
              <a:spcBef>
                <a:spcPts val="1200"/>
              </a:spcBef>
              <a:buClr>
                <a:schemeClr val="accent2"/>
              </a:buClr>
              <a:buSzPct val="107000"/>
              <a:buNone/>
              <a:tabLst>
                <a:tab pos="0" algn="l"/>
              </a:tabLst>
            </a:pPr>
            <a:r>
              <a:rPr lang="pt-BR" sz="1800" dirty="0" smtClean="0">
                <a:solidFill>
                  <a:srgbClr val="00A8C9"/>
                </a:solidFill>
              </a:rPr>
              <a:t>Insolvência legal </a:t>
            </a:r>
            <a:r>
              <a:rPr lang="pt-BR" sz="1800" dirty="0" smtClean="0"/>
              <a:t>por meio de Recuperação Judicial e/ou Falência</a:t>
            </a:r>
          </a:p>
        </p:txBody>
      </p:sp>
      <p:sp>
        <p:nvSpPr>
          <p:cNvPr id="4" name="Espaço Reservado para Número de Slide 3"/>
          <p:cNvSpPr>
            <a:spLocks noGrp="1"/>
          </p:cNvSpPr>
          <p:nvPr>
            <p:ph type="sldNum" sz="quarter" idx="10"/>
          </p:nvPr>
        </p:nvSpPr>
        <p:spPr/>
        <p:txBody>
          <a:bodyPr/>
          <a:lstStyle/>
          <a:p>
            <a:fld id="{A5C17AA9-8635-4A95-9FED-DAC6D00DDCA1}" type="slidenum">
              <a:rPr lang="en-GB"/>
              <a:pPr/>
              <a:t>19</a:t>
            </a:fld>
            <a:endParaRPr lang="en-GB"/>
          </a:p>
        </p:txBody>
      </p:sp>
      <p:sp>
        <p:nvSpPr>
          <p:cNvPr id="5" name="Espaço Reservado para Data 4"/>
          <p:cNvSpPr>
            <a:spLocks noGrp="1"/>
          </p:cNvSpPr>
          <p:nvPr>
            <p:ph type="dt" sz="half" idx="11"/>
          </p:nvPr>
        </p:nvSpPr>
        <p:spPr/>
        <p:txBody>
          <a:bodyPr/>
          <a:lstStyle/>
          <a:p>
            <a:fld id="{938297F1-63B7-41EE-BDE3-B441D0A53364}" type="datetime4">
              <a:rPr lang="en-GB"/>
              <a:pPr/>
              <a:t>23 October 2015</a:t>
            </a:fld>
            <a:endParaRPr lang="en-GB"/>
          </a:p>
        </p:txBody>
      </p:sp>
      <p:grpSp>
        <p:nvGrpSpPr>
          <p:cNvPr id="15" name="Group 14"/>
          <p:cNvGrpSpPr/>
          <p:nvPr/>
        </p:nvGrpSpPr>
        <p:grpSpPr>
          <a:xfrm>
            <a:off x="207349" y="189491"/>
            <a:ext cx="3213888" cy="3321941"/>
            <a:chOff x="207349" y="189491"/>
            <a:chExt cx="3213888" cy="3321941"/>
          </a:xfrm>
        </p:grpSpPr>
        <p:pic>
          <p:nvPicPr>
            <p:cNvPr id="8" name="Picture 7" descr="stuff.png"/>
            <p:cNvPicPr>
              <a:picLocks noChangeAspect="1"/>
            </p:cNvPicPr>
            <p:nvPr/>
          </p:nvPicPr>
          <p:blipFill rotWithShape="1">
            <a:blip r:embed="rId4">
              <a:extLst>
                <a:ext uri="{28A0092B-C50C-407E-A947-70E740481C1C}">
                  <a14:useLocalDpi xmlns:a14="http://schemas.microsoft.com/office/drawing/2010/main" val="0"/>
                </a:ext>
              </a:extLst>
            </a:blip>
            <a:srcRect l="67729" t="53704" r="5623" b="10429"/>
            <a:stretch/>
          </p:blipFill>
          <p:spPr>
            <a:xfrm flipH="1">
              <a:off x="207349" y="189491"/>
              <a:ext cx="1416826" cy="1430255"/>
            </a:xfrm>
            <a:prstGeom prst="rect">
              <a:avLst/>
            </a:prstGeom>
          </p:spPr>
        </p:pic>
        <p:pic>
          <p:nvPicPr>
            <p:cNvPr id="9" name="Picture 8" descr="stuff.png"/>
            <p:cNvPicPr>
              <a:picLocks noChangeAspect="1"/>
            </p:cNvPicPr>
            <p:nvPr/>
          </p:nvPicPr>
          <p:blipFill rotWithShape="1">
            <a:blip r:embed="rId4">
              <a:extLst>
                <a:ext uri="{28A0092B-C50C-407E-A947-70E740481C1C}">
                  <a14:useLocalDpi xmlns:a14="http://schemas.microsoft.com/office/drawing/2010/main" val="0"/>
                </a:ext>
              </a:extLst>
            </a:blip>
            <a:srcRect l="67729" t="53704" r="5623" b="10429"/>
            <a:stretch/>
          </p:blipFill>
          <p:spPr>
            <a:xfrm flipV="1">
              <a:off x="1107807" y="1176076"/>
              <a:ext cx="2313430" cy="2335356"/>
            </a:xfrm>
            <a:prstGeom prst="rect">
              <a:avLst/>
            </a:prstGeom>
          </p:spPr>
        </p:pic>
      </p:grpSp>
      <p:pic>
        <p:nvPicPr>
          <p:cNvPr id="2" name="Picture 1" descr="Slide 19.png"/>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8000"/>
                    </a14:imgEffect>
                  </a14:imgLayer>
                </a14:imgProps>
              </a:ext>
              <a:ext uri="{28A0092B-C50C-407E-A947-70E740481C1C}">
                <a14:useLocalDpi xmlns:a14="http://schemas.microsoft.com/office/drawing/2010/main" val="0"/>
              </a:ext>
            </a:extLst>
          </a:blip>
          <a:srcRect t="20406" r="64994" b="26311"/>
          <a:stretch/>
        </p:blipFill>
        <p:spPr>
          <a:xfrm>
            <a:off x="424811" y="2073272"/>
            <a:ext cx="2133955" cy="2436097"/>
          </a:xfrm>
          <a:prstGeom prst="rect">
            <a:avLst/>
          </a:prstGeom>
        </p:spPr>
      </p:pic>
      <p:pic>
        <p:nvPicPr>
          <p:cNvPr id="7" name="Picture 6" descr="Slide 19.png"/>
          <p:cNvPicPr>
            <a:picLocks noChangeAspect="1"/>
          </p:cNvPicPr>
          <p:nvPr/>
        </p:nvPicPr>
        <p:blipFill rotWithShape="1">
          <a:blip r:embed="rId7">
            <a:extLst>
              <a:ext uri="{28A0092B-C50C-407E-A947-70E740481C1C}">
                <a14:useLocalDpi xmlns:a14="http://schemas.microsoft.com/office/drawing/2010/main" val="0"/>
              </a:ext>
            </a:extLst>
          </a:blip>
          <a:srcRect l="34297" t="30987" r="35091" b="24989"/>
          <a:stretch/>
        </p:blipFill>
        <p:spPr>
          <a:xfrm>
            <a:off x="1529745" y="2682297"/>
            <a:ext cx="2254790" cy="2432014"/>
          </a:xfrm>
          <a:prstGeom prst="rect">
            <a:avLst/>
          </a:prstGeom>
          <a:effectLst>
            <a:outerShdw blurRad="50800" dist="38100" dir="2700000" algn="tl" rotWithShape="0">
              <a:prstClr val="black">
                <a:alpha val="40000"/>
              </a:prstClr>
            </a:outerShdw>
          </a:effectLst>
        </p:spPr>
      </p:pic>
      <p:grpSp>
        <p:nvGrpSpPr>
          <p:cNvPr id="10" name="Group 9"/>
          <p:cNvGrpSpPr/>
          <p:nvPr/>
        </p:nvGrpSpPr>
        <p:grpSpPr>
          <a:xfrm>
            <a:off x="4354302" y="1347627"/>
            <a:ext cx="4535729" cy="1827073"/>
            <a:chOff x="4432056" y="1490165"/>
            <a:chExt cx="4535729" cy="1827073"/>
          </a:xfrm>
        </p:grpSpPr>
        <p:sp>
          <p:nvSpPr>
            <p:cNvPr id="6" name="Rectangle 5"/>
            <p:cNvSpPr/>
            <p:nvPr/>
          </p:nvSpPr>
          <p:spPr bwMode="auto">
            <a:xfrm>
              <a:off x="4432056" y="1490165"/>
              <a:ext cx="4535729" cy="1827073"/>
            </a:xfrm>
            <a:prstGeom prst="rect">
              <a:avLst/>
            </a:prstGeom>
            <a:solidFill>
              <a:srgbClr val="00A8C9"/>
            </a:solidFill>
            <a:ln w="9525" cap="flat" cmpd="sng" algn="ctr">
              <a:no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3" name="Rectangle 2"/>
            <p:cNvSpPr/>
            <p:nvPr/>
          </p:nvSpPr>
          <p:spPr>
            <a:xfrm>
              <a:off x="4595467" y="1601174"/>
              <a:ext cx="4208907" cy="1605055"/>
            </a:xfrm>
            <a:prstGeom prst="rect">
              <a:avLst/>
            </a:prstGeom>
          </p:spPr>
          <p:txBody>
            <a:bodyPr wrap="square">
              <a:spAutoFit/>
            </a:bodyPr>
            <a:lstStyle/>
            <a:p>
              <a:pPr algn="l">
                <a:spcBef>
                  <a:spcPts val="600"/>
                </a:spcBef>
              </a:pPr>
              <a:r>
                <a:rPr lang="en-US" sz="1800" b="1" dirty="0">
                  <a:solidFill>
                    <a:srgbClr val="FFFFFF"/>
                  </a:solidFill>
                </a:rPr>
                <a:t>SEGURO DE CRÉDITO </a:t>
              </a:r>
            </a:p>
            <a:p>
              <a:pPr algn="l">
                <a:spcBef>
                  <a:spcPts val="600"/>
                </a:spcBef>
              </a:pPr>
              <a:r>
                <a:rPr lang="en-US" sz="1800" dirty="0" err="1">
                  <a:solidFill>
                    <a:srgbClr val="FFFFFF"/>
                  </a:solidFill>
                </a:rPr>
                <a:t>É</a:t>
              </a:r>
              <a:r>
                <a:rPr lang="en-US" sz="1800" dirty="0">
                  <a:solidFill>
                    <a:srgbClr val="FFFFFF"/>
                  </a:solidFill>
                </a:rPr>
                <a:t> </a:t>
              </a:r>
              <a:r>
                <a:rPr lang="en-US" sz="1800" dirty="0" err="1">
                  <a:solidFill>
                    <a:srgbClr val="FFFFFF"/>
                  </a:solidFill>
                </a:rPr>
                <a:t>uma</a:t>
              </a:r>
              <a:r>
                <a:rPr lang="en-US" sz="1800" dirty="0">
                  <a:solidFill>
                    <a:srgbClr val="FFFFFF"/>
                  </a:solidFill>
                </a:rPr>
                <a:t> </a:t>
              </a:r>
              <a:r>
                <a:rPr lang="en-US" sz="1800" dirty="0" err="1">
                  <a:solidFill>
                    <a:srgbClr val="FFFFFF"/>
                  </a:solidFill>
                </a:rPr>
                <a:t>ferramenta</a:t>
              </a:r>
              <a:r>
                <a:rPr lang="en-US" sz="1800" dirty="0">
                  <a:solidFill>
                    <a:srgbClr val="FFFFFF"/>
                  </a:solidFill>
                </a:rPr>
                <a:t> de </a:t>
              </a:r>
              <a:r>
                <a:rPr lang="en-US" sz="1800" dirty="0" err="1">
                  <a:solidFill>
                    <a:srgbClr val="FFFFFF"/>
                  </a:solidFill>
                </a:rPr>
                <a:t>mitigação</a:t>
              </a:r>
              <a:r>
                <a:rPr lang="en-US" sz="1800" dirty="0">
                  <a:solidFill>
                    <a:srgbClr val="FFFFFF"/>
                  </a:solidFill>
                </a:rPr>
                <a:t>/</a:t>
              </a:r>
              <a:r>
                <a:rPr lang="en-US" sz="1800" dirty="0" err="1">
                  <a:solidFill>
                    <a:srgbClr val="FFFFFF"/>
                  </a:solidFill>
                </a:rPr>
                <a:t>transferência</a:t>
              </a:r>
              <a:r>
                <a:rPr lang="en-US" sz="1800" dirty="0">
                  <a:solidFill>
                    <a:srgbClr val="FFFFFF"/>
                  </a:solidFill>
                </a:rPr>
                <a:t> do </a:t>
              </a:r>
              <a:r>
                <a:rPr lang="en-US" sz="1800" dirty="0" err="1">
                  <a:solidFill>
                    <a:srgbClr val="FFFFFF"/>
                  </a:solidFill>
                </a:rPr>
                <a:t>risco</a:t>
              </a:r>
              <a:r>
                <a:rPr lang="en-US" sz="1800" dirty="0">
                  <a:solidFill>
                    <a:srgbClr val="FFFFFF"/>
                  </a:solidFill>
                </a:rPr>
                <a:t> de </a:t>
              </a:r>
              <a:r>
                <a:rPr lang="en-US" sz="1800" dirty="0" err="1">
                  <a:solidFill>
                    <a:srgbClr val="FFFFFF"/>
                  </a:solidFill>
                </a:rPr>
                <a:t>não</a:t>
              </a:r>
              <a:r>
                <a:rPr lang="en-US" sz="1800" dirty="0">
                  <a:solidFill>
                    <a:srgbClr val="FFFFFF"/>
                  </a:solidFill>
                </a:rPr>
                <a:t> </a:t>
              </a:r>
              <a:r>
                <a:rPr lang="en-US" sz="1800" dirty="0" err="1">
                  <a:solidFill>
                    <a:srgbClr val="FFFFFF"/>
                  </a:solidFill>
                </a:rPr>
                <a:t>pagamento</a:t>
              </a:r>
              <a:r>
                <a:rPr lang="en-US" sz="1800" dirty="0">
                  <a:solidFill>
                    <a:srgbClr val="FFFFFF"/>
                  </a:solidFill>
                </a:rPr>
                <a:t> </a:t>
              </a:r>
              <a:r>
                <a:rPr lang="en-US" sz="1800" dirty="0" err="1">
                  <a:solidFill>
                    <a:srgbClr val="FFFFFF"/>
                  </a:solidFill>
                </a:rPr>
                <a:t>por</a:t>
              </a:r>
              <a:r>
                <a:rPr lang="en-US" sz="1800" dirty="0">
                  <a:solidFill>
                    <a:srgbClr val="FFFFFF"/>
                  </a:solidFill>
                </a:rPr>
                <a:t> parte dos </a:t>
              </a:r>
              <a:r>
                <a:rPr lang="en-US" sz="1800" dirty="0" err="1">
                  <a:solidFill>
                    <a:srgbClr val="FFFFFF"/>
                  </a:solidFill>
                </a:rPr>
                <a:t>compradores</a:t>
              </a:r>
              <a:r>
                <a:rPr lang="en-US" sz="1800" dirty="0">
                  <a:solidFill>
                    <a:srgbClr val="FFFFFF"/>
                  </a:solidFill>
                </a:rPr>
                <a:t>/</a:t>
              </a:r>
              <a:r>
                <a:rPr lang="en-US" sz="1800" dirty="0" err="1">
                  <a:solidFill>
                    <a:srgbClr val="FFFFFF"/>
                  </a:solidFill>
                </a:rPr>
                <a:t>risco</a:t>
              </a:r>
              <a:r>
                <a:rPr lang="en-US" sz="1800" dirty="0">
                  <a:solidFill>
                    <a:srgbClr val="FFFFFF"/>
                  </a:solidFill>
                </a:rPr>
                <a:t> </a:t>
              </a:r>
              <a:r>
                <a:rPr lang="en-US" sz="1800" dirty="0" err="1">
                  <a:solidFill>
                    <a:srgbClr val="FFFFFF"/>
                  </a:solidFill>
                </a:rPr>
                <a:t>por</a:t>
              </a:r>
              <a:r>
                <a:rPr lang="en-US" sz="1800" dirty="0">
                  <a:solidFill>
                    <a:srgbClr val="FFFFFF"/>
                  </a:solidFill>
                </a:rPr>
                <a:t> </a:t>
              </a:r>
              <a:r>
                <a:rPr lang="en-US" sz="1800" dirty="0" err="1">
                  <a:solidFill>
                    <a:srgbClr val="FFFFFF"/>
                  </a:solidFill>
                </a:rPr>
                <a:t>vendas</a:t>
              </a:r>
              <a:r>
                <a:rPr lang="en-US" sz="1800" dirty="0">
                  <a:solidFill>
                    <a:srgbClr val="FFFFFF"/>
                  </a:solidFill>
                </a:rPr>
                <a:t> </a:t>
              </a:r>
              <a:r>
                <a:rPr lang="en-US" sz="1800" dirty="0" err="1">
                  <a:solidFill>
                    <a:srgbClr val="FFFFFF"/>
                  </a:solidFill>
                </a:rPr>
                <a:t>realizadas</a:t>
              </a:r>
              <a:r>
                <a:rPr lang="en-US" sz="1800" dirty="0">
                  <a:solidFill>
                    <a:srgbClr val="FFFFFF"/>
                  </a:solidFill>
                </a:rPr>
                <a:t> a </a:t>
              </a:r>
              <a:r>
                <a:rPr lang="en-US" sz="1800" dirty="0" err="1">
                  <a:solidFill>
                    <a:srgbClr val="FFFFFF"/>
                  </a:solidFill>
                </a:rPr>
                <a:t>prazo</a:t>
              </a:r>
              <a:r>
                <a:rPr lang="en-US" sz="1800" dirty="0">
                  <a:solidFill>
                    <a:srgbClr val="FFFFFF"/>
                  </a:solidFill>
                </a:rPr>
                <a:t> </a:t>
              </a:r>
              <a:r>
                <a:rPr lang="en-US" sz="1800" dirty="0" err="1">
                  <a:solidFill>
                    <a:srgbClr val="FFFFFF"/>
                  </a:solidFill>
                </a:rPr>
                <a:t>por</a:t>
              </a:r>
              <a:r>
                <a:rPr lang="en-US" sz="1800" dirty="0">
                  <a:solidFill>
                    <a:srgbClr val="FFFFFF"/>
                  </a:solidFill>
                </a:rPr>
                <a:t> um </a:t>
              </a:r>
              <a:r>
                <a:rPr lang="en-US" sz="1800" dirty="0" err="1">
                  <a:solidFill>
                    <a:srgbClr val="FFFFFF"/>
                  </a:solidFill>
                </a:rPr>
                <a:t>fornecedor</a:t>
              </a:r>
              <a:r>
                <a:rPr lang="en-US" sz="1800" dirty="0">
                  <a:solidFill>
                    <a:srgbClr val="FFFFFF"/>
                  </a:solidFill>
                </a:rPr>
                <a:t>/</a:t>
              </a:r>
              <a:r>
                <a:rPr lang="en-US" sz="1800" dirty="0" err="1">
                  <a:solidFill>
                    <a:srgbClr val="FFFFFF"/>
                  </a:solidFill>
                </a:rPr>
                <a:t>segurado</a:t>
              </a:r>
              <a:r>
                <a:rPr lang="en-US" sz="1800" dirty="0">
                  <a:solidFill>
                    <a:srgbClr val="FFFFFF"/>
                  </a:solidFill>
                </a:rPr>
                <a:t>.</a:t>
              </a:r>
            </a:p>
          </p:txBody>
        </p:sp>
      </p:grpSp>
      <p:cxnSp>
        <p:nvCxnSpPr>
          <p:cNvPr id="14" name="Straight Connector 13"/>
          <p:cNvCxnSpPr/>
          <p:nvPr/>
        </p:nvCxnSpPr>
        <p:spPr bwMode="auto">
          <a:xfrm>
            <a:off x="4432057" y="4638949"/>
            <a:ext cx="4445015" cy="0"/>
          </a:xfrm>
          <a:prstGeom prst="line">
            <a:avLst/>
          </a:prstGeom>
          <a:noFill/>
          <a:ln w="9525" cap="flat" cmpd="sng" algn="ctr">
            <a:solidFill>
              <a:srgbClr val="006D9E"/>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4441906" y="5361499"/>
            <a:ext cx="4445015" cy="0"/>
          </a:xfrm>
          <a:prstGeom prst="line">
            <a:avLst/>
          </a:prstGeom>
          <a:noFill/>
          <a:ln w="9525" cap="flat" cmpd="sng" algn="ctr">
            <a:solidFill>
              <a:srgbClr val="006D9E"/>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ustDataLst>
      <p:tags r:id="rId1"/>
    </p:custDataLst>
    <p:extLst>
      <p:ext uri="{BB962C8B-B14F-4D97-AF65-F5344CB8AC3E}">
        <p14:creationId xmlns:p14="http://schemas.microsoft.com/office/powerpoint/2010/main" val="105163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7154"/>
                                        </p:tgtEl>
                                        <p:attrNameLst>
                                          <p:attrName>style.visibility</p:attrName>
                                        </p:attrNameLst>
                                      </p:cBhvr>
                                      <p:to>
                                        <p:strVal val="visible"/>
                                      </p:to>
                                    </p:set>
                                    <p:animEffect transition="in" filter="wipe(left)">
                                      <p:cBhvr>
                                        <p:cTn id="11" dur="500"/>
                                        <p:tgtEl>
                                          <p:spTgt spid="177154"/>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300" fill="hold"/>
                                        <p:tgtEl>
                                          <p:spTgt spid="2"/>
                                        </p:tgtEl>
                                        <p:attrNameLst>
                                          <p:attrName>ppt_x</p:attrName>
                                        </p:attrNameLst>
                                      </p:cBhvr>
                                      <p:tavLst>
                                        <p:tav tm="0">
                                          <p:val>
                                            <p:strVal val="0-#ppt_w/2"/>
                                          </p:val>
                                        </p:tav>
                                        <p:tav tm="100000">
                                          <p:val>
                                            <p:strVal val="#ppt_x"/>
                                          </p:val>
                                        </p:tav>
                                      </p:tavLst>
                                    </p:anim>
                                    <p:anim calcmode="lin" valueType="num">
                                      <p:cBhvr additive="base">
                                        <p:cTn id="16" dur="3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1300"/>
                            </p:stCondLst>
                            <p:childTnLst>
                              <p:par>
                                <p:cTn id="18" presetID="2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300" fill="hold"/>
                                        <p:tgtEl>
                                          <p:spTgt spid="7"/>
                                        </p:tgtEl>
                                        <p:attrNameLst>
                                          <p:attrName>ppt_w</p:attrName>
                                        </p:attrNameLst>
                                      </p:cBhvr>
                                      <p:tavLst>
                                        <p:tav tm="0">
                                          <p:val>
                                            <p:fltVal val="0"/>
                                          </p:val>
                                        </p:tav>
                                        <p:tav tm="100000">
                                          <p:val>
                                            <p:strVal val="#ppt_w"/>
                                          </p:val>
                                        </p:tav>
                                      </p:tavLst>
                                    </p:anim>
                                    <p:anim calcmode="lin" valueType="num">
                                      <p:cBhvr>
                                        <p:cTn id="21" dur="300" fill="hold"/>
                                        <p:tgtEl>
                                          <p:spTgt spid="7"/>
                                        </p:tgtEl>
                                        <p:attrNameLst>
                                          <p:attrName>ppt_h</p:attrName>
                                        </p:attrNameLst>
                                      </p:cBhvr>
                                      <p:tavLst>
                                        <p:tav tm="0">
                                          <p:val>
                                            <p:fltVal val="0"/>
                                          </p:val>
                                        </p:tav>
                                        <p:tav tm="100000">
                                          <p:val>
                                            <p:strVal val="#ppt_h"/>
                                          </p:val>
                                        </p:tav>
                                      </p:tavLst>
                                    </p:anim>
                                  </p:childTnLst>
                                </p:cTn>
                              </p:par>
                            </p:childTnLst>
                          </p:cTn>
                        </p:par>
                        <p:par>
                          <p:cTn id="22" fill="hold">
                            <p:stCondLst>
                              <p:cond delay="1600"/>
                            </p:stCondLst>
                            <p:childTnLst>
                              <p:par>
                                <p:cTn id="23" presetID="26" presetClass="emph" presetSubtype="0" repeatCount="2000" fill="hold" nodeType="afterEffect">
                                  <p:stCondLst>
                                    <p:cond delay="0"/>
                                  </p:stCondLst>
                                  <p:childTnLst>
                                    <p:animEffect transition="out" filter="fade">
                                      <p:cBhvr>
                                        <p:cTn id="24" dur="300" tmFilter="0, 0; .2, .5; .8, .5; 1, 0"/>
                                        <p:tgtEl>
                                          <p:spTgt spid="7"/>
                                        </p:tgtEl>
                                      </p:cBhvr>
                                    </p:animEffect>
                                    <p:animScale>
                                      <p:cBhvr>
                                        <p:cTn id="25" dur="150" autoRev="1" fill="hold"/>
                                        <p:tgtEl>
                                          <p:spTgt spid="7"/>
                                        </p:tgtEl>
                                      </p:cBhvr>
                                      <p:by x="105000" y="105000"/>
                                    </p:animScale>
                                  </p:childTnLst>
                                </p:cTn>
                              </p:par>
                            </p:childTnLst>
                          </p:cTn>
                        </p:par>
                        <p:par>
                          <p:cTn id="26" fill="hold">
                            <p:stCondLst>
                              <p:cond delay="2200"/>
                            </p:stCondLst>
                            <p:childTnLst>
                              <p:par>
                                <p:cTn id="27" presetID="22" presetClass="entr" presetSubtype="1"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300"/>
                                        <p:tgtEl>
                                          <p:spTgt spid="10"/>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77155"/>
                                        </p:tgtEl>
                                        <p:attrNameLst>
                                          <p:attrName>style.visibility</p:attrName>
                                        </p:attrNameLst>
                                      </p:cBhvr>
                                      <p:to>
                                        <p:strVal val="visible"/>
                                      </p:to>
                                    </p:set>
                                    <p:animEffect transition="in" filter="wipe(up)">
                                      <p:cBhvr>
                                        <p:cTn id="33" dur="300"/>
                                        <p:tgtEl>
                                          <p:spTgt spid="177155"/>
                                        </p:tgtEl>
                                      </p:cBhvr>
                                    </p:animEffect>
                                  </p:childTnLst>
                                </p:cTn>
                              </p:par>
                              <p:par>
                                <p:cTn id="34" presetID="22" presetClass="entr" presetSubtype="1"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300"/>
                                        <p:tgtEl>
                                          <p:spTgt spid="14"/>
                                        </p:tgtEl>
                                      </p:cBhvr>
                                    </p:animEffect>
                                  </p:childTnLst>
                                </p:cTn>
                              </p:par>
                              <p:par>
                                <p:cTn id="37" presetID="22" presetClass="entr" presetSubtype="1"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p:bldP spid="177155" grpId="0" uiExpan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3"/>
          <p:cNvSpPr>
            <a:spLocks noGrp="1" noChangeArrowheads="1"/>
          </p:cNvSpPr>
          <p:nvPr>
            <p:ph idx="1"/>
          </p:nvPr>
        </p:nvSpPr>
        <p:spPr>
          <a:xfrm>
            <a:off x="4406137" y="2197952"/>
            <a:ext cx="4380220" cy="2091132"/>
          </a:xfrm>
        </p:spPr>
        <p:txBody>
          <a:bodyPr/>
          <a:lstStyle/>
          <a:p>
            <a:pPr marL="0" indent="0">
              <a:buClr>
                <a:schemeClr val="accent2"/>
              </a:buClr>
              <a:buNone/>
            </a:pPr>
            <a:r>
              <a:rPr lang="pt-BR" sz="1800" dirty="0" smtClean="0"/>
              <a:t>O Seguro de Crédito cobre normalmente 90% do saldo devedor ou do limite de crédito aprovado para o comprador, e </a:t>
            </a:r>
            <a:r>
              <a:rPr lang="pt-BR" sz="1800" b="1" dirty="0" smtClean="0">
                <a:solidFill>
                  <a:srgbClr val="00A8C9"/>
                </a:solidFill>
              </a:rPr>
              <a:t>10% deve ser a </a:t>
            </a:r>
            <a:r>
              <a:rPr lang="pt-BR" sz="1800" b="1" dirty="0" err="1" smtClean="0">
                <a:solidFill>
                  <a:srgbClr val="00A8C9"/>
                </a:solidFill>
              </a:rPr>
              <a:t>co-participação</a:t>
            </a:r>
            <a:r>
              <a:rPr lang="pt-BR" sz="1800" b="1" dirty="0" smtClean="0">
                <a:solidFill>
                  <a:srgbClr val="00A8C9"/>
                </a:solidFill>
              </a:rPr>
              <a:t> do segurado.</a:t>
            </a:r>
          </a:p>
          <a:p>
            <a:pPr marL="0" indent="0">
              <a:buClr>
                <a:schemeClr val="accent2"/>
              </a:buClr>
              <a:buNone/>
            </a:pPr>
            <a:r>
              <a:rPr lang="pt-BR" sz="1800" dirty="0" smtClean="0"/>
              <a:t>Pode incluir um componente de risco político nas exportações.</a:t>
            </a:r>
          </a:p>
        </p:txBody>
      </p:sp>
      <p:sp>
        <p:nvSpPr>
          <p:cNvPr id="4" name="Espaço Reservado para Número de Slide 3"/>
          <p:cNvSpPr>
            <a:spLocks noGrp="1"/>
          </p:cNvSpPr>
          <p:nvPr>
            <p:ph type="sldNum" sz="quarter" idx="10"/>
          </p:nvPr>
        </p:nvSpPr>
        <p:spPr/>
        <p:txBody>
          <a:bodyPr/>
          <a:lstStyle/>
          <a:p>
            <a:fld id="{A5C17AA9-8635-4A95-9FED-DAC6D00DDCA1}" type="slidenum">
              <a:rPr lang="en-GB"/>
              <a:pPr/>
              <a:t>20</a:t>
            </a:fld>
            <a:endParaRPr lang="en-GB"/>
          </a:p>
        </p:txBody>
      </p:sp>
      <p:sp>
        <p:nvSpPr>
          <p:cNvPr id="5" name="Espaço Reservado para Data 4"/>
          <p:cNvSpPr>
            <a:spLocks noGrp="1"/>
          </p:cNvSpPr>
          <p:nvPr>
            <p:ph type="dt" sz="half" idx="11"/>
          </p:nvPr>
        </p:nvSpPr>
        <p:spPr/>
        <p:txBody>
          <a:bodyPr/>
          <a:lstStyle/>
          <a:p>
            <a:fld id="{938297F1-63B7-41EE-BDE3-B441D0A53364}" type="datetime4">
              <a:rPr lang="en-GB"/>
              <a:pPr/>
              <a:t>23 October 2015</a:t>
            </a:fld>
            <a:endParaRPr lang="en-GB"/>
          </a:p>
        </p:txBody>
      </p:sp>
      <p:sp>
        <p:nvSpPr>
          <p:cNvPr id="9" name="Rectangle 2"/>
          <p:cNvSpPr>
            <a:spLocks noGrp="1" noChangeArrowheads="1"/>
          </p:cNvSpPr>
          <p:nvPr>
            <p:ph type="title"/>
          </p:nvPr>
        </p:nvSpPr>
        <p:spPr>
          <a:xfrm>
            <a:off x="455613" y="382588"/>
            <a:ext cx="8686800" cy="939124"/>
          </a:xfrm>
        </p:spPr>
        <p:txBody>
          <a:bodyPr anchor="ctr"/>
          <a:lstStyle/>
          <a:p>
            <a:pPr algn="ctr"/>
            <a:r>
              <a:rPr lang="pt-BR" dirty="0" smtClean="0"/>
              <a:t>SEGURO DE CRÉDITO</a:t>
            </a:r>
            <a:br>
              <a:rPr lang="pt-BR" dirty="0" smtClean="0"/>
            </a:br>
            <a:r>
              <a:rPr lang="pt-BR" dirty="0" smtClean="0">
                <a:solidFill>
                  <a:schemeClr val="accent2"/>
                </a:solidFill>
              </a:rPr>
              <a:t>Conceito</a:t>
            </a:r>
            <a:endParaRPr lang="pt-BR" dirty="0">
              <a:solidFill>
                <a:schemeClr val="accent2"/>
              </a:solidFill>
            </a:endParaRPr>
          </a:p>
        </p:txBody>
      </p:sp>
      <p:pic>
        <p:nvPicPr>
          <p:cNvPr id="10" name="Picture 9" descr="stuff.png"/>
          <p:cNvPicPr>
            <a:picLocks noChangeAspect="1"/>
          </p:cNvPicPr>
          <p:nvPr/>
        </p:nvPicPr>
        <p:blipFill rotWithShape="1">
          <a:blip r:embed="rId4">
            <a:extLst>
              <a:ext uri="{28A0092B-C50C-407E-A947-70E740481C1C}">
                <a14:useLocalDpi xmlns:a14="http://schemas.microsoft.com/office/drawing/2010/main" val="0"/>
              </a:ext>
            </a:extLst>
          </a:blip>
          <a:srcRect l="67729" t="53704" r="5623" b="10429"/>
          <a:stretch/>
        </p:blipFill>
        <p:spPr>
          <a:xfrm flipH="1">
            <a:off x="207349" y="189491"/>
            <a:ext cx="1416826" cy="1430255"/>
          </a:xfrm>
          <a:prstGeom prst="rect">
            <a:avLst/>
          </a:prstGeom>
        </p:spPr>
      </p:pic>
      <p:pic>
        <p:nvPicPr>
          <p:cNvPr id="11" name="Picture 10" descr="stuff.png"/>
          <p:cNvPicPr>
            <a:picLocks noChangeAspect="1"/>
          </p:cNvPicPr>
          <p:nvPr/>
        </p:nvPicPr>
        <p:blipFill rotWithShape="1">
          <a:blip r:embed="rId4">
            <a:extLst>
              <a:ext uri="{28A0092B-C50C-407E-A947-70E740481C1C}">
                <a14:useLocalDpi xmlns:a14="http://schemas.microsoft.com/office/drawing/2010/main" val="0"/>
              </a:ext>
            </a:extLst>
          </a:blip>
          <a:srcRect l="67729" t="53704" r="5623" b="10429"/>
          <a:stretch/>
        </p:blipFill>
        <p:spPr>
          <a:xfrm flipV="1">
            <a:off x="1107807" y="1176076"/>
            <a:ext cx="2313430" cy="2335356"/>
          </a:xfrm>
          <a:prstGeom prst="rect">
            <a:avLst/>
          </a:prstGeom>
        </p:spPr>
      </p:pic>
      <p:pic>
        <p:nvPicPr>
          <p:cNvPr id="12" name="Picture 11" descr="Slide 19.png"/>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8000"/>
                    </a14:imgEffect>
                  </a14:imgLayer>
                </a14:imgProps>
              </a:ext>
              <a:ext uri="{28A0092B-C50C-407E-A947-70E740481C1C}">
                <a14:useLocalDpi xmlns:a14="http://schemas.microsoft.com/office/drawing/2010/main" val="0"/>
              </a:ext>
            </a:extLst>
          </a:blip>
          <a:srcRect t="20406" r="64994" b="26311"/>
          <a:stretch/>
        </p:blipFill>
        <p:spPr>
          <a:xfrm>
            <a:off x="424811" y="2073272"/>
            <a:ext cx="2133955" cy="2436097"/>
          </a:xfrm>
          <a:prstGeom prst="rect">
            <a:avLst/>
          </a:prstGeom>
        </p:spPr>
      </p:pic>
      <p:pic>
        <p:nvPicPr>
          <p:cNvPr id="13" name="Picture 12" descr="Slide 19.png"/>
          <p:cNvPicPr>
            <a:picLocks noChangeAspect="1"/>
          </p:cNvPicPr>
          <p:nvPr/>
        </p:nvPicPr>
        <p:blipFill rotWithShape="1">
          <a:blip r:embed="rId7">
            <a:extLst>
              <a:ext uri="{28A0092B-C50C-407E-A947-70E740481C1C}">
                <a14:useLocalDpi xmlns:a14="http://schemas.microsoft.com/office/drawing/2010/main" val="0"/>
              </a:ext>
            </a:extLst>
          </a:blip>
          <a:srcRect l="34297" t="30987" r="35091" b="24989"/>
          <a:stretch/>
        </p:blipFill>
        <p:spPr>
          <a:xfrm>
            <a:off x="1529745" y="2682297"/>
            <a:ext cx="2254790" cy="2432014"/>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111053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7155"/>
                                        </p:tgtEl>
                                        <p:attrNameLst>
                                          <p:attrName>style.visibility</p:attrName>
                                        </p:attrNameLst>
                                      </p:cBhvr>
                                      <p:to>
                                        <p:strVal val="visible"/>
                                      </p:to>
                                    </p:set>
                                    <p:animEffect transition="in" filter="wipe(up)">
                                      <p:cBhvr>
                                        <p:cTn id="7" dur="500"/>
                                        <p:tgtEl>
                                          <p:spTgt spid="177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3889807" y="1406266"/>
            <a:ext cx="4157872" cy="900250"/>
          </a:xfrm>
        </p:spPr>
        <p:txBody>
          <a:bodyPr/>
          <a:lstStyle/>
          <a:p>
            <a:pPr>
              <a:lnSpc>
                <a:spcPct val="100000"/>
              </a:lnSpc>
            </a:pPr>
            <a:r>
              <a:rPr lang="pt-BR" sz="2400" dirty="0" smtClean="0"/>
              <a:t>Seguro De Crédito</a:t>
            </a:r>
            <a:br>
              <a:rPr lang="pt-BR" sz="2400" dirty="0" smtClean="0"/>
            </a:br>
            <a:r>
              <a:rPr lang="pt-BR" sz="2400" b="1" dirty="0" smtClean="0">
                <a:solidFill>
                  <a:schemeClr val="accent2"/>
                </a:solidFill>
              </a:rPr>
              <a:t>COBERTURAS</a:t>
            </a:r>
            <a:endParaRPr lang="pt-BR" sz="2400" b="1" dirty="0">
              <a:solidFill>
                <a:schemeClr val="accent2"/>
              </a:solidFill>
            </a:endParaRPr>
          </a:p>
        </p:txBody>
      </p:sp>
      <p:sp>
        <p:nvSpPr>
          <p:cNvPr id="115715" name="Rectangle 3"/>
          <p:cNvSpPr>
            <a:spLocks noGrp="1" noChangeArrowheads="1"/>
          </p:cNvSpPr>
          <p:nvPr>
            <p:ph type="body" sz="half" idx="1"/>
          </p:nvPr>
        </p:nvSpPr>
        <p:spPr>
          <a:xfrm>
            <a:off x="3889807" y="2418238"/>
            <a:ext cx="4715119" cy="2894524"/>
          </a:xfrm>
        </p:spPr>
        <p:txBody>
          <a:bodyPr/>
          <a:lstStyle/>
          <a:p>
            <a:pPr marL="0" indent="0">
              <a:spcBef>
                <a:spcPts val="600"/>
              </a:spcBef>
              <a:buClr>
                <a:schemeClr val="accent2"/>
              </a:buClr>
              <a:buNone/>
            </a:pPr>
            <a:r>
              <a:rPr lang="pt-BR" sz="1800" dirty="0" smtClean="0">
                <a:solidFill>
                  <a:srgbClr val="011D63"/>
                </a:solidFill>
              </a:rPr>
              <a:t>COBERTURAS PARA OS RISCOS COMERCIAIS</a:t>
            </a:r>
          </a:p>
          <a:p>
            <a:pPr marL="0" lvl="1" indent="0">
              <a:spcBef>
                <a:spcPts val="600"/>
              </a:spcBef>
              <a:buClr>
                <a:schemeClr val="accent2"/>
              </a:buClr>
              <a:buNone/>
            </a:pPr>
            <a:r>
              <a:rPr lang="pt-BR" sz="1800" dirty="0" smtClean="0"/>
              <a:t>Insolvência </a:t>
            </a:r>
            <a:r>
              <a:rPr lang="pt-BR" sz="1800" dirty="0"/>
              <a:t>Legal </a:t>
            </a:r>
            <a:endParaRPr lang="pt-BR" sz="1800" dirty="0" smtClean="0"/>
          </a:p>
          <a:p>
            <a:pPr marL="0" lvl="1" indent="0">
              <a:spcBef>
                <a:spcPts val="0"/>
              </a:spcBef>
              <a:buClr>
                <a:schemeClr val="accent2"/>
              </a:buClr>
              <a:buNone/>
            </a:pPr>
            <a:r>
              <a:rPr lang="pt-BR" sz="1800" dirty="0" smtClean="0"/>
              <a:t>(</a:t>
            </a:r>
            <a:r>
              <a:rPr lang="pt-BR" sz="1800" dirty="0"/>
              <a:t>falência, recuperação Judicial)</a:t>
            </a:r>
          </a:p>
          <a:p>
            <a:pPr marL="0" lvl="1" indent="0">
              <a:spcBef>
                <a:spcPts val="1200"/>
              </a:spcBef>
              <a:buClr>
                <a:schemeClr val="accent2"/>
              </a:buClr>
              <a:buNone/>
            </a:pPr>
            <a:r>
              <a:rPr lang="pt-BR" sz="1800" dirty="0"/>
              <a:t>Inadimplência </a:t>
            </a:r>
            <a:endParaRPr lang="pt-BR" sz="1800" dirty="0" smtClean="0"/>
          </a:p>
          <a:p>
            <a:pPr marL="0" lvl="1" indent="0">
              <a:spcBef>
                <a:spcPts val="0"/>
              </a:spcBef>
              <a:buClr>
                <a:schemeClr val="accent2"/>
              </a:buClr>
              <a:buNone/>
            </a:pPr>
            <a:r>
              <a:rPr lang="pt-BR" sz="1800" dirty="0" smtClean="0"/>
              <a:t>(</a:t>
            </a:r>
            <a:r>
              <a:rPr lang="pt-BR" sz="1800" dirty="0"/>
              <a:t>atrasos, mora simples)</a:t>
            </a:r>
          </a:p>
          <a:p>
            <a:pPr marL="0" lvl="1" indent="0">
              <a:spcBef>
                <a:spcPts val="1200"/>
              </a:spcBef>
              <a:buClr>
                <a:schemeClr val="accent2"/>
              </a:buClr>
              <a:buNone/>
            </a:pPr>
            <a:r>
              <a:rPr lang="pt-BR" sz="1800" dirty="0"/>
              <a:t>Cobertura apenas para o risco de crédito: </a:t>
            </a:r>
            <a:endParaRPr lang="pt-BR" sz="1800" dirty="0" smtClean="0"/>
          </a:p>
          <a:p>
            <a:pPr marL="0" lvl="1" indent="0">
              <a:spcBef>
                <a:spcPts val="0"/>
              </a:spcBef>
              <a:buClr>
                <a:schemeClr val="accent2"/>
              </a:buClr>
              <a:buNone/>
            </a:pPr>
            <a:r>
              <a:rPr lang="pt-BR" sz="1800" dirty="0" smtClean="0"/>
              <a:t>não </a:t>
            </a:r>
            <a:r>
              <a:rPr lang="pt-BR" sz="1800" dirty="0"/>
              <a:t>há cobertura para litígio/disputa comercial.</a:t>
            </a:r>
          </a:p>
          <a:p>
            <a:pPr>
              <a:buClr>
                <a:schemeClr val="accent2"/>
              </a:buClr>
              <a:buFont typeface="Wingdings" pitchFamily="2" charset="2"/>
              <a:buNone/>
            </a:pPr>
            <a:endParaRPr lang="pt-BR" sz="1800" dirty="0"/>
          </a:p>
        </p:txBody>
      </p:sp>
      <p:cxnSp>
        <p:nvCxnSpPr>
          <p:cNvPr id="7" name="Straight Connector 6"/>
          <p:cNvCxnSpPr/>
          <p:nvPr/>
        </p:nvCxnSpPr>
        <p:spPr bwMode="auto">
          <a:xfrm>
            <a:off x="3900948" y="3693018"/>
            <a:ext cx="4263361"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3897614" y="4402611"/>
            <a:ext cx="4263361"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 name="Picture 14" descr="Slide 20.png"/>
          <p:cNvPicPr>
            <a:picLocks noChangeAspect="1"/>
          </p:cNvPicPr>
          <p:nvPr/>
        </p:nvPicPr>
        <p:blipFill rotWithShape="1">
          <a:blip r:embed="rId4">
            <a:extLst>
              <a:ext uri="{28A0092B-C50C-407E-A947-70E740481C1C}">
                <a14:useLocalDpi xmlns:a14="http://schemas.microsoft.com/office/drawing/2010/main" val="0"/>
              </a:ext>
            </a:extLst>
          </a:blip>
          <a:srcRect l="6745" t="9637" r="58249" b="12329"/>
          <a:stretch/>
        </p:blipFill>
        <p:spPr>
          <a:xfrm>
            <a:off x="1065528" y="1709064"/>
            <a:ext cx="2316828" cy="3318623"/>
          </a:xfrm>
          <a:prstGeom prst="rect">
            <a:avLst/>
          </a:prstGeom>
        </p:spPr>
      </p:pic>
      <p:pic>
        <p:nvPicPr>
          <p:cNvPr id="16" name="Picture 15" descr="stuff.png"/>
          <p:cNvPicPr>
            <a:picLocks noChangeAspect="1"/>
          </p:cNvPicPr>
          <p:nvPr/>
        </p:nvPicPr>
        <p:blipFill rotWithShape="1">
          <a:blip r:embed="rId5">
            <a:extLst>
              <a:ext uri="{28A0092B-C50C-407E-A947-70E740481C1C}">
                <a14:useLocalDpi xmlns:a14="http://schemas.microsoft.com/office/drawing/2010/main" val="0"/>
              </a:ext>
            </a:extLst>
          </a:blip>
          <a:srcRect l="67729" t="53704" r="5623" b="10429"/>
          <a:stretch/>
        </p:blipFill>
        <p:spPr>
          <a:xfrm flipH="1">
            <a:off x="2280824" y="524039"/>
            <a:ext cx="1663053" cy="1678816"/>
          </a:xfrm>
          <a:prstGeom prst="rect">
            <a:avLst/>
          </a:prstGeom>
        </p:spPr>
      </p:pic>
      <p:pic>
        <p:nvPicPr>
          <p:cNvPr id="17" name="Picture 16" descr="stuff.png"/>
          <p:cNvPicPr>
            <a:picLocks noChangeAspect="1"/>
          </p:cNvPicPr>
          <p:nvPr/>
        </p:nvPicPr>
        <p:blipFill rotWithShape="1">
          <a:blip r:embed="rId5">
            <a:extLst>
              <a:ext uri="{28A0092B-C50C-407E-A947-70E740481C1C}">
                <a14:useLocalDpi xmlns:a14="http://schemas.microsoft.com/office/drawing/2010/main" val="0"/>
              </a:ext>
            </a:extLst>
          </a:blip>
          <a:srcRect l="67729" t="53704" r="5623" b="10429"/>
          <a:stretch/>
        </p:blipFill>
        <p:spPr>
          <a:xfrm flipV="1">
            <a:off x="433927" y="4522644"/>
            <a:ext cx="2313430" cy="2335356"/>
          </a:xfrm>
          <a:prstGeom prst="rect">
            <a:avLst/>
          </a:prstGeom>
        </p:spPr>
      </p:pic>
      <p:pic>
        <p:nvPicPr>
          <p:cNvPr id="18" name="Picture 17" descr="stuff.png"/>
          <p:cNvPicPr>
            <a:picLocks noChangeAspect="1"/>
          </p:cNvPicPr>
          <p:nvPr/>
        </p:nvPicPr>
        <p:blipFill rotWithShape="1">
          <a:blip r:embed="rId5">
            <a:extLst>
              <a:ext uri="{28A0092B-C50C-407E-A947-70E740481C1C}">
                <a14:useLocalDpi xmlns:a14="http://schemas.microsoft.com/office/drawing/2010/main" val="0"/>
              </a:ext>
            </a:extLst>
          </a:blip>
          <a:srcRect l="67729" t="53704" r="5623" b="10429"/>
          <a:stretch/>
        </p:blipFill>
        <p:spPr>
          <a:xfrm flipV="1">
            <a:off x="7027063" y="1046815"/>
            <a:ext cx="2313430" cy="2335356"/>
          </a:xfrm>
          <a:prstGeom prst="rect">
            <a:avLst/>
          </a:prstGeom>
        </p:spPr>
      </p:pic>
    </p:spTree>
    <p:custDataLst>
      <p:tags r:id="rId1"/>
    </p:custDataLst>
    <p:extLst>
      <p:ext uri="{BB962C8B-B14F-4D97-AF65-F5344CB8AC3E}">
        <p14:creationId xmlns:p14="http://schemas.microsoft.com/office/powerpoint/2010/main" val="191394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5714"/>
                                        </p:tgtEl>
                                        <p:attrNameLst>
                                          <p:attrName>style.visibility</p:attrName>
                                        </p:attrNameLst>
                                      </p:cBhvr>
                                      <p:to>
                                        <p:strVal val="visible"/>
                                      </p:to>
                                    </p:set>
                                    <p:animEffect transition="in" filter="wipe(left)">
                                      <p:cBhvr>
                                        <p:cTn id="11" dur="500"/>
                                        <p:tgtEl>
                                          <p:spTgt spid="11571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5715"/>
                                        </p:tgtEl>
                                        <p:attrNameLst>
                                          <p:attrName>style.visibility</p:attrName>
                                        </p:attrNameLst>
                                      </p:cBhvr>
                                      <p:to>
                                        <p:strVal val="visible"/>
                                      </p:to>
                                    </p:set>
                                    <p:animEffect transition="in" filter="wipe(up)">
                                      <p:cBhvr>
                                        <p:cTn id="15" dur="400"/>
                                        <p:tgtEl>
                                          <p:spTgt spid="115715"/>
                                        </p:tgtEl>
                                      </p:cBhvr>
                                    </p:animEffect>
                                  </p:childTnLst>
                                </p:cTn>
                              </p:par>
                              <p:par>
                                <p:cTn id="16" presetID="22" presetClass="entr" presetSubtype="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400"/>
                                        <p:tgtEl>
                                          <p:spTgt spid="7"/>
                                        </p:tgtEl>
                                      </p:cBhvr>
                                    </p:animEffect>
                                  </p:childTnLst>
                                </p:cTn>
                              </p:par>
                              <p:par>
                                <p:cTn id="19" presetID="22" presetClass="entr" presetSubtype="1"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4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P spid="1157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0"/>
          </p:nvPr>
        </p:nvSpPr>
        <p:spPr/>
        <p:txBody>
          <a:bodyPr/>
          <a:lstStyle/>
          <a:p>
            <a:fld id="{A42EC2D3-6E41-4082-B1B4-7287DEEB7961}" type="slidenum">
              <a:rPr lang="en-GB"/>
              <a:pPr/>
              <a:t>22</a:t>
            </a:fld>
            <a:endParaRPr lang="en-GB"/>
          </a:p>
        </p:txBody>
      </p:sp>
      <p:sp>
        <p:nvSpPr>
          <p:cNvPr id="6" name="Espaço Reservado para Data 5"/>
          <p:cNvSpPr>
            <a:spLocks noGrp="1"/>
          </p:cNvSpPr>
          <p:nvPr>
            <p:ph type="dt" sz="half" idx="11"/>
          </p:nvPr>
        </p:nvSpPr>
        <p:spPr/>
        <p:txBody>
          <a:bodyPr/>
          <a:lstStyle/>
          <a:p>
            <a:fld id="{2EED0B6F-9641-482D-B197-839C1FBD9520}" type="datetime4">
              <a:rPr lang="en-GB"/>
              <a:pPr/>
              <a:t>23 October 2015</a:t>
            </a:fld>
            <a:endParaRPr lang="en-GB"/>
          </a:p>
        </p:txBody>
      </p:sp>
      <p:sp>
        <p:nvSpPr>
          <p:cNvPr id="115716" name="Rectangle 4"/>
          <p:cNvSpPr>
            <a:spLocks noGrp="1" noChangeArrowheads="1"/>
          </p:cNvSpPr>
          <p:nvPr>
            <p:ph type="body" sz="half" idx="2"/>
          </p:nvPr>
        </p:nvSpPr>
        <p:spPr>
          <a:xfrm>
            <a:off x="3851435" y="2414309"/>
            <a:ext cx="4267200" cy="3637057"/>
          </a:xfrm>
        </p:spPr>
        <p:txBody>
          <a:bodyPr/>
          <a:lstStyle/>
          <a:p>
            <a:pPr marL="0" indent="0">
              <a:spcBef>
                <a:spcPts val="600"/>
              </a:spcBef>
              <a:buClr>
                <a:schemeClr val="accent2"/>
              </a:buClr>
              <a:buNone/>
            </a:pPr>
            <a:r>
              <a:rPr lang="pt-BR" sz="1800" dirty="0" smtClean="0">
                <a:solidFill>
                  <a:srgbClr val="011D63"/>
                </a:solidFill>
              </a:rPr>
              <a:t>COBERTURAS PARA OS RISCOS POLÍTICOS (EXPORTAÇÃO)</a:t>
            </a:r>
          </a:p>
          <a:p>
            <a:pPr marL="0" lvl="1" indent="0">
              <a:spcBef>
                <a:spcPts val="1200"/>
              </a:spcBef>
              <a:buClr>
                <a:schemeClr val="accent2"/>
              </a:buClr>
              <a:buNone/>
            </a:pPr>
            <a:r>
              <a:rPr lang="pt-BR" sz="1800" dirty="0"/>
              <a:t>Riscos soberanos e riscos ligados a atos do governo</a:t>
            </a:r>
          </a:p>
          <a:p>
            <a:pPr marL="0" lvl="1" indent="0">
              <a:spcBef>
                <a:spcPts val="1200"/>
              </a:spcBef>
              <a:buClr>
                <a:schemeClr val="accent2"/>
              </a:buClr>
              <a:buNone/>
            </a:pPr>
            <a:r>
              <a:rPr lang="pt-BR" sz="1800" dirty="0"/>
              <a:t>Não transferência, moratória, controles cambiais</a:t>
            </a:r>
          </a:p>
          <a:p>
            <a:pPr marL="0" lvl="1" indent="0">
              <a:spcBef>
                <a:spcPts val="1200"/>
              </a:spcBef>
              <a:buClr>
                <a:schemeClr val="accent2"/>
              </a:buClr>
              <a:buNone/>
            </a:pPr>
            <a:r>
              <a:rPr lang="pt-BR" sz="1800" dirty="0"/>
              <a:t>Expropriação, nacionalização de ativos no estrangeiro</a:t>
            </a:r>
          </a:p>
          <a:p>
            <a:pPr marL="0" lvl="1" indent="0">
              <a:spcBef>
                <a:spcPts val="1200"/>
              </a:spcBef>
              <a:buClr>
                <a:schemeClr val="accent2"/>
              </a:buClr>
              <a:buNone/>
            </a:pPr>
            <a:r>
              <a:rPr lang="pt-BR" sz="1800" dirty="0"/>
              <a:t>Frustração de contrato, guerra </a:t>
            </a:r>
            <a:r>
              <a:rPr lang="pt-BR" sz="1800" dirty="0" smtClean="0"/>
              <a:t>civil</a:t>
            </a:r>
            <a:endParaRPr lang="pt-BR" sz="1800" dirty="0"/>
          </a:p>
        </p:txBody>
      </p:sp>
      <p:sp>
        <p:nvSpPr>
          <p:cNvPr id="10" name="Rectangle 2"/>
          <p:cNvSpPr>
            <a:spLocks noGrp="1" noChangeArrowheads="1"/>
          </p:cNvSpPr>
          <p:nvPr>
            <p:ph type="title"/>
          </p:nvPr>
        </p:nvSpPr>
        <p:spPr>
          <a:xfrm>
            <a:off x="3889807" y="1406266"/>
            <a:ext cx="4157872" cy="900250"/>
          </a:xfrm>
        </p:spPr>
        <p:txBody>
          <a:bodyPr/>
          <a:lstStyle/>
          <a:p>
            <a:pPr>
              <a:lnSpc>
                <a:spcPct val="100000"/>
              </a:lnSpc>
            </a:pPr>
            <a:r>
              <a:rPr lang="pt-BR" sz="2400" dirty="0" smtClean="0"/>
              <a:t>Seguro De Crédito</a:t>
            </a:r>
            <a:br>
              <a:rPr lang="pt-BR" sz="2400" dirty="0" smtClean="0"/>
            </a:br>
            <a:r>
              <a:rPr lang="pt-BR" sz="2400" b="1" dirty="0" smtClean="0">
                <a:solidFill>
                  <a:schemeClr val="accent2"/>
                </a:solidFill>
              </a:rPr>
              <a:t>COBERTURAS</a:t>
            </a:r>
            <a:endParaRPr lang="pt-BR" sz="2400" b="1" dirty="0">
              <a:solidFill>
                <a:schemeClr val="accent2"/>
              </a:solidFill>
            </a:endParaRPr>
          </a:p>
        </p:txBody>
      </p:sp>
      <p:pic>
        <p:nvPicPr>
          <p:cNvPr id="11" name="Picture 10" descr="Slide 20.png"/>
          <p:cNvPicPr>
            <a:picLocks noChangeAspect="1"/>
          </p:cNvPicPr>
          <p:nvPr/>
        </p:nvPicPr>
        <p:blipFill rotWithShape="1">
          <a:blip r:embed="rId4">
            <a:extLst>
              <a:ext uri="{28A0092B-C50C-407E-A947-70E740481C1C}">
                <a14:useLocalDpi xmlns:a14="http://schemas.microsoft.com/office/drawing/2010/main" val="0"/>
              </a:ext>
            </a:extLst>
          </a:blip>
          <a:srcRect l="6745" t="9637" r="58249" b="12329"/>
          <a:stretch/>
        </p:blipFill>
        <p:spPr>
          <a:xfrm>
            <a:off x="1065528" y="1709064"/>
            <a:ext cx="2316828" cy="3318623"/>
          </a:xfrm>
          <a:prstGeom prst="rect">
            <a:avLst/>
          </a:prstGeom>
        </p:spPr>
      </p:pic>
      <p:cxnSp>
        <p:nvCxnSpPr>
          <p:cNvPr id="12" name="Straight Connector 11"/>
          <p:cNvCxnSpPr/>
          <p:nvPr/>
        </p:nvCxnSpPr>
        <p:spPr bwMode="auto">
          <a:xfrm>
            <a:off x="3849111" y="3744850"/>
            <a:ext cx="4263361"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3845777" y="4454443"/>
            <a:ext cx="4263361"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3842666" y="5151077"/>
            <a:ext cx="4263361"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 name="Picture 14" descr="stuff.png"/>
          <p:cNvPicPr>
            <a:picLocks noChangeAspect="1"/>
          </p:cNvPicPr>
          <p:nvPr/>
        </p:nvPicPr>
        <p:blipFill rotWithShape="1">
          <a:blip r:embed="rId5">
            <a:extLst>
              <a:ext uri="{28A0092B-C50C-407E-A947-70E740481C1C}">
                <a14:useLocalDpi xmlns:a14="http://schemas.microsoft.com/office/drawing/2010/main" val="0"/>
              </a:ext>
            </a:extLst>
          </a:blip>
          <a:srcRect l="67729" t="53704" r="5623" b="10429"/>
          <a:stretch/>
        </p:blipFill>
        <p:spPr>
          <a:xfrm flipH="1">
            <a:off x="2280824" y="524039"/>
            <a:ext cx="1663053" cy="1678816"/>
          </a:xfrm>
          <a:prstGeom prst="rect">
            <a:avLst/>
          </a:prstGeom>
        </p:spPr>
      </p:pic>
      <p:pic>
        <p:nvPicPr>
          <p:cNvPr id="16" name="Picture 15" descr="stuff.png"/>
          <p:cNvPicPr>
            <a:picLocks noChangeAspect="1"/>
          </p:cNvPicPr>
          <p:nvPr/>
        </p:nvPicPr>
        <p:blipFill rotWithShape="1">
          <a:blip r:embed="rId5">
            <a:extLst>
              <a:ext uri="{28A0092B-C50C-407E-A947-70E740481C1C}">
                <a14:useLocalDpi xmlns:a14="http://schemas.microsoft.com/office/drawing/2010/main" val="0"/>
              </a:ext>
            </a:extLst>
          </a:blip>
          <a:srcRect l="67729" t="53704" r="5623" b="10429"/>
          <a:stretch/>
        </p:blipFill>
        <p:spPr>
          <a:xfrm flipV="1">
            <a:off x="433927" y="4522644"/>
            <a:ext cx="2313430" cy="2335356"/>
          </a:xfrm>
          <a:prstGeom prst="rect">
            <a:avLst/>
          </a:prstGeom>
        </p:spPr>
      </p:pic>
      <p:pic>
        <p:nvPicPr>
          <p:cNvPr id="17" name="Picture 16" descr="stuff.png"/>
          <p:cNvPicPr>
            <a:picLocks noChangeAspect="1"/>
          </p:cNvPicPr>
          <p:nvPr/>
        </p:nvPicPr>
        <p:blipFill rotWithShape="1">
          <a:blip r:embed="rId5">
            <a:extLst>
              <a:ext uri="{28A0092B-C50C-407E-A947-70E740481C1C}">
                <a14:useLocalDpi xmlns:a14="http://schemas.microsoft.com/office/drawing/2010/main" val="0"/>
              </a:ext>
            </a:extLst>
          </a:blip>
          <a:srcRect l="67729" t="53704" r="5623" b="10429"/>
          <a:stretch/>
        </p:blipFill>
        <p:spPr>
          <a:xfrm flipV="1">
            <a:off x="7027063" y="1046815"/>
            <a:ext cx="2313430" cy="2335356"/>
          </a:xfrm>
          <a:prstGeom prst="rect">
            <a:avLst/>
          </a:prstGeom>
        </p:spPr>
      </p:pic>
    </p:spTree>
    <p:custDataLst>
      <p:tags r:id="rId1"/>
    </p:custDataLst>
    <p:extLst>
      <p:ext uri="{BB962C8B-B14F-4D97-AF65-F5344CB8AC3E}">
        <p14:creationId xmlns:p14="http://schemas.microsoft.com/office/powerpoint/2010/main" val="374307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5716"/>
                                        </p:tgtEl>
                                        <p:attrNameLst>
                                          <p:attrName>style.visibility</p:attrName>
                                        </p:attrNameLst>
                                      </p:cBhvr>
                                      <p:to>
                                        <p:strVal val="visible"/>
                                      </p:to>
                                    </p:set>
                                    <p:animEffect transition="in" filter="wipe(up)">
                                      <p:cBhvr>
                                        <p:cTn id="7" dur="500"/>
                                        <p:tgtEl>
                                          <p:spTgt spid="115716"/>
                                        </p:tgtEl>
                                      </p:cBhvr>
                                    </p:animEffect>
                                  </p:childTnLst>
                                </p:cTn>
                              </p:par>
                              <p:par>
                                <p:cTn id="8" presetID="22"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par>
                                <p:cTn id="11" presetID="22"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par>
                                <p:cTn id="14" presetID="22" presetClass="entr" presetSubtype="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stuff.png"/>
          <p:cNvPicPr>
            <a:picLocks noChangeAspect="1"/>
          </p:cNvPicPr>
          <p:nvPr/>
        </p:nvPicPr>
        <p:blipFill rotWithShape="1">
          <a:blip r:embed="rId2">
            <a:extLst>
              <a:ext uri="{28A0092B-C50C-407E-A947-70E740481C1C}">
                <a14:useLocalDpi xmlns:a14="http://schemas.microsoft.com/office/drawing/2010/main" val="0"/>
              </a:ext>
            </a:extLst>
          </a:blip>
          <a:srcRect l="67729" t="53704" r="5623" b="10429"/>
          <a:stretch/>
        </p:blipFill>
        <p:spPr>
          <a:xfrm flipV="1">
            <a:off x="1331690" y="2757266"/>
            <a:ext cx="4266696" cy="4307135"/>
          </a:xfrm>
          <a:prstGeom prst="rect">
            <a:avLst/>
          </a:prstGeom>
        </p:spPr>
      </p:pic>
      <p:sp>
        <p:nvSpPr>
          <p:cNvPr id="6" name="Título 5"/>
          <p:cNvSpPr>
            <a:spLocks noGrp="1"/>
          </p:cNvSpPr>
          <p:nvPr>
            <p:ph type="title"/>
          </p:nvPr>
        </p:nvSpPr>
        <p:spPr>
          <a:xfrm>
            <a:off x="725718" y="408504"/>
            <a:ext cx="8351900" cy="690562"/>
          </a:xfrm>
        </p:spPr>
        <p:txBody>
          <a:bodyPr/>
          <a:lstStyle/>
          <a:p>
            <a:r>
              <a:rPr lang="pt-BR" dirty="0" smtClean="0"/>
              <a:t>Seguro </a:t>
            </a:r>
            <a:r>
              <a:rPr lang="pt-BR" dirty="0"/>
              <a:t>de Crédito</a:t>
            </a:r>
            <a:br>
              <a:rPr lang="pt-BR" dirty="0"/>
            </a:br>
            <a:r>
              <a:rPr lang="pt-BR" dirty="0" smtClean="0">
                <a:solidFill>
                  <a:schemeClr val="accent2"/>
                </a:solidFill>
              </a:rPr>
              <a:t>PRINCIPAIS MODALIDADES DE APÓLICE</a:t>
            </a:r>
            <a:endParaRPr lang="en-GB" dirty="0"/>
          </a:p>
        </p:txBody>
      </p:sp>
      <p:pic>
        <p:nvPicPr>
          <p:cNvPr id="11" name="Picture 10" descr="stuff.png"/>
          <p:cNvPicPr>
            <a:picLocks noChangeAspect="1"/>
          </p:cNvPicPr>
          <p:nvPr/>
        </p:nvPicPr>
        <p:blipFill rotWithShape="1">
          <a:blip r:embed="rId2">
            <a:extLst>
              <a:ext uri="{28A0092B-C50C-407E-A947-70E740481C1C}">
                <a14:useLocalDpi xmlns:a14="http://schemas.microsoft.com/office/drawing/2010/main" val="0"/>
              </a:ext>
            </a:extLst>
          </a:blip>
          <a:srcRect l="67729" t="53704" r="5623" b="10429"/>
          <a:stretch/>
        </p:blipFill>
        <p:spPr>
          <a:xfrm flipH="1">
            <a:off x="-142551" y="770241"/>
            <a:ext cx="1663053" cy="1678816"/>
          </a:xfrm>
          <a:prstGeom prst="rect">
            <a:avLst/>
          </a:prstGeom>
        </p:spPr>
      </p:pic>
      <p:pic>
        <p:nvPicPr>
          <p:cNvPr id="12" name="Picture 11" descr="stuff.png"/>
          <p:cNvPicPr>
            <a:picLocks noChangeAspect="1"/>
          </p:cNvPicPr>
          <p:nvPr/>
        </p:nvPicPr>
        <p:blipFill rotWithShape="1">
          <a:blip r:embed="rId2">
            <a:extLst>
              <a:ext uri="{28A0092B-C50C-407E-A947-70E740481C1C}">
                <a14:useLocalDpi xmlns:a14="http://schemas.microsoft.com/office/drawing/2010/main" val="0"/>
              </a:ext>
            </a:extLst>
          </a:blip>
          <a:srcRect l="67729" t="53704" r="5623" b="10429"/>
          <a:stretch/>
        </p:blipFill>
        <p:spPr>
          <a:xfrm flipV="1">
            <a:off x="6155633" y="414654"/>
            <a:ext cx="2545855" cy="2569984"/>
          </a:xfrm>
          <a:prstGeom prst="rect">
            <a:avLst/>
          </a:prstGeom>
        </p:spPr>
      </p:pic>
      <p:grpSp>
        <p:nvGrpSpPr>
          <p:cNvPr id="16" name="Group 15"/>
          <p:cNvGrpSpPr/>
          <p:nvPr/>
        </p:nvGrpSpPr>
        <p:grpSpPr>
          <a:xfrm>
            <a:off x="667115" y="1166216"/>
            <a:ext cx="8430260" cy="1049596"/>
            <a:chOff x="667115" y="1166216"/>
            <a:chExt cx="8430260" cy="1049596"/>
          </a:xfrm>
        </p:grpSpPr>
        <p:sp>
          <p:nvSpPr>
            <p:cNvPr id="7" name="Text Placeholder 9"/>
            <p:cNvSpPr txBox="1">
              <a:spLocks/>
            </p:cNvSpPr>
            <p:nvPr/>
          </p:nvSpPr>
          <p:spPr bwMode="auto">
            <a:xfrm>
              <a:off x="667115" y="1186282"/>
              <a:ext cx="8417307" cy="1029530"/>
            </a:xfrm>
            <a:prstGeom prst="rect">
              <a:avLst/>
            </a:prstGeom>
            <a:solidFill>
              <a:schemeClr val="accent2"/>
            </a:solidFill>
            <a:ln>
              <a:noFill/>
            </a:ln>
            <a:effectLst/>
            <a:extLst/>
          </p:spPr>
          <p:txBody>
            <a:bodyPr lIns="36000" tIns="72000" rIns="72000" bIns="72000"/>
            <a:lstStyle>
              <a:lvl1pPr marL="201613"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100000"/>
                </a:lnSpc>
                <a:spcBef>
                  <a:spcPts val="1000"/>
                </a:spcBef>
              </a:pPr>
              <a:r>
                <a:rPr lang="pt-BR" sz="1800" b="1" dirty="0" smtClean="0">
                  <a:solidFill>
                    <a:schemeClr val="bg1"/>
                  </a:solidFill>
                </a:rPr>
                <a:t>TRADICIONAL – Limite Cancelável</a:t>
              </a:r>
            </a:p>
            <a:p>
              <a:pPr algn="l" eaLnBrk="1" hangingPunct="1">
                <a:lnSpc>
                  <a:spcPct val="100000"/>
                </a:lnSpc>
                <a:spcBef>
                  <a:spcPts val="400"/>
                </a:spcBef>
              </a:pPr>
              <a:r>
                <a:rPr lang="pt-BR" sz="1600" dirty="0" smtClean="0">
                  <a:solidFill>
                    <a:schemeClr val="bg1"/>
                  </a:solidFill>
                </a:rPr>
                <a:t>Cobertura a toda a carteira de clientes do segurado</a:t>
              </a:r>
            </a:p>
            <a:p>
              <a:pPr algn="l" eaLnBrk="1" hangingPunct="1">
                <a:lnSpc>
                  <a:spcPct val="100000"/>
                </a:lnSpc>
                <a:spcBef>
                  <a:spcPts val="600"/>
                </a:spcBef>
              </a:pPr>
              <a:r>
                <a:rPr lang="pt-BR" sz="1600" dirty="0" smtClean="0">
                  <a:solidFill>
                    <a:schemeClr val="bg1"/>
                  </a:solidFill>
                </a:rPr>
                <a:t>Limites de Crédito são monitorados pela seguradora, e podem ser reduzidos/cancelados</a:t>
              </a:r>
              <a:endParaRPr lang="pt-BR" sz="1600" dirty="0">
                <a:solidFill>
                  <a:schemeClr val="bg1"/>
                </a:solidFill>
              </a:endParaRPr>
            </a:p>
          </p:txBody>
        </p:sp>
        <p:sp>
          <p:nvSpPr>
            <p:cNvPr id="2" name="Right Triangle 1"/>
            <p:cNvSpPr/>
            <p:nvPr/>
          </p:nvSpPr>
          <p:spPr bwMode="auto">
            <a:xfrm flipH="1" flipV="1">
              <a:off x="8358699" y="1166216"/>
              <a:ext cx="738676" cy="627481"/>
            </a:xfrm>
            <a:prstGeom prst="rtTriangle">
              <a:avLst/>
            </a:prstGeom>
            <a:solidFill>
              <a:schemeClr val="bg1"/>
            </a:solidFill>
            <a:ln w="9525" cap="flat" cmpd="sng" algn="ctr">
              <a:no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pSp>
      <p:grpSp>
        <p:nvGrpSpPr>
          <p:cNvPr id="17" name="Group 16"/>
          <p:cNvGrpSpPr/>
          <p:nvPr/>
        </p:nvGrpSpPr>
        <p:grpSpPr>
          <a:xfrm>
            <a:off x="660923" y="2381641"/>
            <a:ext cx="8446301" cy="1396388"/>
            <a:chOff x="660923" y="2381641"/>
            <a:chExt cx="8446301" cy="1396388"/>
          </a:xfrm>
        </p:grpSpPr>
        <p:sp>
          <p:nvSpPr>
            <p:cNvPr id="8" name="Text Placeholder 9"/>
            <p:cNvSpPr txBox="1">
              <a:spLocks/>
            </p:cNvSpPr>
            <p:nvPr/>
          </p:nvSpPr>
          <p:spPr bwMode="auto">
            <a:xfrm>
              <a:off x="660923" y="2391064"/>
              <a:ext cx="8423497" cy="1386965"/>
            </a:xfrm>
            <a:prstGeom prst="rect">
              <a:avLst/>
            </a:prstGeom>
            <a:solidFill>
              <a:schemeClr val="tx1">
                <a:lumMod val="65000"/>
                <a:lumOff val="35000"/>
              </a:schemeClr>
            </a:solidFill>
            <a:ln>
              <a:noFill/>
            </a:ln>
            <a:effectLst/>
            <a:extLst/>
          </p:spPr>
          <p:txBody>
            <a:bodyPr lIns="36000" tIns="72000" rIns="72000" bIns="72000"/>
            <a:lstStyle>
              <a:lvl1pPr marL="201613"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100000"/>
                </a:lnSpc>
                <a:spcBef>
                  <a:spcPts val="1000"/>
                </a:spcBef>
              </a:pPr>
              <a:r>
                <a:rPr lang="pt-BR" sz="1800" b="1" dirty="0" smtClean="0">
                  <a:solidFill>
                    <a:schemeClr val="bg1"/>
                  </a:solidFill>
                </a:rPr>
                <a:t>EXCESSO DE DANOS – Limite Não Cancelável - Catastrófico</a:t>
              </a:r>
            </a:p>
            <a:p>
              <a:pPr algn="l" eaLnBrk="1" hangingPunct="1">
                <a:lnSpc>
                  <a:spcPct val="100000"/>
                </a:lnSpc>
                <a:spcBef>
                  <a:spcPts val="400"/>
                </a:spcBef>
              </a:pPr>
              <a:r>
                <a:rPr lang="pt-BR" sz="1600" dirty="0" smtClean="0">
                  <a:solidFill>
                    <a:schemeClr val="bg1"/>
                  </a:solidFill>
                </a:rPr>
                <a:t>Cobertura para Excesso de Danos, acima de franquia estipulada</a:t>
              </a:r>
            </a:p>
            <a:p>
              <a:pPr algn="l" eaLnBrk="1" hangingPunct="1">
                <a:lnSpc>
                  <a:spcPct val="100000"/>
                </a:lnSpc>
                <a:spcBef>
                  <a:spcPts val="600"/>
                </a:spcBef>
              </a:pPr>
              <a:r>
                <a:rPr lang="pt-BR" sz="1600" dirty="0" smtClean="0">
                  <a:solidFill>
                    <a:schemeClr val="bg1"/>
                  </a:solidFill>
                </a:rPr>
                <a:t>Limites são Não Canceláveis durante a vigência</a:t>
              </a:r>
            </a:p>
            <a:p>
              <a:pPr algn="l" eaLnBrk="1" hangingPunct="1">
                <a:lnSpc>
                  <a:spcPct val="100000"/>
                </a:lnSpc>
                <a:spcBef>
                  <a:spcPts val="600"/>
                </a:spcBef>
              </a:pPr>
              <a:r>
                <a:rPr lang="pt-BR" sz="1600" dirty="0" smtClean="0">
                  <a:solidFill>
                    <a:schemeClr val="bg1"/>
                  </a:solidFill>
                </a:rPr>
                <a:t>Foco em catástrofe</a:t>
              </a:r>
              <a:endParaRPr lang="pt-BR" sz="1600" dirty="0">
                <a:solidFill>
                  <a:schemeClr val="bg1"/>
                </a:solidFill>
              </a:endParaRPr>
            </a:p>
          </p:txBody>
        </p:sp>
        <p:sp>
          <p:nvSpPr>
            <p:cNvPr id="13" name="Right Triangle 12"/>
            <p:cNvSpPr/>
            <p:nvPr/>
          </p:nvSpPr>
          <p:spPr bwMode="auto">
            <a:xfrm flipH="1" flipV="1">
              <a:off x="8368548" y="2381641"/>
              <a:ext cx="738676" cy="627481"/>
            </a:xfrm>
            <a:prstGeom prst="rtTriangle">
              <a:avLst/>
            </a:prstGeom>
            <a:solidFill>
              <a:schemeClr val="bg1"/>
            </a:solidFill>
            <a:ln w="9525" cap="flat" cmpd="sng" algn="ctr">
              <a:no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pSp>
      <p:grpSp>
        <p:nvGrpSpPr>
          <p:cNvPr id="18" name="Group 17"/>
          <p:cNvGrpSpPr/>
          <p:nvPr/>
        </p:nvGrpSpPr>
        <p:grpSpPr>
          <a:xfrm>
            <a:off x="660923" y="3935089"/>
            <a:ext cx="8417272" cy="1119089"/>
            <a:chOff x="660923" y="3935089"/>
            <a:chExt cx="8417272" cy="1119089"/>
          </a:xfrm>
        </p:grpSpPr>
        <p:sp>
          <p:nvSpPr>
            <p:cNvPr id="9" name="Text Placeholder 9"/>
            <p:cNvSpPr txBox="1">
              <a:spLocks/>
            </p:cNvSpPr>
            <p:nvPr/>
          </p:nvSpPr>
          <p:spPr bwMode="auto">
            <a:xfrm>
              <a:off x="660923" y="3953281"/>
              <a:ext cx="8410538" cy="1100897"/>
            </a:xfrm>
            <a:prstGeom prst="rect">
              <a:avLst/>
            </a:prstGeom>
            <a:solidFill>
              <a:schemeClr val="bg1">
                <a:lumMod val="50000"/>
              </a:schemeClr>
            </a:solidFill>
            <a:ln>
              <a:noFill/>
            </a:ln>
            <a:effectLst/>
            <a:extLst/>
          </p:spPr>
          <p:txBody>
            <a:bodyPr lIns="36000" tIns="72000" rIns="108000" bIns="72000"/>
            <a:lstStyle>
              <a:defPPr>
                <a:defRPr lang="en-GB"/>
              </a:defPPr>
              <a:lvl1pPr marL="201613" indent="0" algn="l">
                <a:lnSpc>
                  <a:spcPct val="100000"/>
                </a:lnSpc>
                <a:spcBef>
                  <a:spcPts val="1000"/>
                </a:spcBef>
                <a:defRPr sz="1600">
                  <a:solidFill>
                    <a:schemeClr val="bg1"/>
                  </a:solidFill>
                </a:defRPr>
              </a:lvl1pPr>
              <a:lvl2pPr marL="742950" indent="-285750" algn="l"/>
              <a:lvl3pPr marL="1143000" indent="-228600" algn="l"/>
              <a:lvl4pPr marL="1600200" indent="-228600" algn="l"/>
              <a:lvl5pPr marL="2057400" indent="-228600" algn="l"/>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defRPr/>
              </a:pPr>
              <a:r>
                <a:rPr lang="pt-BR" sz="1800" b="1" dirty="0" smtClean="0">
                  <a:latin typeface="Arial" pitchFamily="34" charset="0"/>
                </a:rPr>
                <a:t>ÚNICO COMPRADOR – Single </a:t>
              </a:r>
              <a:r>
                <a:rPr lang="pt-BR" sz="1800" b="1" dirty="0" err="1" smtClean="0">
                  <a:latin typeface="Arial" pitchFamily="34" charset="0"/>
                </a:rPr>
                <a:t>Buyer</a:t>
              </a:r>
              <a:endParaRPr lang="pt-BR" sz="1800" b="1" dirty="0" smtClean="0">
                <a:latin typeface="Arial" pitchFamily="34" charset="0"/>
              </a:endParaRPr>
            </a:p>
            <a:p>
              <a:pPr>
                <a:spcBef>
                  <a:spcPts val="400"/>
                </a:spcBef>
                <a:defRPr/>
              </a:pPr>
              <a:r>
                <a:rPr lang="pt-BR" dirty="0" smtClean="0">
                  <a:latin typeface="Arial" pitchFamily="34" charset="0"/>
                </a:rPr>
                <a:t>Cobertura a um único comprador, com vendas recorrentes.</a:t>
              </a:r>
            </a:p>
            <a:p>
              <a:pPr>
                <a:spcBef>
                  <a:spcPts val="600"/>
                </a:spcBef>
                <a:defRPr/>
              </a:pPr>
              <a:r>
                <a:rPr lang="pt-BR" dirty="0" smtClean="0">
                  <a:latin typeface="Arial" pitchFamily="34" charset="0"/>
                </a:rPr>
                <a:t>Indicado para alta concentração de vendas em um único cliente.</a:t>
              </a:r>
              <a:endParaRPr lang="pt-BR" dirty="0">
                <a:latin typeface="Arial" pitchFamily="34" charset="0"/>
              </a:endParaRPr>
            </a:p>
          </p:txBody>
        </p:sp>
        <p:sp>
          <p:nvSpPr>
            <p:cNvPr id="14" name="Right Triangle 13"/>
            <p:cNvSpPr/>
            <p:nvPr/>
          </p:nvSpPr>
          <p:spPr bwMode="auto">
            <a:xfrm flipH="1" flipV="1">
              <a:off x="8339519" y="3935089"/>
              <a:ext cx="738676" cy="627481"/>
            </a:xfrm>
            <a:prstGeom prst="rtTriangle">
              <a:avLst/>
            </a:prstGeom>
            <a:solidFill>
              <a:schemeClr val="bg1"/>
            </a:solidFill>
            <a:ln w="9525" cap="flat" cmpd="sng" algn="ctr">
              <a:no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pSp>
      <p:grpSp>
        <p:nvGrpSpPr>
          <p:cNvPr id="19" name="Group 18"/>
          <p:cNvGrpSpPr/>
          <p:nvPr/>
        </p:nvGrpSpPr>
        <p:grpSpPr>
          <a:xfrm>
            <a:off x="647963" y="5216559"/>
            <a:ext cx="8453040" cy="1003262"/>
            <a:chOff x="647963" y="5216559"/>
            <a:chExt cx="8453040" cy="1003262"/>
          </a:xfrm>
        </p:grpSpPr>
        <p:sp>
          <p:nvSpPr>
            <p:cNvPr id="10" name="Text Placeholder 9"/>
            <p:cNvSpPr txBox="1">
              <a:spLocks/>
            </p:cNvSpPr>
            <p:nvPr/>
          </p:nvSpPr>
          <p:spPr bwMode="auto">
            <a:xfrm>
              <a:off x="647963" y="5229430"/>
              <a:ext cx="8436458" cy="990391"/>
            </a:xfrm>
            <a:prstGeom prst="rect">
              <a:avLst/>
            </a:prstGeom>
            <a:solidFill>
              <a:schemeClr val="bg1">
                <a:lumMod val="65000"/>
              </a:schemeClr>
            </a:solidFill>
            <a:ln>
              <a:noFill/>
            </a:ln>
            <a:effectLst/>
            <a:extLst/>
          </p:spPr>
          <p:txBody>
            <a:bodyPr lIns="36000" tIns="72000" rIns="72000" bIns="72000"/>
            <a:lstStyle>
              <a:lvl1pPr marL="201613"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100000"/>
                </a:lnSpc>
                <a:spcBef>
                  <a:spcPts val="1000"/>
                </a:spcBef>
              </a:pPr>
              <a:r>
                <a:rPr lang="pt-BR" b="1" dirty="0" smtClean="0">
                  <a:solidFill>
                    <a:schemeClr val="bg1"/>
                  </a:solidFill>
                </a:rPr>
                <a:t>PROJETOS – Single </a:t>
              </a:r>
              <a:r>
                <a:rPr lang="pt-BR" b="1" dirty="0" err="1" smtClean="0">
                  <a:solidFill>
                    <a:schemeClr val="bg1"/>
                  </a:solidFill>
                </a:rPr>
                <a:t>Risk</a:t>
              </a:r>
              <a:endParaRPr lang="pt-BR" b="1" dirty="0" smtClean="0">
                <a:solidFill>
                  <a:schemeClr val="bg1"/>
                </a:solidFill>
              </a:endParaRPr>
            </a:p>
            <a:p>
              <a:pPr algn="l" eaLnBrk="1" hangingPunct="1">
                <a:spcBef>
                  <a:spcPts val="400"/>
                </a:spcBef>
              </a:pPr>
              <a:r>
                <a:rPr lang="pt-BR" sz="1600" dirty="0" smtClean="0">
                  <a:solidFill>
                    <a:schemeClr val="bg1"/>
                  </a:solidFill>
                </a:rPr>
                <a:t>Cobertura para o Risco de Crédito em Projetos, pós performance.</a:t>
              </a:r>
            </a:p>
            <a:p>
              <a:pPr algn="l" eaLnBrk="1" hangingPunct="1">
                <a:spcBef>
                  <a:spcPts val="600"/>
                </a:spcBef>
              </a:pPr>
              <a:r>
                <a:rPr lang="pt-BR" sz="1600" dirty="0" smtClean="0">
                  <a:solidFill>
                    <a:schemeClr val="bg1"/>
                  </a:solidFill>
                </a:rPr>
                <a:t>Prazos de até 3 anos.</a:t>
              </a:r>
              <a:endParaRPr lang="pt-BR" sz="1600" dirty="0">
                <a:solidFill>
                  <a:schemeClr val="bg1"/>
                </a:solidFill>
              </a:endParaRPr>
            </a:p>
          </p:txBody>
        </p:sp>
        <p:sp>
          <p:nvSpPr>
            <p:cNvPr id="15" name="Right Triangle 14"/>
            <p:cNvSpPr/>
            <p:nvPr/>
          </p:nvSpPr>
          <p:spPr bwMode="auto">
            <a:xfrm flipH="1" flipV="1">
              <a:off x="8362327" y="5216559"/>
              <a:ext cx="738676" cy="627481"/>
            </a:xfrm>
            <a:prstGeom prst="rtTriangle">
              <a:avLst/>
            </a:prstGeom>
            <a:solidFill>
              <a:schemeClr val="bg1"/>
            </a:solidFill>
            <a:ln w="9525" cap="flat" cmpd="sng" algn="ctr">
              <a:no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222768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3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3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3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3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35716" y="596476"/>
            <a:ext cx="7646138" cy="1141412"/>
          </a:xfrm>
        </p:spPr>
        <p:txBody>
          <a:bodyPr/>
          <a:lstStyle/>
          <a:p>
            <a:pPr algn="ctr">
              <a:lnSpc>
                <a:spcPct val="100000"/>
              </a:lnSpc>
            </a:pPr>
            <a:r>
              <a:rPr lang="pt-BR" dirty="0" smtClean="0"/>
              <a:t>Seguro </a:t>
            </a:r>
            <a:r>
              <a:rPr lang="pt-BR" dirty="0"/>
              <a:t>de Crédito</a:t>
            </a:r>
            <a:br>
              <a:rPr lang="pt-BR" dirty="0"/>
            </a:br>
            <a:r>
              <a:rPr lang="pt-BR" dirty="0" smtClean="0">
                <a:solidFill>
                  <a:schemeClr val="accent2"/>
                </a:solidFill>
              </a:rPr>
              <a:t>SEGURO DE CRÉDITO PARA OS FINANCIADORES </a:t>
            </a:r>
            <a:br>
              <a:rPr lang="pt-BR" dirty="0" smtClean="0">
                <a:solidFill>
                  <a:schemeClr val="accent2"/>
                </a:solidFill>
              </a:rPr>
            </a:br>
            <a:r>
              <a:rPr lang="pt-BR" i="1" dirty="0" smtClean="0">
                <a:solidFill>
                  <a:schemeClr val="accent2"/>
                </a:solidFill>
              </a:rPr>
              <a:t>PROJECT FINANCE/EMPRÉSTIMOS</a:t>
            </a:r>
            <a:endParaRPr lang="pt-BR" i="1" dirty="0">
              <a:solidFill>
                <a:schemeClr val="accent2"/>
              </a:solidFill>
            </a:endParaRPr>
          </a:p>
        </p:txBody>
      </p:sp>
      <p:sp>
        <p:nvSpPr>
          <p:cNvPr id="33795" name="Rectangle 3"/>
          <p:cNvSpPr>
            <a:spLocks noGrp="1" noChangeArrowheads="1"/>
          </p:cNvSpPr>
          <p:nvPr>
            <p:ph type="body" idx="1"/>
          </p:nvPr>
        </p:nvSpPr>
        <p:spPr>
          <a:xfrm>
            <a:off x="848828" y="4406144"/>
            <a:ext cx="7559250" cy="1262062"/>
          </a:xfrm>
        </p:spPr>
        <p:txBody>
          <a:bodyPr/>
          <a:lstStyle/>
          <a:p>
            <a:pPr marL="0" indent="0" algn="ctr">
              <a:buClr>
                <a:schemeClr val="accent2"/>
              </a:buClr>
              <a:buNone/>
            </a:pPr>
            <a:r>
              <a:rPr lang="pt-BR" dirty="0" smtClean="0">
                <a:solidFill>
                  <a:schemeClr val="accent2"/>
                </a:solidFill>
              </a:rPr>
              <a:t>LENDER’S POLITICAL RISK</a:t>
            </a:r>
          </a:p>
          <a:p>
            <a:pPr marL="228600" lvl="1" indent="0" algn="ctr">
              <a:buClr>
                <a:schemeClr val="accent2"/>
              </a:buClr>
              <a:buNone/>
            </a:pPr>
            <a:r>
              <a:rPr lang="pt-BR" sz="1800" dirty="0" smtClean="0"/>
              <a:t>Perdas </a:t>
            </a:r>
            <a:r>
              <a:rPr lang="pt-BR" sz="1800" dirty="0"/>
              <a:t>financeiras resultantes de um default nos pagamentos programados de principal e / ou juros, devido à Inconversibilidade / Non-</a:t>
            </a:r>
            <a:r>
              <a:rPr lang="pt-BR" sz="1800" dirty="0" err="1"/>
              <a:t>Transfer</a:t>
            </a:r>
            <a:r>
              <a:rPr lang="pt-BR" sz="1800" dirty="0"/>
              <a:t> bloqueio, a violência política ou expropriação do mutuário.</a:t>
            </a:r>
          </a:p>
          <a:p>
            <a:pPr marL="228600" lvl="1" indent="0" algn="ctr">
              <a:buClr>
                <a:schemeClr val="accent2"/>
              </a:buClr>
              <a:buNone/>
            </a:pPr>
            <a:endParaRPr lang="pt-BR" sz="1800" dirty="0"/>
          </a:p>
        </p:txBody>
      </p:sp>
      <p:pic>
        <p:nvPicPr>
          <p:cNvPr id="3" name="Picture 2" descr="Slide 17.png"/>
          <p:cNvPicPr>
            <a:picLocks noChangeAspect="1"/>
          </p:cNvPicPr>
          <p:nvPr/>
        </p:nvPicPr>
        <p:blipFill rotWithShape="1">
          <a:blip r:embed="rId2">
            <a:extLst>
              <a:ext uri="{28A0092B-C50C-407E-A947-70E740481C1C}">
                <a14:useLocalDpi xmlns:a14="http://schemas.microsoft.com/office/drawing/2010/main" val="0"/>
              </a:ext>
            </a:extLst>
          </a:blip>
          <a:srcRect l="19396" t="9551" r="19351" b="50488"/>
          <a:stretch/>
        </p:blipFill>
        <p:spPr>
          <a:xfrm>
            <a:off x="2529066" y="1813122"/>
            <a:ext cx="4544656" cy="2223692"/>
          </a:xfrm>
          <a:prstGeom prst="rect">
            <a:avLst/>
          </a:prstGeom>
        </p:spPr>
      </p:pic>
      <p:pic>
        <p:nvPicPr>
          <p:cNvPr id="8" name="Picture 7" descr="stuff.png"/>
          <p:cNvPicPr>
            <a:picLocks noChangeAspect="1"/>
          </p:cNvPicPr>
          <p:nvPr/>
        </p:nvPicPr>
        <p:blipFill rotWithShape="1">
          <a:blip r:embed="rId3">
            <a:extLst>
              <a:ext uri="{28A0092B-C50C-407E-A947-70E740481C1C}">
                <a14:useLocalDpi xmlns:a14="http://schemas.microsoft.com/office/drawing/2010/main" val="0"/>
              </a:ext>
            </a:extLst>
          </a:blip>
          <a:srcRect l="67729" t="53704" r="5623" b="10429"/>
          <a:stretch/>
        </p:blipFill>
        <p:spPr>
          <a:xfrm flipH="1">
            <a:off x="98061" y="347579"/>
            <a:ext cx="1379873" cy="1392952"/>
          </a:xfrm>
          <a:prstGeom prst="rect">
            <a:avLst/>
          </a:prstGeom>
        </p:spPr>
      </p:pic>
      <p:pic>
        <p:nvPicPr>
          <p:cNvPr id="9" name="Picture 8" descr="stuff.png"/>
          <p:cNvPicPr>
            <a:picLocks noChangeAspect="1"/>
          </p:cNvPicPr>
          <p:nvPr/>
        </p:nvPicPr>
        <p:blipFill rotWithShape="1">
          <a:blip r:embed="rId3">
            <a:extLst>
              <a:ext uri="{28A0092B-C50C-407E-A947-70E740481C1C}">
                <a14:useLocalDpi xmlns:a14="http://schemas.microsoft.com/office/drawing/2010/main" val="0"/>
              </a:ext>
            </a:extLst>
          </a:blip>
          <a:srcRect l="67729" t="53704" r="5623" b="10429"/>
          <a:stretch/>
        </p:blipFill>
        <p:spPr>
          <a:xfrm flipV="1">
            <a:off x="7056933" y="1938654"/>
            <a:ext cx="2545855" cy="2569984"/>
          </a:xfrm>
          <a:prstGeom prst="rect">
            <a:avLst/>
          </a:prstGeom>
        </p:spPr>
      </p:pic>
      <p:pic>
        <p:nvPicPr>
          <p:cNvPr id="10" name="Picture 9" descr="stuff.png"/>
          <p:cNvPicPr>
            <a:picLocks noChangeAspect="1"/>
          </p:cNvPicPr>
          <p:nvPr/>
        </p:nvPicPr>
        <p:blipFill rotWithShape="1">
          <a:blip r:embed="rId3">
            <a:extLst>
              <a:ext uri="{28A0092B-C50C-407E-A947-70E740481C1C}">
                <a14:useLocalDpi xmlns:a14="http://schemas.microsoft.com/office/drawing/2010/main" val="0"/>
              </a:ext>
            </a:extLst>
          </a:blip>
          <a:srcRect l="67729" t="53704" r="5623" b="10429"/>
          <a:stretch/>
        </p:blipFill>
        <p:spPr>
          <a:xfrm flipV="1">
            <a:off x="485543" y="1684421"/>
            <a:ext cx="1637623" cy="1653144"/>
          </a:xfrm>
          <a:prstGeom prst="rect">
            <a:avLst/>
          </a:prstGeom>
        </p:spPr>
      </p:pic>
    </p:spTree>
    <p:extLst>
      <p:ext uri="{BB962C8B-B14F-4D97-AF65-F5344CB8AC3E}">
        <p14:creationId xmlns:p14="http://schemas.microsoft.com/office/powerpoint/2010/main" val="71542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795">
                                            <p:txEl>
                                              <p:pRg st="0" end="0"/>
                                            </p:txEl>
                                          </p:spTgt>
                                        </p:tgtEl>
                                        <p:attrNameLst>
                                          <p:attrName>style.visibility</p:attrName>
                                        </p:attrNameLst>
                                      </p:cBhvr>
                                      <p:to>
                                        <p:strVal val="visible"/>
                                      </p:to>
                                    </p:set>
                                    <p:animEffect transition="in" filter="fade">
                                      <p:cBhvr>
                                        <p:cTn id="11" dur="500"/>
                                        <p:tgtEl>
                                          <p:spTgt spid="33795">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3795">
                                            <p:txEl>
                                              <p:pRg st="1" end="1"/>
                                            </p:txEl>
                                          </p:spTgt>
                                        </p:tgtEl>
                                        <p:attrNameLst>
                                          <p:attrName>style.visibility</p:attrName>
                                        </p:attrNameLst>
                                      </p:cBhvr>
                                      <p:to>
                                        <p:strVal val="visible"/>
                                      </p:to>
                                    </p:set>
                                    <p:animEffect transition="in" filter="fade">
                                      <p:cBhvr>
                                        <p:cTn id="15" dur="500"/>
                                        <p:tgtEl>
                                          <p:spTgt spid="337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35716" y="596476"/>
            <a:ext cx="7646138" cy="1141412"/>
          </a:xfrm>
        </p:spPr>
        <p:txBody>
          <a:bodyPr/>
          <a:lstStyle/>
          <a:p>
            <a:pPr algn="ctr">
              <a:lnSpc>
                <a:spcPct val="100000"/>
              </a:lnSpc>
            </a:pPr>
            <a:r>
              <a:rPr lang="pt-BR" dirty="0" smtClean="0"/>
              <a:t>Seguro </a:t>
            </a:r>
            <a:r>
              <a:rPr lang="pt-BR" dirty="0"/>
              <a:t>de Crédito</a:t>
            </a:r>
            <a:br>
              <a:rPr lang="pt-BR" dirty="0"/>
            </a:br>
            <a:r>
              <a:rPr lang="pt-BR" dirty="0" smtClean="0">
                <a:solidFill>
                  <a:schemeClr val="accent2"/>
                </a:solidFill>
              </a:rPr>
              <a:t>SEGURO DE CRÉDITO PARA OS FINANCIADORES </a:t>
            </a:r>
            <a:br>
              <a:rPr lang="pt-BR" dirty="0" smtClean="0">
                <a:solidFill>
                  <a:schemeClr val="accent2"/>
                </a:solidFill>
              </a:rPr>
            </a:br>
            <a:r>
              <a:rPr lang="pt-BR" i="1" dirty="0" smtClean="0">
                <a:solidFill>
                  <a:schemeClr val="accent2"/>
                </a:solidFill>
              </a:rPr>
              <a:t>PROJECT FINANCE/EMPRÉSTIMOS</a:t>
            </a:r>
            <a:endParaRPr lang="pt-BR" i="1" dirty="0">
              <a:solidFill>
                <a:schemeClr val="accent2"/>
              </a:solidFill>
            </a:endParaRPr>
          </a:p>
        </p:txBody>
      </p:sp>
      <p:sp>
        <p:nvSpPr>
          <p:cNvPr id="33795" name="Rectangle 3"/>
          <p:cNvSpPr>
            <a:spLocks noGrp="1" noChangeArrowheads="1"/>
          </p:cNvSpPr>
          <p:nvPr>
            <p:ph type="body" idx="1"/>
          </p:nvPr>
        </p:nvSpPr>
        <p:spPr>
          <a:xfrm>
            <a:off x="848828" y="4406143"/>
            <a:ext cx="7559250" cy="1609645"/>
          </a:xfrm>
        </p:spPr>
        <p:txBody>
          <a:bodyPr anchor="ctr"/>
          <a:lstStyle/>
          <a:p>
            <a:pPr marL="0" indent="0" algn="ctr">
              <a:spcBef>
                <a:spcPts val="0"/>
              </a:spcBef>
              <a:buClr>
                <a:schemeClr val="accent2"/>
              </a:buClr>
              <a:buNone/>
            </a:pPr>
            <a:r>
              <a:rPr lang="en-US" dirty="0" smtClean="0">
                <a:solidFill>
                  <a:schemeClr val="accent2"/>
                </a:solidFill>
              </a:rPr>
              <a:t>LENDERS’ CONTRACT REPUDIATION/NON-HONORING </a:t>
            </a:r>
          </a:p>
          <a:p>
            <a:pPr marL="0" indent="0" algn="ctr">
              <a:spcBef>
                <a:spcPts val="0"/>
              </a:spcBef>
              <a:buClr>
                <a:schemeClr val="accent2"/>
              </a:buClr>
              <a:buNone/>
            </a:pPr>
            <a:r>
              <a:rPr lang="en-US" dirty="0" smtClean="0">
                <a:solidFill>
                  <a:schemeClr val="accent2"/>
                </a:solidFill>
              </a:rPr>
              <a:t>OF A GUARANTEE</a:t>
            </a:r>
            <a:endParaRPr lang="pt-BR" u="sng" dirty="0" smtClean="0">
              <a:solidFill>
                <a:schemeClr val="accent2"/>
              </a:solidFill>
            </a:endParaRPr>
          </a:p>
          <a:p>
            <a:pPr marL="228600" lvl="1" indent="0" algn="ctr">
              <a:spcBef>
                <a:spcPts val="0"/>
              </a:spcBef>
              <a:buClr>
                <a:schemeClr val="accent2"/>
              </a:buClr>
              <a:buNone/>
            </a:pPr>
            <a:r>
              <a:rPr lang="pt-BR" sz="1800" dirty="0" smtClean="0"/>
              <a:t>Perdas financeiras resultantes da incapacidade de fazer pagamentos programados em um empréstimo segurado por um governo soberano ou sub-soberano, empresa estatal ou banco estatal.</a:t>
            </a:r>
            <a:endParaRPr lang="pt-BR" sz="1800" dirty="0"/>
          </a:p>
        </p:txBody>
      </p:sp>
      <p:pic>
        <p:nvPicPr>
          <p:cNvPr id="5" name="Picture 4" descr="Slide 17.png"/>
          <p:cNvPicPr>
            <a:picLocks noChangeAspect="1"/>
          </p:cNvPicPr>
          <p:nvPr/>
        </p:nvPicPr>
        <p:blipFill rotWithShape="1">
          <a:blip r:embed="rId2">
            <a:extLst>
              <a:ext uri="{28A0092B-C50C-407E-A947-70E740481C1C}">
                <a14:useLocalDpi xmlns:a14="http://schemas.microsoft.com/office/drawing/2010/main" val="0"/>
              </a:ext>
            </a:extLst>
          </a:blip>
          <a:srcRect l="19396" t="9551" r="19351" b="50488"/>
          <a:stretch/>
        </p:blipFill>
        <p:spPr>
          <a:xfrm>
            <a:off x="2529066" y="1813122"/>
            <a:ext cx="4544656" cy="2223692"/>
          </a:xfrm>
          <a:prstGeom prst="rect">
            <a:avLst/>
          </a:prstGeom>
        </p:spPr>
      </p:pic>
      <p:pic>
        <p:nvPicPr>
          <p:cNvPr id="6" name="Picture 5" descr="stuff.png"/>
          <p:cNvPicPr>
            <a:picLocks noChangeAspect="1"/>
          </p:cNvPicPr>
          <p:nvPr/>
        </p:nvPicPr>
        <p:blipFill rotWithShape="1">
          <a:blip r:embed="rId3">
            <a:extLst>
              <a:ext uri="{28A0092B-C50C-407E-A947-70E740481C1C}">
                <a14:useLocalDpi xmlns:a14="http://schemas.microsoft.com/office/drawing/2010/main" val="0"/>
              </a:ext>
            </a:extLst>
          </a:blip>
          <a:srcRect l="67729" t="53704" r="5623" b="10429"/>
          <a:stretch/>
        </p:blipFill>
        <p:spPr>
          <a:xfrm flipH="1">
            <a:off x="98061" y="347579"/>
            <a:ext cx="1379873" cy="1392952"/>
          </a:xfrm>
          <a:prstGeom prst="rect">
            <a:avLst/>
          </a:prstGeom>
        </p:spPr>
      </p:pic>
      <p:pic>
        <p:nvPicPr>
          <p:cNvPr id="7" name="Picture 6" descr="stuff.png"/>
          <p:cNvPicPr>
            <a:picLocks noChangeAspect="1"/>
          </p:cNvPicPr>
          <p:nvPr/>
        </p:nvPicPr>
        <p:blipFill rotWithShape="1">
          <a:blip r:embed="rId3">
            <a:extLst>
              <a:ext uri="{28A0092B-C50C-407E-A947-70E740481C1C}">
                <a14:useLocalDpi xmlns:a14="http://schemas.microsoft.com/office/drawing/2010/main" val="0"/>
              </a:ext>
            </a:extLst>
          </a:blip>
          <a:srcRect l="67729" t="53704" r="5623" b="10429"/>
          <a:stretch/>
        </p:blipFill>
        <p:spPr>
          <a:xfrm flipV="1">
            <a:off x="7056933" y="1938654"/>
            <a:ext cx="2545855" cy="2569984"/>
          </a:xfrm>
          <a:prstGeom prst="rect">
            <a:avLst/>
          </a:prstGeom>
        </p:spPr>
      </p:pic>
      <p:pic>
        <p:nvPicPr>
          <p:cNvPr id="8" name="Picture 7" descr="stuff.png"/>
          <p:cNvPicPr>
            <a:picLocks noChangeAspect="1"/>
          </p:cNvPicPr>
          <p:nvPr/>
        </p:nvPicPr>
        <p:blipFill rotWithShape="1">
          <a:blip r:embed="rId3">
            <a:extLst>
              <a:ext uri="{28A0092B-C50C-407E-A947-70E740481C1C}">
                <a14:useLocalDpi xmlns:a14="http://schemas.microsoft.com/office/drawing/2010/main" val="0"/>
              </a:ext>
            </a:extLst>
          </a:blip>
          <a:srcRect l="67729" t="53704" r="5623" b="10429"/>
          <a:stretch/>
        </p:blipFill>
        <p:spPr>
          <a:xfrm flipV="1">
            <a:off x="485543" y="1684421"/>
            <a:ext cx="1637623" cy="1653144"/>
          </a:xfrm>
          <a:prstGeom prst="rect">
            <a:avLst/>
          </a:prstGeom>
        </p:spPr>
      </p:pic>
    </p:spTree>
    <p:extLst>
      <p:ext uri="{BB962C8B-B14F-4D97-AF65-F5344CB8AC3E}">
        <p14:creationId xmlns:p14="http://schemas.microsoft.com/office/powerpoint/2010/main" val="15734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35716" y="596476"/>
            <a:ext cx="7646138" cy="1141412"/>
          </a:xfrm>
        </p:spPr>
        <p:txBody>
          <a:bodyPr/>
          <a:lstStyle/>
          <a:p>
            <a:pPr algn="ctr">
              <a:lnSpc>
                <a:spcPct val="100000"/>
              </a:lnSpc>
            </a:pPr>
            <a:r>
              <a:rPr lang="pt-BR" dirty="0" smtClean="0"/>
              <a:t>Seguro </a:t>
            </a:r>
            <a:r>
              <a:rPr lang="pt-BR" dirty="0"/>
              <a:t>de Crédito</a:t>
            </a:r>
            <a:br>
              <a:rPr lang="pt-BR" dirty="0"/>
            </a:br>
            <a:r>
              <a:rPr lang="pt-BR" dirty="0" smtClean="0">
                <a:solidFill>
                  <a:schemeClr val="accent2"/>
                </a:solidFill>
              </a:rPr>
              <a:t>SEGURO DE CRÉDITO PARA OS FINANCIADORES </a:t>
            </a:r>
            <a:br>
              <a:rPr lang="pt-BR" dirty="0" smtClean="0">
                <a:solidFill>
                  <a:schemeClr val="accent2"/>
                </a:solidFill>
              </a:rPr>
            </a:br>
            <a:r>
              <a:rPr lang="pt-BR" i="1" dirty="0" smtClean="0">
                <a:solidFill>
                  <a:schemeClr val="accent2"/>
                </a:solidFill>
              </a:rPr>
              <a:t>PROJECT FINANCE/EMPRÉSTIMOS</a:t>
            </a:r>
            <a:endParaRPr lang="pt-BR" i="1" dirty="0">
              <a:solidFill>
                <a:schemeClr val="accent2"/>
              </a:solidFill>
            </a:endParaRPr>
          </a:p>
        </p:txBody>
      </p:sp>
      <p:sp>
        <p:nvSpPr>
          <p:cNvPr id="33795" name="Rectangle 3"/>
          <p:cNvSpPr>
            <a:spLocks noGrp="1" noChangeArrowheads="1"/>
          </p:cNvSpPr>
          <p:nvPr>
            <p:ph type="body" idx="1"/>
          </p:nvPr>
        </p:nvSpPr>
        <p:spPr>
          <a:xfrm>
            <a:off x="848828" y="4406144"/>
            <a:ext cx="7559250" cy="1034803"/>
          </a:xfrm>
        </p:spPr>
        <p:txBody>
          <a:bodyPr anchor="ctr">
            <a:noAutofit/>
          </a:bodyPr>
          <a:lstStyle/>
          <a:p>
            <a:pPr marL="228600" lvl="1" indent="0" algn="ctr">
              <a:buClr>
                <a:schemeClr val="accent2"/>
              </a:buClr>
              <a:buNone/>
            </a:pPr>
            <a:endParaRPr lang="pt-BR" sz="1800" dirty="0"/>
          </a:p>
          <a:p>
            <a:pPr marL="0" indent="0" algn="ctr">
              <a:buClr>
                <a:schemeClr val="accent2"/>
              </a:buClr>
              <a:buNone/>
            </a:pPr>
            <a:r>
              <a:rPr lang="pt-BR" dirty="0" smtClean="0">
                <a:solidFill>
                  <a:schemeClr val="accent2"/>
                </a:solidFill>
              </a:rPr>
              <a:t>STRUCTURED CREDIT INSURANCE</a:t>
            </a:r>
            <a:endParaRPr lang="pt-BR" u="sng" dirty="0" smtClean="0">
              <a:solidFill>
                <a:schemeClr val="accent2"/>
              </a:solidFill>
            </a:endParaRPr>
          </a:p>
          <a:p>
            <a:pPr marL="228600" lvl="1" indent="0" algn="ctr">
              <a:buClr>
                <a:schemeClr val="accent2"/>
              </a:buClr>
              <a:buNone/>
            </a:pPr>
            <a:r>
              <a:rPr lang="pt-BR" sz="1800" dirty="0" smtClean="0"/>
              <a:t>Perdas financeiras resultantes de falha de um mutuário privado para fazer pagamentos programados em um empréstimo segurado.</a:t>
            </a:r>
          </a:p>
          <a:p>
            <a:pPr marL="0" indent="0" algn="ctr">
              <a:buClr>
                <a:schemeClr val="accent2"/>
              </a:buClr>
              <a:buNone/>
            </a:pPr>
            <a:endParaRPr lang="pt-BR" sz="2400" dirty="0"/>
          </a:p>
        </p:txBody>
      </p:sp>
      <p:pic>
        <p:nvPicPr>
          <p:cNvPr id="5" name="Picture 4" descr="Slide 17.png"/>
          <p:cNvPicPr>
            <a:picLocks noChangeAspect="1"/>
          </p:cNvPicPr>
          <p:nvPr/>
        </p:nvPicPr>
        <p:blipFill rotWithShape="1">
          <a:blip r:embed="rId2">
            <a:extLst>
              <a:ext uri="{28A0092B-C50C-407E-A947-70E740481C1C}">
                <a14:useLocalDpi xmlns:a14="http://schemas.microsoft.com/office/drawing/2010/main" val="0"/>
              </a:ext>
            </a:extLst>
          </a:blip>
          <a:srcRect l="19396" t="9551" r="19351" b="50488"/>
          <a:stretch/>
        </p:blipFill>
        <p:spPr>
          <a:xfrm>
            <a:off x="2529066" y="1813122"/>
            <a:ext cx="4544656" cy="2223692"/>
          </a:xfrm>
          <a:prstGeom prst="rect">
            <a:avLst/>
          </a:prstGeom>
        </p:spPr>
      </p:pic>
      <p:pic>
        <p:nvPicPr>
          <p:cNvPr id="6" name="Picture 5" descr="stuff.png"/>
          <p:cNvPicPr>
            <a:picLocks noChangeAspect="1"/>
          </p:cNvPicPr>
          <p:nvPr/>
        </p:nvPicPr>
        <p:blipFill rotWithShape="1">
          <a:blip r:embed="rId3">
            <a:extLst>
              <a:ext uri="{28A0092B-C50C-407E-A947-70E740481C1C}">
                <a14:useLocalDpi xmlns:a14="http://schemas.microsoft.com/office/drawing/2010/main" val="0"/>
              </a:ext>
            </a:extLst>
          </a:blip>
          <a:srcRect l="67729" t="53704" r="5623" b="10429"/>
          <a:stretch/>
        </p:blipFill>
        <p:spPr>
          <a:xfrm flipH="1">
            <a:off x="98061" y="347579"/>
            <a:ext cx="1379873" cy="1392952"/>
          </a:xfrm>
          <a:prstGeom prst="rect">
            <a:avLst/>
          </a:prstGeom>
        </p:spPr>
      </p:pic>
      <p:pic>
        <p:nvPicPr>
          <p:cNvPr id="7" name="Picture 6" descr="stuff.png"/>
          <p:cNvPicPr>
            <a:picLocks noChangeAspect="1"/>
          </p:cNvPicPr>
          <p:nvPr/>
        </p:nvPicPr>
        <p:blipFill rotWithShape="1">
          <a:blip r:embed="rId3">
            <a:extLst>
              <a:ext uri="{28A0092B-C50C-407E-A947-70E740481C1C}">
                <a14:useLocalDpi xmlns:a14="http://schemas.microsoft.com/office/drawing/2010/main" val="0"/>
              </a:ext>
            </a:extLst>
          </a:blip>
          <a:srcRect l="67729" t="53704" r="5623" b="10429"/>
          <a:stretch/>
        </p:blipFill>
        <p:spPr>
          <a:xfrm flipV="1">
            <a:off x="7056933" y="1938654"/>
            <a:ext cx="2545855" cy="2569984"/>
          </a:xfrm>
          <a:prstGeom prst="rect">
            <a:avLst/>
          </a:prstGeom>
        </p:spPr>
      </p:pic>
      <p:pic>
        <p:nvPicPr>
          <p:cNvPr id="8" name="Picture 7" descr="stuff.png"/>
          <p:cNvPicPr>
            <a:picLocks noChangeAspect="1"/>
          </p:cNvPicPr>
          <p:nvPr/>
        </p:nvPicPr>
        <p:blipFill rotWithShape="1">
          <a:blip r:embed="rId3">
            <a:extLst>
              <a:ext uri="{28A0092B-C50C-407E-A947-70E740481C1C}">
                <a14:useLocalDpi xmlns:a14="http://schemas.microsoft.com/office/drawing/2010/main" val="0"/>
              </a:ext>
            </a:extLst>
          </a:blip>
          <a:srcRect l="67729" t="53704" r="5623" b="10429"/>
          <a:stretch/>
        </p:blipFill>
        <p:spPr>
          <a:xfrm flipV="1">
            <a:off x="485543" y="1684421"/>
            <a:ext cx="1637623" cy="1653144"/>
          </a:xfrm>
          <a:prstGeom prst="rect">
            <a:avLst/>
          </a:prstGeom>
        </p:spPr>
      </p:pic>
    </p:spTree>
    <p:extLst>
      <p:ext uri="{BB962C8B-B14F-4D97-AF65-F5344CB8AC3E}">
        <p14:creationId xmlns:p14="http://schemas.microsoft.com/office/powerpoint/2010/main" val="402435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35716" y="596476"/>
            <a:ext cx="7646138" cy="1141412"/>
          </a:xfrm>
        </p:spPr>
        <p:txBody>
          <a:bodyPr/>
          <a:lstStyle/>
          <a:p>
            <a:pPr algn="ctr">
              <a:lnSpc>
                <a:spcPct val="100000"/>
              </a:lnSpc>
            </a:pPr>
            <a:r>
              <a:rPr lang="pt-BR" dirty="0" smtClean="0"/>
              <a:t>Seguro </a:t>
            </a:r>
            <a:r>
              <a:rPr lang="pt-BR" dirty="0"/>
              <a:t>de Crédito</a:t>
            </a:r>
            <a:br>
              <a:rPr lang="pt-BR" dirty="0"/>
            </a:br>
            <a:r>
              <a:rPr lang="pt-BR" dirty="0" smtClean="0">
                <a:solidFill>
                  <a:schemeClr val="accent2"/>
                </a:solidFill>
              </a:rPr>
              <a:t>SEGURO DE CRÉDITO PARA OS FINANCIADORES </a:t>
            </a:r>
            <a:br>
              <a:rPr lang="pt-BR" dirty="0" smtClean="0">
                <a:solidFill>
                  <a:schemeClr val="accent2"/>
                </a:solidFill>
              </a:rPr>
            </a:br>
            <a:r>
              <a:rPr lang="pt-BR" i="1" dirty="0" smtClean="0">
                <a:solidFill>
                  <a:schemeClr val="accent2"/>
                </a:solidFill>
              </a:rPr>
              <a:t>PROJECT FINANCE/EMPRÉSTIMOS</a:t>
            </a:r>
            <a:endParaRPr lang="pt-BR" i="1" dirty="0">
              <a:solidFill>
                <a:schemeClr val="accent2"/>
              </a:solidFill>
            </a:endParaRPr>
          </a:p>
        </p:txBody>
      </p:sp>
      <p:sp>
        <p:nvSpPr>
          <p:cNvPr id="33795" name="Rectangle 3"/>
          <p:cNvSpPr>
            <a:spLocks noGrp="1" noChangeArrowheads="1"/>
          </p:cNvSpPr>
          <p:nvPr>
            <p:ph type="body" idx="1"/>
          </p:nvPr>
        </p:nvSpPr>
        <p:spPr>
          <a:xfrm>
            <a:off x="848828" y="4406144"/>
            <a:ext cx="7559250" cy="1034803"/>
          </a:xfrm>
        </p:spPr>
        <p:txBody>
          <a:bodyPr anchor="ctr">
            <a:noAutofit/>
          </a:bodyPr>
          <a:lstStyle/>
          <a:p>
            <a:pPr marL="0" indent="0" algn="ctr">
              <a:buClr>
                <a:schemeClr val="accent2"/>
              </a:buClr>
              <a:buNone/>
            </a:pPr>
            <a:r>
              <a:rPr lang="pt-BR" dirty="0" smtClean="0">
                <a:solidFill>
                  <a:schemeClr val="accent2"/>
                </a:solidFill>
              </a:rPr>
              <a:t>BASILÉIA III</a:t>
            </a:r>
          </a:p>
          <a:p>
            <a:pPr marL="228600" lvl="1" indent="0" algn="ctr">
              <a:buClr>
                <a:schemeClr val="accent2"/>
              </a:buClr>
              <a:buNone/>
            </a:pPr>
            <a:r>
              <a:rPr lang="pt-BR" dirty="0" smtClean="0"/>
              <a:t>Apólices </a:t>
            </a:r>
            <a:r>
              <a:rPr lang="pt-BR" dirty="0"/>
              <a:t>desenhadas e alinhadas com </a:t>
            </a:r>
            <a:r>
              <a:rPr lang="pt-BR" dirty="0">
                <a:solidFill>
                  <a:schemeClr val="accent2"/>
                </a:solidFill>
              </a:rPr>
              <a:t>regras de Basiléia III</a:t>
            </a:r>
            <a:r>
              <a:rPr lang="pt-BR" dirty="0"/>
              <a:t>, suportadas pela força financeira das seguradoras, com rating mínimo “A” ou melhor</a:t>
            </a:r>
            <a:endParaRPr lang="pt-BR" sz="2400" dirty="0"/>
          </a:p>
        </p:txBody>
      </p:sp>
      <p:pic>
        <p:nvPicPr>
          <p:cNvPr id="5" name="Picture 4" descr="Slide 17.png"/>
          <p:cNvPicPr>
            <a:picLocks noChangeAspect="1"/>
          </p:cNvPicPr>
          <p:nvPr/>
        </p:nvPicPr>
        <p:blipFill rotWithShape="1">
          <a:blip r:embed="rId2">
            <a:extLst>
              <a:ext uri="{28A0092B-C50C-407E-A947-70E740481C1C}">
                <a14:useLocalDpi xmlns:a14="http://schemas.microsoft.com/office/drawing/2010/main" val="0"/>
              </a:ext>
            </a:extLst>
          </a:blip>
          <a:srcRect l="19396" t="9551" r="19351" b="50488"/>
          <a:stretch/>
        </p:blipFill>
        <p:spPr>
          <a:xfrm>
            <a:off x="2529066" y="1813122"/>
            <a:ext cx="4544656" cy="2223692"/>
          </a:xfrm>
          <a:prstGeom prst="rect">
            <a:avLst/>
          </a:prstGeom>
        </p:spPr>
      </p:pic>
      <p:pic>
        <p:nvPicPr>
          <p:cNvPr id="6" name="Picture 5" descr="stuff.png"/>
          <p:cNvPicPr>
            <a:picLocks noChangeAspect="1"/>
          </p:cNvPicPr>
          <p:nvPr/>
        </p:nvPicPr>
        <p:blipFill rotWithShape="1">
          <a:blip r:embed="rId3">
            <a:extLst>
              <a:ext uri="{28A0092B-C50C-407E-A947-70E740481C1C}">
                <a14:useLocalDpi xmlns:a14="http://schemas.microsoft.com/office/drawing/2010/main" val="0"/>
              </a:ext>
            </a:extLst>
          </a:blip>
          <a:srcRect l="67729" t="53704" r="5623" b="10429"/>
          <a:stretch/>
        </p:blipFill>
        <p:spPr>
          <a:xfrm flipH="1">
            <a:off x="98061" y="347579"/>
            <a:ext cx="1379873" cy="1392952"/>
          </a:xfrm>
          <a:prstGeom prst="rect">
            <a:avLst/>
          </a:prstGeom>
        </p:spPr>
      </p:pic>
      <p:pic>
        <p:nvPicPr>
          <p:cNvPr id="7" name="Picture 6" descr="stuff.png"/>
          <p:cNvPicPr>
            <a:picLocks noChangeAspect="1"/>
          </p:cNvPicPr>
          <p:nvPr/>
        </p:nvPicPr>
        <p:blipFill rotWithShape="1">
          <a:blip r:embed="rId3">
            <a:extLst>
              <a:ext uri="{28A0092B-C50C-407E-A947-70E740481C1C}">
                <a14:useLocalDpi xmlns:a14="http://schemas.microsoft.com/office/drawing/2010/main" val="0"/>
              </a:ext>
            </a:extLst>
          </a:blip>
          <a:srcRect l="67729" t="53704" r="5623" b="10429"/>
          <a:stretch/>
        </p:blipFill>
        <p:spPr>
          <a:xfrm flipV="1">
            <a:off x="7056933" y="1938654"/>
            <a:ext cx="2545855" cy="2569984"/>
          </a:xfrm>
          <a:prstGeom prst="rect">
            <a:avLst/>
          </a:prstGeom>
        </p:spPr>
      </p:pic>
      <p:pic>
        <p:nvPicPr>
          <p:cNvPr id="8" name="Picture 7" descr="stuff.png"/>
          <p:cNvPicPr>
            <a:picLocks noChangeAspect="1"/>
          </p:cNvPicPr>
          <p:nvPr/>
        </p:nvPicPr>
        <p:blipFill rotWithShape="1">
          <a:blip r:embed="rId3">
            <a:extLst>
              <a:ext uri="{28A0092B-C50C-407E-A947-70E740481C1C}">
                <a14:useLocalDpi xmlns:a14="http://schemas.microsoft.com/office/drawing/2010/main" val="0"/>
              </a:ext>
            </a:extLst>
          </a:blip>
          <a:srcRect l="67729" t="53704" r="5623" b="10429"/>
          <a:stretch/>
        </p:blipFill>
        <p:spPr>
          <a:xfrm flipV="1">
            <a:off x="485543" y="1684421"/>
            <a:ext cx="1637623" cy="1653144"/>
          </a:xfrm>
          <a:prstGeom prst="rect">
            <a:avLst/>
          </a:prstGeom>
        </p:spPr>
      </p:pic>
    </p:spTree>
    <p:extLst>
      <p:ext uri="{BB962C8B-B14F-4D97-AF65-F5344CB8AC3E}">
        <p14:creationId xmlns:p14="http://schemas.microsoft.com/office/powerpoint/2010/main" val="339988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35716" y="596476"/>
            <a:ext cx="7646138" cy="1141412"/>
          </a:xfrm>
        </p:spPr>
        <p:txBody>
          <a:bodyPr/>
          <a:lstStyle/>
          <a:p>
            <a:pPr algn="ctr">
              <a:lnSpc>
                <a:spcPct val="100000"/>
              </a:lnSpc>
            </a:pPr>
            <a:r>
              <a:rPr lang="pt-BR" dirty="0" smtClean="0"/>
              <a:t>Seguro </a:t>
            </a:r>
            <a:r>
              <a:rPr lang="pt-BR" dirty="0"/>
              <a:t>de Crédito</a:t>
            </a:r>
            <a:br>
              <a:rPr lang="pt-BR" dirty="0"/>
            </a:br>
            <a:r>
              <a:rPr lang="pt-BR" dirty="0" smtClean="0">
                <a:solidFill>
                  <a:schemeClr val="accent2"/>
                </a:solidFill>
              </a:rPr>
              <a:t>SEGURO DE CRÉDITO PARA OS FINANCIADORES </a:t>
            </a:r>
            <a:br>
              <a:rPr lang="pt-BR" dirty="0" smtClean="0">
                <a:solidFill>
                  <a:schemeClr val="accent2"/>
                </a:solidFill>
              </a:rPr>
            </a:br>
            <a:r>
              <a:rPr lang="pt-BR" i="1" dirty="0" smtClean="0">
                <a:solidFill>
                  <a:schemeClr val="accent2"/>
                </a:solidFill>
              </a:rPr>
              <a:t>PROJECT FINANCE/EMPRÉSTIMOS</a:t>
            </a:r>
            <a:endParaRPr lang="pt-BR" i="1" dirty="0">
              <a:solidFill>
                <a:schemeClr val="accent2"/>
              </a:solidFill>
            </a:endParaRPr>
          </a:p>
        </p:txBody>
      </p:sp>
      <p:sp>
        <p:nvSpPr>
          <p:cNvPr id="33795" name="Rectangle 3"/>
          <p:cNvSpPr>
            <a:spLocks noGrp="1" noChangeArrowheads="1"/>
          </p:cNvSpPr>
          <p:nvPr>
            <p:ph type="body" idx="1"/>
          </p:nvPr>
        </p:nvSpPr>
        <p:spPr>
          <a:xfrm>
            <a:off x="848828" y="4406144"/>
            <a:ext cx="7559250" cy="1034803"/>
          </a:xfrm>
        </p:spPr>
        <p:txBody>
          <a:bodyPr anchor="ctr">
            <a:noAutofit/>
          </a:bodyPr>
          <a:lstStyle/>
          <a:p>
            <a:pPr marL="0" indent="0" algn="ctr">
              <a:buClr>
                <a:schemeClr val="accent2"/>
              </a:buClr>
              <a:buNone/>
            </a:pPr>
            <a:r>
              <a:rPr lang="pt-BR" dirty="0" smtClean="0">
                <a:solidFill>
                  <a:schemeClr val="accent2"/>
                </a:solidFill>
              </a:rPr>
              <a:t>COMPARATIVO DE CUSTO</a:t>
            </a:r>
          </a:p>
          <a:p>
            <a:pPr marL="228600" lvl="1" indent="0" algn="ctr">
              <a:buClr>
                <a:schemeClr val="accent2"/>
              </a:buClr>
              <a:buNone/>
            </a:pPr>
            <a:r>
              <a:rPr lang="pt-BR" dirty="0" smtClean="0"/>
              <a:t>Custo </a:t>
            </a:r>
            <a:r>
              <a:rPr lang="pt-BR" dirty="0"/>
              <a:t>do seguro normalmente é menor que em </a:t>
            </a:r>
            <a:r>
              <a:rPr lang="pt-BR" dirty="0" smtClean="0"/>
              <a:t>operações </a:t>
            </a:r>
            <a:r>
              <a:rPr lang="pt-BR" dirty="0"/>
              <a:t>de transferência como </a:t>
            </a:r>
            <a:r>
              <a:rPr lang="pt-BR" dirty="0">
                <a:solidFill>
                  <a:schemeClr val="accent2"/>
                </a:solidFill>
              </a:rPr>
              <a:t>Sindicalização e mercado de CDS.</a:t>
            </a:r>
          </a:p>
          <a:p>
            <a:pPr marL="228600" lvl="1" indent="0" algn="ctr">
              <a:buClr>
                <a:schemeClr val="accent2"/>
              </a:buClr>
              <a:buNone/>
            </a:pPr>
            <a:r>
              <a:rPr lang="pt-BR" dirty="0" smtClean="0"/>
              <a:t> </a:t>
            </a:r>
            <a:endParaRPr lang="pt-BR" sz="2400" dirty="0"/>
          </a:p>
        </p:txBody>
      </p:sp>
      <p:pic>
        <p:nvPicPr>
          <p:cNvPr id="5" name="Picture 4" descr="Slide 17.png"/>
          <p:cNvPicPr>
            <a:picLocks noChangeAspect="1"/>
          </p:cNvPicPr>
          <p:nvPr/>
        </p:nvPicPr>
        <p:blipFill rotWithShape="1">
          <a:blip r:embed="rId2">
            <a:extLst>
              <a:ext uri="{28A0092B-C50C-407E-A947-70E740481C1C}">
                <a14:useLocalDpi xmlns:a14="http://schemas.microsoft.com/office/drawing/2010/main" val="0"/>
              </a:ext>
            </a:extLst>
          </a:blip>
          <a:srcRect l="19396" t="9551" r="19351" b="50488"/>
          <a:stretch/>
        </p:blipFill>
        <p:spPr>
          <a:xfrm>
            <a:off x="2529066" y="1813122"/>
            <a:ext cx="4544656" cy="2223692"/>
          </a:xfrm>
          <a:prstGeom prst="rect">
            <a:avLst/>
          </a:prstGeom>
        </p:spPr>
      </p:pic>
      <p:pic>
        <p:nvPicPr>
          <p:cNvPr id="6" name="Picture 5" descr="stuff.png"/>
          <p:cNvPicPr>
            <a:picLocks noChangeAspect="1"/>
          </p:cNvPicPr>
          <p:nvPr/>
        </p:nvPicPr>
        <p:blipFill rotWithShape="1">
          <a:blip r:embed="rId3">
            <a:extLst>
              <a:ext uri="{28A0092B-C50C-407E-A947-70E740481C1C}">
                <a14:useLocalDpi xmlns:a14="http://schemas.microsoft.com/office/drawing/2010/main" val="0"/>
              </a:ext>
            </a:extLst>
          </a:blip>
          <a:srcRect l="67729" t="53704" r="5623" b="10429"/>
          <a:stretch/>
        </p:blipFill>
        <p:spPr>
          <a:xfrm flipH="1">
            <a:off x="98061" y="347579"/>
            <a:ext cx="1379873" cy="1392952"/>
          </a:xfrm>
          <a:prstGeom prst="rect">
            <a:avLst/>
          </a:prstGeom>
        </p:spPr>
      </p:pic>
      <p:pic>
        <p:nvPicPr>
          <p:cNvPr id="7" name="Picture 6" descr="stuff.png"/>
          <p:cNvPicPr>
            <a:picLocks noChangeAspect="1"/>
          </p:cNvPicPr>
          <p:nvPr/>
        </p:nvPicPr>
        <p:blipFill rotWithShape="1">
          <a:blip r:embed="rId3">
            <a:extLst>
              <a:ext uri="{28A0092B-C50C-407E-A947-70E740481C1C}">
                <a14:useLocalDpi xmlns:a14="http://schemas.microsoft.com/office/drawing/2010/main" val="0"/>
              </a:ext>
            </a:extLst>
          </a:blip>
          <a:srcRect l="67729" t="53704" r="5623" b="10429"/>
          <a:stretch/>
        </p:blipFill>
        <p:spPr>
          <a:xfrm flipV="1">
            <a:off x="7056933" y="1938654"/>
            <a:ext cx="2545855" cy="2569984"/>
          </a:xfrm>
          <a:prstGeom prst="rect">
            <a:avLst/>
          </a:prstGeom>
        </p:spPr>
      </p:pic>
      <p:pic>
        <p:nvPicPr>
          <p:cNvPr id="8" name="Picture 7" descr="stuff.png"/>
          <p:cNvPicPr>
            <a:picLocks noChangeAspect="1"/>
          </p:cNvPicPr>
          <p:nvPr/>
        </p:nvPicPr>
        <p:blipFill rotWithShape="1">
          <a:blip r:embed="rId3">
            <a:extLst>
              <a:ext uri="{28A0092B-C50C-407E-A947-70E740481C1C}">
                <a14:useLocalDpi xmlns:a14="http://schemas.microsoft.com/office/drawing/2010/main" val="0"/>
              </a:ext>
            </a:extLst>
          </a:blip>
          <a:srcRect l="67729" t="53704" r="5623" b="10429"/>
          <a:stretch/>
        </p:blipFill>
        <p:spPr>
          <a:xfrm flipV="1">
            <a:off x="485543" y="1684421"/>
            <a:ext cx="1637623" cy="1653144"/>
          </a:xfrm>
          <a:prstGeom prst="rect">
            <a:avLst/>
          </a:prstGeom>
        </p:spPr>
      </p:pic>
    </p:spTree>
    <p:extLst>
      <p:ext uri="{BB962C8B-B14F-4D97-AF65-F5344CB8AC3E}">
        <p14:creationId xmlns:p14="http://schemas.microsoft.com/office/powerpoint/2010/main" val="52663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8" hidden="1"/>
          <p:cNvGraphicFramePr>
            <a:graphicFrameLocks noChangeAspect="1"/>
          </p:cNvGraphicFramePr>
          <p:nvPr>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3408"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9" y="1590"/>
                        <a:ext cx="1587"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Rectangle 4"/>
          <p:cNvSpPr/>
          <p:nvPr/>
        </p:nvSpPr>
        <p:spPr>
          <a:xfrm>
            <a:off x="3274040" y="4297553"/>
            <a:ext cx="1632942" cy="999453"/>
          </a:xfrm>
          <a:prstGeom prst="rect">
            <a:avLst/>
          </a:prstGeom>
        </p:spPr>
        <p:txBody>
          <a:bodyPr wrap="square">
            <a:spAutoFit/>
          </a:bodyPr>
          <a:lstStyle/>
          <a:p>
            <a:pPr>
              <a:defRPr/>
            </a:pPr>
            <a:r>
              <a:rPr lang="pt-BR" sz="2800" b="1" dirty="0" smtClean="0">
                <a:solidFill>
                  <a:srgbClr val="011D63"/>
                </a:solidFill>
              </a:rPr>
              <a:t>53.000</a:t>
            </a:r>
            <a:r>
              <a:rPr lang="pt-BR" sz="2800" dirty="0" smtClean="0"/>
              <a:t> </a:t>
            </a:r>
          </a:p>
          <a:p>
            <a:pPr>
              <a:defRPr/>
            </a:pPr>
            <a:r>
              <a:rPr lang="pt-BR" dirty="0" smtClean="0"/>
              <a:t>Colegas no </a:t>
            </a:r>
            <a:r>
              <a:rPr lang="pt-BR" dirty="0"/>
              <a:t>mundo</a:t>
            </a:r>
          </a:p>
        </p:txBody>
      </p:sp>
      <p:pic>
        <p:nvPicPr>
          <p:cNvPr id="3" name="Picture 2" descr="Slide 2.png"/>
          <p:cNvPicPr>
            <a:picLocks noChangeAspect="1"/>
          </p:cNvPicPr>
          <p:nvPr/>
        </p:nvPicPr>
        <p:blipFill rotWithShape="1">
          <a:blip r:embed="rId7">
            <a:extLst>
              <a:ext uri="{28A0092B-C50C-407E-A947-70E740481C1C}">
                <a14:useLocalDpi xmlns:a14="http://schemas.microsoft.com/office/drawing/2010/main" val="0"/>
              </a:ext>
            </a:extLst>
          </a:blip>
          <a:srcRect l="6720" t="16127" r="64223" b="39672"/>
          <a:stretch/>
        </p:blipFill>
        <p:spPr>
          <a:xfrm>
            <a:off x="3380457" y="2709632"/>
            <a:ext cx="1420108" cy="1620182"/>
          </a:xfrm>
          <a:prstGeom prst="rect">
            <a:avLst/>
          </a:prstGeom>
        </p:spPr>
      </p:pic>
      <p:pic>
        <p:nvPicPr>
          <p:cNvPr id="8" name="Picture 7" descr="Slide 2.png"/>
          <p:cNvPicPr>
            <a:picLocks noChangeAspect="1"/>
          </p:cNvPicPr>
          <p:nvPr/>
        </p:nvPicPr>
        <p:blipFill rotWithShape="1">
          <a:blip r:embed="rId7">
            <a:extLst>
              <a:ext uri="{28A0092B-C50C-407E-A947-70E740481C1C}">
                <a14:useLocalDpi xmlns:a14="http://schemas.microsoft.com/office/drawing/2010/main" val="0"/>
              </a:ext>
            </a:extLst>
          </a:blip>
          <a:srcRect l="35497" t="16127" r="34887" b="39672"/>
          <a:stretch/>
        </p:blipFill>
        <p:spPr>
          <a:xfrm>
            <a:off x="5404699" y="2709632"/>
            <a:ext cx="1447418" cy="1620182"/>
          </a:xfrm>
          <a:prstGeom prst="rect">
            <a:avLst/>
          </a:prstGeom>
        </p:spPr>
      </p:pic>
      <p:sp>
        <p:nvSpPr>
          <p:cNvPr id="6" name="Rectangle 5"/>
          <p:cNvSpPr/>
          <p:nvPr/>
        </p:nvSpPr>
        <p:spPr>
          <a:xfrm>
            <a:off x="5075161" y="4297553"/>
            <a:ext cx="2084485" cy="999453"/>
          </a:xfrm>
          <a:prstGeom prst="rect">
            <a:avLst/>
          </a:prstGeom>
        </p:spPr>
        <p:txBody>
          <a:bodyPr wrap="square">
            <a:spAutoFit/>
          </a:bodyPr>
          <a:lstStyle/>
          <a:p>
            <a:pPr>
              <a:defRPr/>
            </a:pPr>
            <a:r>
              <a:rPr lang="pt-BR" sz="2800" b="1" dirty="0">
                <a:solidFill>
                  <a:srgbClr val="011D63"/>
                </a:solidFill>
              </a:rPr>
              <a:t>$12.3BN </a:t>
            </a:r>
            <a:endParaRPr lang="pt-BR" sz="2800" b="1" dirty="0" smtClean="0">
              <a:solidFill>
                <a:srgbClr val="011D63"/>
              </a:solidFill>
            </a:endParaRPr>
          </a:p>
          <a:p>
            <a:pPr>
              <a:defRPr/>
            </a:pPr>
            <a:r>
              <a:rPr lang="pt-BR" dirty="0" smtClean="0"/>
              <a:t>receitas </a:t>
            </a:r>
            <a:r>
              <a:rPr lang="pt-BR" dirty="0"/>
              <a:t>anuais </a:t>
            </a:r>
            <a:endParaRPr lang="pt-BR" dirty="0" smtClean="0"/>
          </a:p>
          <a:p>
            <a:pPr>
              <a:defRPr/>
            </a:pPr>
            <a:r>
              <a:rPr lang="pt-BR" dirty="0" smtClean="0"/>
              <a:t>2014</a:t>
            </a:r>
            <a:endParaRPr lang="pt-BR" dirty="0"/>
          </a:p>
        </p:txBody>
      </p:sp>
      <p:pic>
        <p:nvPicPr>
          <p:cNvPr id="9" name="Picture 8" descr="Slide 2.png"/>
          <p:cNvPicPr>
            <a:picLocks noChangeAspect="1"/>
          </p:cNvPicPr>
          <p:nvPr/>
        </p:nvPicPr>
        <p:blipFill rotWithShape="1">
          <a:blip r:embed="rId7">
            <a:extLst>
              <a:ext uri="{28A0092B-C50C-407E-A947-70E740481C1C}">
                <a14:useLocalDpi xmlns:a14="http://schemas.microsoft.com/office/drawing/2010/main" val="0"/>
              </a:ext>
            </a:extLst>
          </a:blip>
          <a:srcRect l="64834" t="16127" r="6668" b="39672"/>
          <a:stretch/>
        </p:blipFill>
        <p:spPr>
          <a:xfrm>
            <a:off x="7456251" y="2709632"/>
            <a:ext cx="1392797" cy="1620182"/>
          </a:xfrm>
          <a:prstGeom prst="rect">
            <a:avLst/>
          </a:prstGeom>
        </p:spPr>
      </p:pic>
      <p:sp>
        <p:nvSpPr>
          <p:cNvPr id="7" name="Rectangle 6"/>
          <p:cNvSpPr/>
          <p:nvPr/>
        </p:nvSpPr>
        <p:spPr>
          <a:xfrm>
            <a:off x="7535092" y="4297553"/>
            <a:ext cx="1363322" cy="734765"/>
          </a:xfrm>
          <a:prstGeom prst="rect">
            <a:avLst/>
          </a:prstGeom>
        </p:spPr>
        <p:txBody>
          <a:bodyPr wrap="square">
            <a:spAutoFit/>
          </a:bodyPr>
          <a:lstStyle/>
          <a:p>
            <a:pPr>
              <a:defRPr/>
            </a:pPr>
            <a:r>
              <a:rPr lang="pt-BR" sz="2800" b="1" dirty="0">
                <a:solidFill>
                  <a:srgbClr val="011D63"/>
                </a:solidFill>
              </a:rPr>
              <a:t>+100 </a:t>
            </a:r>
            <a:r>
              <a:rPr lang="pt-BR" dirty="0" smtClean="0"/>
              <a:t>países</a:t>
            </a:r>
            <a:endParaRPr lang="pt-BR" dirty="0"/>
          </a:p>
        </p:txBody>
      </p:sp>
      <p:grpSp>
        <p:nvGrpSpPr>
          <p:cNvPr id="29" name="Group 28"/>
          <p:cNvGrpSpPr/>
          <p:nvPr/>
        </p:nvGrpSpPr>
        <p:grpSpPr>
          <a:xfrm>
            <a:off x="393104" y="1058270"/>
            <a:ext cx="2933187" cy="4989019"/>
            <a:chOff x="393104" y="1058270"/>
            <a:chExt cx="2933187" cy="4989019"/>
          </a:xfrm>
        </p:grpSpPr>
        <p:sp>
          <p:nvSpPr>
            <p:cNvPr id="19" name="Rectangle 18"/>
            <p:cNvSpPr/>
            <p:nvPr/>
          </p:nvSpPr>
          <p:spPr bwMode="auto">
            <a:xfrm>
              <a:off x="468708" y="1073390"/>
              <a:ext cx="2154982" cy="4973899"/>
            </a:xfrm>
            <a:prstGeom prst="rect">
              <a:avLst/>
            </a:prstGeom>
            <a:solidFill>
              <a:srgbClr val="006D9E"/>
            </a:solidFill>
            <a:ln w="9525" cap="flat" cmpd="sng" algn="ctr">
              <a:solidFill>
                <a:srgbClr val="00A8C8"/>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2" name="Rectangle 1"/>
            <p:cNvSpPr/>
            <p:nvPr/>
          </p:nvSpPr>
          <p:spPr>
            <a:xfrm>
              <a:off x="596829" y="2207463"/>
              <a:ext cx="2060284" cy="2862322"/>
            </a:xfrm>
            <a:prstGeom prst="rect">
              <a:avLst/>
            </a:prstGeom>
          </p:spPr>
          <p:txBody>
            <a:bodyPr wrap="square">
              <a:spAutoFit/>
            </a:bodyPr>
            <a:lstStyle/>
            <a:p>
              <a:pPr algn="l">
                <a:lnSpc>
                  <a:spcPct val="100000"/>
                </a:lnSpc>
                <a:defRPr/>
              </a:pPr>
              <a:r>
                <a:rPr lang="pt-BR" dirty="0">
                  <a:solidFill>
                    <a:schemeClr val="accent6">
                      <a:lumMod val="20000"/>
                      <a:lumOff val="80000"/>
                    </a:schemeClr>
                  </a:solidFill>
                  <a:latin typeface="+mj-lt"/>
                  <a:ea typeface="+mj-ea"/>
                  <a:cs typeface="Arial" charset="0"/>
                </a:rPr>
                <a:t>Aportando consultoria e soluções nas áreas de </a:t>
              </a:r>
              <a:endParaRPr lang="pt-BR" dirty="0" smtClean="0">
                <a:solidFill>
                  <a:schemeClr val="accent6">
                    <a:lumMod val="20000"/>
                    <a:lumOff val="80000"/>
                  </a:schemeClr>
                </a:solidFill>
                <a:latin typeface="+mj-lt"/>
                <a:ea typeface="+mj-ea"/>
                <a:cs typeface="Arial" charset="0"/>
              </a:endParaRPr>
            </a:p>
            <a:p>
              <a:pPr algn="l">
                <a:lnSpc>
                  <a:spcPct val="100000"/>
                </a:lnSpc>
                <a:defRPr/>
              </a:pPr>
              <a:endParaRPr lang="pt-BR" dirty="0">
                <a:solidFill>
                  <a:srgbClr val="011D63"/>
                </a:solidFill>
                <a:latin typeface="+mj-lt"/>
                <a:ea typeface="+mj-ea"/>
                <a:cs typeface="Arial" charset="0"/>
              </a:endParaRPr>
            </a:p>
            <a:p>
              <a:pPr algn="l">
                <a:lnSpc>
                  <a:spcPct val="100000"/>
                </a:lnSpc>
                <a:defRPr/>
              </a:pPr>
              <a:r>
                <a:rPr lang="pt-BR" dirty="0" smtClean="0">
                  <a:solidFill>
                    <a:schemeClr val="bg1"/>
                  </a:solidFill>
                  <a:latin typeface="+mj-lt"/>
                  <a:ea typeface="+mj-ea"/>
                  <a:cs typeface="Arial" charset="0"/>
                </a:rPr>
                <a:t>RISCO</a:t>
              </a:r>
              <a:r>
                <a:rPr lang="pt-BR" dirty="0">
                  <a:solidFill>
                    <a:schemeClr val="bg1"/>
                  </a:solidFill>
                  <a:latin typeface="+mj-lt"/>
                  <a:ea typeface="+mj-ea"/>
                  <a:cs typeface="Arial" charset="0"/>
                </a:rPr>
                <a:t>, ESTRÁTEGIA </a:t>
              </a:r>
              <a:endParaRPr lang="pt-BR" dirty="0" smtClean="0">
                <a:solidFill>
                  <a:schemeClr val="bg1"/>
                </a:solidFill>
                <a:latin typeface="+mj-lt"/>
                <a:ea typeface="+mj-ea"/>
                <a:cs typeface="Arial" charset="0"/>
              </a:endParaRPr>
            </a:p>
            <a:p>
              <a:pPr algn="l">
                <a:lnSpc>
                  <a:spcPct val="100000"/>
                </a:lnSpc>
                <a:defRPr/>
              </a:pPr>
              <a:r>
                <a:rPr lang="pt-BR" dirty="0" smtClean="0">
                  <a:solidFill>
                    <a:schemeClr val="bg1"/>
                  </a:solidFill>
                  <a:latin typeface="+mj-lt"/>
                  <a:ea typeface="+mj-ea"/>
                  <a:cs typeface="Arial" charset="0"/>
                </a:rPr>
                <a:t>e </a:t>
              </a:r>
              <a:r>
                <a:rPr lang="pt-BR" dirty="0">
                  <a:solidFill>
                    <a:schemeClr val="bg1"/>
                  </a:solidFill>
                  <a:latin typeface="+mj-lt"/>
                  <a:ea typeface="+mj-ea"/>
                  <a:cs typeface="Arial" charset="0"/>
                </a:rPr>
                <a:t>CAPITAL HUMANO</a:t>
              </a:r>
            </a:p>
          </p:txBody>
        </p:sp>
        <p:sp>
          <p:nvSpPr>
            <p:cNvPr id="23" name="Right Triangle 22"/>
            <p:cNvSpPr/>
            <p:nvPr/>
          </p:nvSpPr>
          <p:spPr bwMode="auto">
            <a:xfrm rot="10800000">
              <a:off x="393104" y="1058270"/>
              <a:ext cx="2933187" cy="1466472"/>
            </a:xfrm>
            <a:prstGeom prst="rtTriangle">
              <a:avLst/>
            </a:prstGeom>
            <a:solidFill>
              <a:schemeClr val="bg1"/>
            </a:solidFill>
            <a:ln w="9525" cap="flat" cmpd="sng" algn="ctr">
              <a:no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pSp>
      <p:pic>
        <p:nvPicPr>
          <p:cNvPr id="35" name="Picture 34" descr="stuff.png"/>
          <p:cNvPicPr>
            <a:picLocks noChangeAspect="1"/>
          </p:cNvPicPr>
          <p:nvPr/>
        </p:nvPicPr>
        <p:blipFill rotWithShape="1">
          <a:blip r:embed="rId8">
            <a:duotone>
              <a:prstClr val="black"/>
              <a:schemeClr val="accent2">
                <a:tint val="45000"/>
                <a:satMod val="400000"/>
              </a:schemeClr>
            </a:duotone>
            <a:extLst>
              <a:ext uri="{28A0092B-C50C-407E-A947-70E740481C1C}">
                <a14:useLocalDpi xmlns:a14="http://schemas.microsoft.com/office/drawing/2010/main" val="0"/>
              </a:ext>
            </a:extLst>
          </a:blip>
          <a:srcRect l="67729" t="53704"/>
          <a:stretch/>
        </p:blipFill>
        <p:spPr>
          <a:xfrm>
            <a:off x="-111130" y="4759510"/>
            <a:ext cx="2879894" cy="3098615"/>
          </a:xfrm>
          <a:prstGeom prst="rect">
            <a:avLst/>
          </a:prstGeom>
        </p:spPr>
      </p:pic>
      <p:pic>
        <p:nvPicPr>
          <p:cNvPr id="36" name="Picture 35" descr="stuff.png"/>
          <p:cNvPicPr>
            <a:picLocks noChangeAspect="1"/>
          </p:cNvPicPr>
          <p:nvPr/>
        </p:nvPicPr>
        <p:blipFill rotWithShape="1">
          <a:blip r:embed="rId8">
            <a:extLst>
              <a:ext uri="{28A0092B-C50C-407E-A947-70E740481C1C}">
                <a14:useLocalDpi xmlns:a14="http://schemas.microsoft.com/office/drawing/2010/main" val="0"/>
              </a:ext>
            </a:extLst>
          </a:blip>
          <a:srcRect l="67729" t="53704"/>
          <a:stretch/>
        </p:blipFill>
        <p:spPr>
          <a:xfrm>
            <a:off x="7906077" y="1016000"/>
            <a:ext cx="1277734" cy="1374774"/>
          </a:xfrm>
          <a:prstGeom prst="rect">
            <a:avLst/>
          </a:prstGeom>
        </p:spPr>
      </p:pic>
      <p:pic>
        <p:nvPicPr>
          <p:cNvPr id="37" name="Picture 36" descr="stuff.png"/>
          <p:cNvPicPr>
            <a:picLocks noChangeAspect="1"/>
          </p:cNvPicPr>
          <p:nvPr/>
        </p:nvPicPr>
        <p:blipFill rotWithShape="1">
          <a:blip r:embed="rId8">
            <a:extLst>
              <a:ext uri="{28A0092B-C50C-407E-A947-70E740481C1C}">
                <a14:useLocalDpi xmlns:a14="http://schemas.microsoft.com/office/drawing/2010/main" val="0"/>
              </a:ext>
            </a:extLst>
          </a:blip>
          <a:srcRect l="23977" t="42593" r="56925" b="30092"/>
          <a:stretch/>
        </p:blipFill>
        <p:spPr>
          <a:xfrm>
            <a:off x="508022" y="174625"/>
            <a:ext cx="1746322" cy="1873250"/>
          </a:xfrm>
          <a:prstGeom prst="rect">
            <a:avLst/>
          </a:prstGeom>
        </p:spPr>
      </p:pic>
      <p:sp>
        <p:nvSpPr>
          <p:cNvPr id="18" name="Rectangle 7"/>
          <p:cNvSpPr>
            <a:spLocks noGrp="1" noChangeArrowheads="1"/>
          </p:cNvSpPr>
          <p:nvPr>
            <p:ph type="title"/>
          </p:nvPr>
        </p:nvSpPr>
        <p:spPr>
          <a:xfrm>
            <a:off x="1282963" y="560941"/>
            <a:ext cx="8371661" cy="83851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nSpc>
                <a:spcPct val="100000"/>
              </a:lnSpc>
              <a:defRPr/>
            </a:pPr>
            <a:r>
              <a:rPr lang="en-US" sz="2400" dirty="0" smtClean="0">
                <a:ea typeface="+mj-ea"/>
                <a:cs typeface="Arial" charset="0"/>
              </a:rPr>
              <a:t>Marsh &amp; </a:t>
            </a:r>
            <a:r>
              <a:rPr lang="en-US" sz="2400" dirty="0" err="1" smtClean="0">
                <a:ea typeface="+mj-ea"/>
                <a:cs typeface="Arial" charset="0"/>
              </a:rPr>
              <a:t>Mclennan</a:t>
            </a:r>
            <a:r>
              <a:rPr lang="en-US" sz="2400" dirty="0" smtClean="0">
                <a:ea typeface="+mj-ea"/>
                <a:cs typeface="Arial" charset="0"/>
              </a:rPr>
              <a:t> Companies</a:t>
            </a:r>
            <a:br>
              <a:rPr lang="en-US" sz="2400" dirty="0" smtClean="0">
                <a:ea typeface="+mj-ea"/>
                <a:cs typeface="Arial" charset="0"/>
              </a:rPr>
            </a:br>
            <a:r>
              <a:rPr lang="en-US" sz="2000" dirty="0" smtClean="0">
                <a:solidFill>
                  <a:schemeClr val="accent2"/>
                </a:solidFill>
                <a:ea typeface="+mj-ea"/>
                <a:cs typeface="Arial" charset="0"/>
              </a:rPr>
              <a:t>UMA EMPRESA GLOBAL LÍDER NA PRESTAÇÃO DE SERVIÇOS</a:t>
            </a:r>
            <a:endParaRPr lang="en-US" sz="2400" dirty="0" smtClean="0">
              <a:solidFill>
                <a:schemeClr val="accent2"/>
              </a:solidFill>
              <a:ea typeface="+mj-ea"/>
              <a:cs typeface="Arial" charset="0"/>
            </a:endParaRPr>
          </a:p>
        </p:txBody>
      </p:sp>
    </p:spTree>
    <p:extLst>
      <p:ext uri="{BB962C8B-B14F-4D97-AF65-F5344CB8AC3E}">
        <p14:creationId xmlns:p14="http://schemas.microsoft.com/office/powerpoint/2010/main" val="164113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childTnLst>
                          </p:cTn>
                        </p:par>
                        <p:par>
                          <p:cTn id="12" fill="hold">
                            <p:stCondLst>
                              <p:cond delay="1000"/>
                            </p:stCondLst>
                            <p:childTnLst>
                              <p:par>
                                <p:cTn id="13" presetID="49" presetClass="entr" presetSubtype="0" decel="10000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 calcmode="lin" valueType="num">
                                      <p:cBhvr>
                                        <p:cTn id="17" dur="500" fill="hold"/>
                                        <p:tgtEl>
                                          <p:spTgt spid="3"/>
                                        </p:tgtEl>
                                        <p:attrNameLst>
                                          <p:attrName>style.rotation</p:attrName>
                                        </p:attrNameLst>
                                      </p:cBhvr>
                                      <p:tavLst>
                                        <p:tav tm="0">
                                          <p:val>
                                            <p:fltVal val="360"/>
                                          </p:val>
                                        </p:tav>
                                        <p:tav tm="100000">
                                          <p:val>
                                            <p:fltVal val="0"/>
                                          </p:val>
                                        </p:tav>
                                      </p:tavLst>
                                    </p:anim>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300"/>
                                        <p:tgtEl>
                                          <p:spTgt spid="5"/>
                                        </p:tgtEl>
                                      </p:cBhvr>
                                    </p:animEffect>
                                  </p:childTnLst>
                                </p:cTn>
                              </p:par>
                            </p:childTnLst>
                          </p:cTn>
                        </p:par>
                        <p:par>
                          <p:cTn id="22" fill="hold">
                            <p:stCondLst>
                              <p:cond delay="1500"/>
                            </p:stCondLst>
                            <p:childTnLst>
                              <p:par>
                                <p:cTn id="23" presetID="49" presetClass="entr" presetSubtype="0" decel="10000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 calcmode="lin" valueType="num">
                                      <p:cBhvr>
                                        <p:cTn id="27" dur="500" fill="hold"/>
                                        <p:tgtEl>
                                          <p:spTgt spid="8"/>
                                        </p:tgtEl>
                                        <p:attrNameLst>
                                          <p:attrName>style.rotation</p:attrName>
                                        </p:attrNameLst>
                                      </p:cBhvr>
                                      <p:tavLst>
                                        <p:tav tm="0">
                                          <p:val>
                                            <p:fltVal val="360"/>
                                          </p:val>
                                        </p:tav>
                                        <p:tav tm="100000">
                                          <p:val>
                                            <p:fltVal val="0"/>
                                          </p:val>
                                        </p:tav>
                                      </p:tavLst>
                                    </p:anim>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300"/>
                                        <p:tgtEl>
                                          <p:spTgt spid="6"/>
                                        </p:tgtEl>
                                      </p:cBhvr>
                                    </p:animEffect>
                                  </p:childTnLst>
                                </p:cTn>
                              </p:par>
                            </p:childTnLst>
                          </p:cTn>
                        </p:par>
                        <p:par>
                          <p:cTn id="32" fill="hold">
                            <p:stCondLst>
                              <p:cond delay="2000"/>
                            </p:stCondLst>
                            <p:childTnLst>
                              <p:par>
                                <p:cTn id="33" presetID="49" presetClass="entr" presetSubtype="0" decel="10000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 calcmode="lin" valueType="num">
                                      <p:cBhvr>
                                        <p:cTn id="37" dur="500" fill="hold"/>
                                        <p:tgtEl>
                                          <p:spTgt spid="9"/>
                                        </p:tgtEl>
                                        <p:attrNameLst>
                                          <p:attrName>style.rotation</p:attrName>
                                        </p:attrNameLst>
                                      </p:cBhvr>
                                      <p:tavLst>
                                        <p:tav tm="0">
                                          <p:val>
                                            <p:fltVal val="360"/>
                                          </p:val>
                                        </p:tav>
                                        <p:tav tm="100000">
                                          <p:val>
                                            <p:fltVal val="0"/>
                                          </p:val>
                                        </p:tav>
                                      </p:tavLst>
                                    </p:anim>
                                    <p:animEffect transition="in" filter="fade">
                                      <p:cBhvr>
                                        <p:cTn id="38" dur="500"/>
                                        <p:tgtEl>
                                          <p:spTgt spid="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3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35716" y="596476"/>
            <a:ext cx="7646138" cy="1141412"/>
          </a:xfrm>
        </p:spPr>
        <p:txBody>
          <a:bodyPr/>
          <a:lstStyle/>
          <a:p>
            <a:pPr algn="ctr">
              <a:lnSpc>
                <a:spcPct val="100000"/>
              </a:lnSpc>
            </a:pPr>
            <a:r>
              <a:rPr lang="pt-BR" dirty="0" smtClean="0"/>
              <a:t>Seguro </a:t>
            </a:r>
            <a:r>
              <a:rPr lang="pt-BR" dirty="0"/>
              <a:t>de Crédito</a:t>
            </a:r>
            <a:br>
              <a:rPr lang="pt-BR" dirty="0"/>
            </a:br>
            <a:r>
              <a:rPr lang="pt-BR" dirty="0" smtClean="0">
                <a:solidFill>
                  <a:schemeClr val="accent2"/>
                </a:solidFill>
              </a:rPr>
              <a:t>SEGURO DE CRÉDITO PARA OS FINANCIADORES </a:t>
            </a:r>
            <a:br>
              <a:rPr lang="pt-BR" dirty="0" smtClean="0">
                <a:solidFill>
                  <a:schemeClr val="accent2"/>
                </a:solidFill>
              </a:rPr>
            </a:br>
            <a:r>
              <a:rPr lang="pt-BR" i="1" dirty="0" smtClean="0">
                <a:solidFill>
                  <a:schemeClr val="accent2"/>
                </a:solidFill>
              </a:rPr>
              <a:t>PROJECT FINANCE/EMPRÉSTIMOS</a:t>
            </a:r>
            <a:endParaRPr lang="pt-BR" i="1" dirty="0">
              <a:solidFill>
                <a:schemeClr val="accent2"/>
              </a:solidFill>
            </a:endParaRPr>
          </a:p>
        </p:txBody>
      </p:sp>
      <p:sp>
        <p:nvSpPr>
          <p:cNvPr id="33795" name="Rectangle 3"/>
          <p:cNvSpPr>
            <a:spLocks noGrp="1" noChangeArrowheads="1"/>
          </p:cNvSpPr>
          <p:nvPr>
            <p:ph type="body" idx="1"/>
          </p:nvPr>
        </p:nvSpPr>
        <p:spPr>
          <a:xfrm>
            <a:off x="848828" y="4406144"/>
            <a:ext cx="7559250" cy="1034803"/>
          </a:xfrm>
        </p:spPr>
        <p:txBody>
          <a:bodyPr anchor="ctr">
            <a:noAutofit/>
          </a:bodyPr>
          <a:lstStyle/>
          <a:p>
            <a:pPr marL="0" indent="0" algn="ctr">
              <a:buClr>
                <a:schemeClr val="accent2"/>
              </a:buClr>
              <a:buNone/>
            </a:pPr>
            <a:r>
              <a:rPr lang="pt-BR" dirty="0" smtClean="0">
                <a:solidFill>
                  <a:schemeClr val="accent2"/>
                </a:solidFill>
              </a:rPr>
              <a:t>ALOCAÇÃO DE RISCO DE CRÉDITO</a:t>
            </a:r>
          </a:p>
          <a:p>
            <a:pPr marL="228600" lvl="1" indent="0" algn="ctr">
              <a:buClr>
                <a:schemeClr val="accent2"/>
              </a:buClr>
              <a:buNone/>
            </a:pPr>
            <a:r>
              <a:rPr lang="pt-BR" dirty="0" smtClean="0"/>
              <a:t>Redução </a:t>
            </a:r>
            <a:r>
              <a:rPr lang="pt-BR" dirty="0"/>
              <a:t>do </a:t>
            </a:r>
            <a:r>
              <a:rPr lang="pt-BR" dirty="0">
                <a:solidFill>
                  <a:schemeClr val="accent2"/>
                </a:solidFill>
              </a:rPr>
              <a:t>Risco de Crédito do tomador</a:t>
            </a:r>
            <a:r>
              <a:rPr lang="pt-BR" dirty="0"/>
              <a:t>, redução de alocação de risco país e redução de </a:t>
            </a:r>
            <a:r>
              <a:rPr lang="pt-BR" dirty="0">
                <a:solidFill>
                  <a:schemeClr val="accent2"/>
                </a:solidFill>
              </a:rPr>
              <a:t>alocação de capital</a:t>
            </a:r>
            <a:r>
              <a:rPr lang="pt-BR" dirty="0"/>
              <a:t> (</a:t>
            </a:r>
            <a:r>
              <a:rPr lang="pt-BR" dirty="0" err="1"/>
              <a:t>tier</a:t>
            </a:r>
            <a:r>
              <a:rPr lang="pt-BR" dirty="0"/>
              <a:t> 1).</a:t>
            </a:r>
          </a:p>
          <a:p>
            <a:pPr marL="228600" lvl="1" indent="0" algn="ctr">
              <a:buClr>
                <a:schemeClr val="accent2"/>
              </a:buClr>
              <a:buNone/>
            </a:pPr>
            <a:r>
              <a:rPr lang="pt-BR" dirty="0"/>
              <a:t>Alternativa de capacidade ao mercado financeiro.</a:t>
            </a:r>
          </a:p>
        </p:txBody>
      </p:sp>
      <p:pic>
        <p:nvPicPr>
          <p:cNvPr id="5" name="Picture 4" descr="Slide 17.png"/>
          <p:cNvPicPr>
            <a:picLocks noChangeAspect="1"/>
          </p:cNvPicPr>
          <p:nvPr/>
        </p:nvPicPr>
        <p:blipFill rotWithShape="1">
          <a:blip r:embed="rId2">
            <a:extLst>
              <a:ext uri="{28A0092B-C50C-407E-A947-70E740481C1C}">
                <a14:useLocalDpi xmlns:a14="http://schemas.microsoft.com/office/drawing/2010/main" val="0"/>
              </a:ext>
            </a:extLst>
          </a:blip>
          <a:srcRect l="19396" t="9551" r="19351" b="50488"/>
          <a:stretch/>
        </p:blipFill>
        <p:spPr>
          <a:xfrm>
            <a:off x="2529066" y="1813122"/>
            <a:ext cx="4544656" cy="2223692"/>
          </a:xfrm>
          <a:prstGeom prst="rect">
            <a:avLst/>
          </a:prstGeom>
        </p:spPr>
      </p:pic>
      <p:pic>
        <p:nvPicPr>
          <p:cNvPr id="6" name="Picture 5" descr="stuff.png"/>
          <p:cNvPicPr>
            <a:picLocks noChangeAspect="1"/>
          </p:cNvPicPr>
          <p:nvPr/>
        </p:nvPicPr>
        <p:blipFill rotWithShape="1">
          <a:blip r:embed="rId3">
            <a:extLst>
              <a:ext uri="{28A0092B-C50C-407E-A947-70E740481C1C}">
                <a14:useLocalDpi xmlns:a14="http://schemas.microsoft.com/office/drawing/2010/main" val="0"/>
              </a:ext>
            </a:extLst>
          </a:blip>
          <a:srcRect l="67729" t="53704" r="5623" b="10429"/>
          <a:stretch/>
        </p:blipFill>
        <p:spPr>
          <a:xfrm flipH="1">
            <a:off x="98061" y="347579"/>
            <a:ext cx="1379873" cy="1392952"/>
          </a:xfrm>
          <a:prstGeom prst="rect">
            <a:avLst/>
          </a:prstGeom>
        </p:spPr>
      </p:pic>
      <p:pic>
        <p:nvPicPr>
          <p:cNvPr id="7" name="Picture 6" descr="stuff.png"/>
          <p:cNvPicPr>
            <a:picLocks noChangeAspect="1"/>
          </p:cNvPicPr>
          <p:nvPr/>
        </p:nvPicPr>
        <p:blipFill rotWithShape="1">
          <a:blip r:embed="rId3">
            <a:extLst>
              <a:ext uri="{28A0092B-C50C-407E-A947-70E740481C1C}">
                <a14:useLocalDpi xmlns:a14="http://schemas.microsoft.com/office/drawing/2010/main" val="0"/>
              </a:ext>
            </a:extLst>
          </a:blip>
          <a:srcRect l="67729" t="53704" r="5623" b="10429"/>
          <a:stretch/>
        </p:blipFill>
        <p:spPr>
          <a:xfrm flipV="1">
            <a:off x="7056933" y="1938654"/>
            <a:ext cx="2545855" cy="2569984"/>
          </a:xfrm>
          <a:prstGeom prst="rect">
            <a:avLst/>
          </a:prstGeom>
        </p:spPr>
      </p:pic>
      <p:pic>
        <p:nvPicPr>
          <p:cNvPr id="8" name="Picture 7" descr="stuff.png"/>
          <p:cNvPicPr>
            <a:picLocks noChangeAspect="1"/>
          </p:cNvPicPr>
          <p:nvPr/>
        </p:nvPicPr>
        <p:blipFill rotWithShape="1">
          <a:blip r:embed="rId3">
            <a:extLst>
              <a:ext uri="{28A0092B-C50C-407E-A947-70E740481C1C}">
                <a14:useLocalDpi xmlns:a14="http://schemas.microsoft.com/office/drawing/2010/main" val="0"/>
              </a:ext>
            </a:extLst>
          </a:blip>
          <a:srcRect l="67729" t="53704" r="5623" b="10429"/>
          <a:stretch/>
        </p:blipFill>
        <p:spPr>
          <a:xfrm flipV="1">
            <a:off x="485543" y="1684421"/>
            <a:ext cx="1637623" cy="1653144"/>
          </a:xfrm>
          <a:prstGeom prst="rect">
            <a:avLst/>
          </a:prstGeom>
        </p:spPr>
      </p:pic>
    </p:spTree>
    <p:extLst>
      <p:ext uri="{BB962C8B-B14F-4D97-AF65-F5344CB8AC3E}">
        <p14:creationId xmlns:p14="http://schemas.microsoft.com/office/powerpoint/2010/main" val="150903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35716" y="596476"/>
            <a:ext cx="7646138" cy="1141412"/>
          </a:xfrm>
        </p:spPr>
        <p:txBody>
          <a:bodyPr/>
          <a:lstStyle/>
          <a:p>
            <a:pPr algn="ctr">
              <a:lnSpc>
                <a:spcPct val="100000"/>
              </a:lnSpc>
            </a:pPr>
            <a:r>
              <a:rPr lang="pt-BR" dirty="0" smtClean="0"/>
              <a:t>Seguro </a:t>
            </a:r>
            <a:r>
              <a:rPr lang="pt-BR" dirty="0"/>
              <a:t>de Crédito</a:t>
            </a:r>
            <a:br>
              <a:rPr lang="pt-BR" dirty="0"/>
            </a:br>
            <a:r>
              <a:rPr lang="pt-BR" dirty="0" smtClean="0">
                <a:solidFill>
                  <a:schemeClr val="accent2"/>
                </a:solidFill>
              </a:rPr>
              <a:t>SEGURO DE CRÉDITO PARA OS FINANCIADORES </a:t>
            </a:r>
            <a:br>
              <a:rPr lang="pt-BR" dirty="0" smtClean="0">
                <a:solidFill>
                  <a:schemeClr val="accent2"/>
                </a:solidFill>
              </a:rPr>
            </a:br>
            <a:r>
              <a:rPr lang="pt-BR" i="1" dirty="0" smtClean="0">
                <a:solidFill>
                  <a:schemeClr val="accent2"/>
                </a:solidFill>
              </a:rPr>
              <a:t>PROJECT FINANCE/EMPRÉSTIMOS</a:t>
            </a:r>
            <a:endParaRPr lang="pt-BR" i="1" dirty="0">
              <a:solidFill>
                <a:schemeClr val="accent2"/>
              </a:solidFill>
            </a:endParaRPr>
          </a:p>
        </p:txBody>
      </p:sp>
      <p:sp>
        <p:nvSpPr>
          <p:cNvPr id="33795" name="Rectangle 3"/>
          <p:cNvSpPr>
            <a:spLocks noGrp="1" noChangeArrowheads="1"/>
          </p:cNvSpPr>
          <p:nvPr>
            <p:ph type="body" idx="1"/>
          </p:nvPr>
        </p:nvSpPr>
        <p:spPr>
          <a:xfrm>
            <a:off x="1573173" y="4406144"/>
            <a:ext cx="6456442" cy="1034803"/>
          </a:xfrm>
        </p:spPr>
        <p:txBody>
          <a:bodyPr anchor="ctr">
            <a:noAutofit/>
          </a:bodyPr>
          <a:lstStyle/>
          <a:p>
            <a:pPr marL="0" indent="0" algn="ctr">
              <a:buClr>
                <a:schemeClr val="accent2"/>
              </a:buClr>
              <a:buNone/>
            </a:pPr>
            <a:r>
              <a:rPr lang="pt-BR" sz="2800" dirty="0">
                <a:solidFill>
                  <a:schemeClr val="accent2"/>
                </a:solidFill>
              </a:rPr>
              <a:t>Uma alternativa para distribuição de riscos em financiamento de projetos.</a:t>
            </a:r>
          </a:p>
        </p:txBody>
      </p:sp>
      <p:pic>
        <p:nvPicPr>
          <p:cNvPr id="5" name="Picture 4" descr="Slide 17.png"/>
          <p:cNvPicPr>
            <a:picLocks noChangeAspect="1"/>
          </p:cNvPicPr>
          <p:nvPr/>
        </p:nvPicPr>
        <p:blipFill rotWithShape="1">
          <a:blip r:embed="rId2">
            <a:extLst>
              <a:ext uri="{28A0092B-C50C-407E-A947-70E740481C1C}">
                <a14:useLocalDpi xmlns:a14="http://schemas.microsoft.com/office/drawing/2010/main" val="0"/>
              </a:ext>
            </a:extLst>
          </a:blip>
          <a:srcRect l="19396" t="9551" r="19351" b="50488"/>
          <a:stretch/>
        </p:blipFill>
        <p:spPr>
          <a:xfrm>
            <a:off x="2529066" y="1813122"/>
            <a:ext cx="4544656" cy="2223692"/>
          </a:xfrm>
          <a:prstGeom prst="rect">
            <a:avLst/>
          </a:prstGeom>
        </p:spPr>
      </p:pic>
      <p:pic>
        <p:nvPicPr>
          <p:cNvPr id="6" name="Picture 5" descr="stuff.png"/>
          <p:cNvPicPr>
            <a:picLocks noChangeAspect="1"/>
          </p:cNvPicPr>
          <p:nvPr/>
        </p:nvPicPr>
        <p:blipFill rotWithShape="1">
          <a:blip r:embed="rId3">
            <a:extLst>
              <a:ext uri="{28A0092B-C50C-407E-A947-70E740481C1C}">
                <a14:useLocalDpi xmlns:a14="http://schemas.microsoft.com/office/drawing/2010/main" val="0"/>
              </a:ext>
            </a:extLst>
          </a:blip>
          <a:srcRect l="67729" t="53704" r="5623" b="10429"/>
          <a:stretch/>
        </p:blipFill>
        <p:spPr>
          <a:xfrm flipH="1">
            <a:off x="98061" y="347579"/>
            <a:ext cx="1379873" cy="1392952"/>
          </a:xfrm>
          <a:prstGeom prst="rect">
            <a:avLst/>
          </a:prstGeom>
        </p:spPr>
      </p:pic>
      <p:pic>
        <p:nvPicPr>
          <p:cNvPr id="7" name="Picture 6" descr="stuff.png"/>
          <p:cNvPicPr>
            <a:picLocks noChangeAspect="1"/>
          </p:cNvPicPr>
          <p:nvPr/>
        </p:nvPicPr>
        <p:blipFill rotWithShape="1">
          <a:blip r:embed="rId3">
            <a:extLst>
              <a:ext uri="{28A0092B-C50C-407E-A947-70E740481C1C}">
                <a14:useLocalDpi xmlns:a14="http://schemas.microsoft.com/office/drawing/2010/main" val="0"/>
              </a:ext>
            </a:extLst>
          </a:blip>
          <a:srcRect l="67729" t="53704" r="5623" b="10429"/>
          <a:stretch/>
        </p:blipFill>
        <p:spPr>
          <a:xfrm flipV="1">
            <a:off x="7056933" y="1938654"/>
            <a:ext cx="2545855" cy="2569984"/>
          </a:xfrm>
          <a:prstGeom prst="rect">
            <a:avLst/>
          </a:prstGeom>
        </p:spPr>
      </p:pic>
      <p:pic>
        <p:nvPicPr>
          <p:cNvPr id="8" name="Picture 7" descr="stuff.png"/>
          <p:cNvPicPr>
            <a:picLocks noChangeAspect="1"/>
          </p:cNvPicPr>
          <p:nvPr/>
        </p:nvPicPr>
        <p:blipFill rotWithShape="1">
          <a:blip r:embed="rId3">
            <a:extLst>
              <a:ext uri="{28A0092B-C50C-407E-A947-70E740481C1C}">
                <a14:useLocalDpi xmlns:a14="http://schemas.microsoft.com/office/drawing/2010/main" val="0"/>
              </a:ext>
            </a:extLst>
          </a:blip>
          <a:srcRect l="67729" t="53704" r="5623" b="10429"/>
          <a:stretch/>
        </p:blipFill>
        <p:spPr>
          <a:xfrm flipV="1">
            <a:off x="485543" y="1684421"/>
            <a:ext cx="1637623" cy="1653144"/>
          </a:xfrm>
          <a:prstGeom prst="rect">
            <a:avLst/>
          </a:prstGeom>
        </p:spPr>
      </p:pic>
    </p:spTree>
    <p:extLst>
      <p:ext uri="{BB962C8B-B14F-4D97-AF65-F5344CB8AC3E}">
        <p14:creationId xmlns:p14="http://schemas.microsoft.com/office/powerpoint/2010/main" val="76242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793" y="643325"/>
            <a:ext cx="8752957" cy="5660069"/>
          </a:xfrm>
          <a:prstGeom prst="rect">
            <a:avLst/>
          </a:prstGeom>
          <a:noFill/>
          <a:ln w="9525">
            <a:solidFill>
              <a:srgbClr val="00A8C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stuff.png"/>
          <p:cNvPicPr>
            <a:picLocks noChangeAspect="1"/>
          </p:cNvPicPr>
          <p:nvPr/>
        </p:nvPicPr>
        <p:blipFill rotWithShape="1">
          <a:blip r:embed="rId3">
            <a:extLst>
              <a:ext uri="{28A0092B-C50C-407E-A947-70E740481C1C}">
                <a14:useLocalDpi xmlns:a14="http://schemas.microsoft.com/office/drawing/2010/main" val="0"/>
              </a:ext>
            </a:extLst>
          </a:blip>
          <a:srcRect l="67729" t="53704" r="5623" b="10429"/>
          <a:stretch/>
        </p:blipFill>
        <p:spPr>
          <a:xfrm flipH="1">
            <a:off x="7958198" y="2921118"/>
            <a:ext cx="1547345" cy="1562011"/>
          </a:xfrm>
          <a:prstGeom prst="rect">
            <a:avLst/>
          </a:prstGeom>
        </p:spPr>
      </p:pic>
      <p:pic>
        <p:nvPicPr>
          <p:cNvPr id="17" name="Picture 16" descr="stuff.png"/>
          <p:cNvPicPr>
            <a:picLocks noChangeAspect="1"/>
          </p:cNvPicPr>
          <p:nvPr/>
        </p:nvPicPr>
        <p:blipFill rotWithShape="1">
          <a:blip r:embed="rId3">
            <a:extLst>
              <a:ext uri="{28A0092B-C50C-407E-A947-70E740481C1C}">
                <a14:useLocalDpi xmlns:a14="http://schemas.microsoft.com/office/drawing/2010/main" val="0"/>
              </a:ext>
            </a:extLst>
          </a:blip>
          <a:srcRect l="67729" t="53704" r="5623" b="10429"/>
          <a:stretch/>
        </p:blipFill>
        <p:spPr>
          <a:xfrm flipV="1">
            <a:off x="7966741" y="1779989"/>
            <a:ext cx="1378259" cy="1391322"/>
          </a:xfrm>
          <a:prstGeom prst="rect">
            <a:avLst/>
          </a:prstGeom>
        </p:spPr>
      </p:pic>
      <p:grpSp>
        <p:nvGrpSpPr>
          <p:cNvPr id="24" name="Group 23"/>
          <p:cNvGrpSpPr/>
          <p:nvPr/>
        </p:nvGrpSpPr>
        <p:grpSpPr>
          <a:xfrm>
            <a:off x="4098983" y="5053063"/>
            <a:ext cx="2381886" cy="1519862"/>
            <a:chOff x="5804903" y="414984"/>
            <a:chExt cx="3596141" cy="2294668"/>
          </a:xfrm>
        </p:grpSpPr>
        <p:grpSp>
          <p:nvGrpSpPr>
            <p:cNvPr id="14" name="Group 13"/>
            <p:cNvGrpSpPr/>
            <p:nvPr/>
          </p:nvGrpSpPr>
          <p:grpSpPr>
            <a:xfrm>
              <a:off x="6963808" y="414984"/>
              <a:ext cx="2437236" cy="1268035"/>
              <a:chOff x="325924" y="0"/>
              <a:chExt cx="2893656" cy="1505499"/>
            </a:xfrm>
          </p:grpSpPr>
          <p:pic>
            <p:nvPicPr>
              <p:cNvPr id="8" name="Picture 7" descr="Slide 8_1.png"/>
              <p:cNvPicPr>
                <a:picLocks noChangeAspect="1"/>
              </p:cNvPicPr>
              <p:nvPr/>
            </p:nvPicPr>
            <p:blipFill rotWithShape="1">
              <a:blip r:embed="rId4" cstate="print">
                <a:extLst>
                  <a:ext uri="{28A0092B-C50C-407E-A947-70E740481C1C}">
                    <a14:useLocalDpi xmlns:a14="http://schemas.microsoft.com/office/drawing/2010/main" val="0"/>
                  </a:ext>
                </a:extLst>
              </a:blip>
              <a:srcRect l="14172" t="15108" r="48180" b="40542"/>
              <a:stretch/>
            </p:blipFill>
            <p:spPr>
              <a:xfrm>
                <a:off x="325924" y="0"/>
                <a:ext cx="949007" cy="838451"/>
              </a:xfrm>
              <a:prstGeom prst="rect">
                <a:avLst/>
              </a:prstGeom>
            </p:spPr>
          </p:pic>
          <p:pic>
            <p:nvPicPr>
              <p:cNvPr id="9" name="Picture 8" descr="Slide 8_2.png"/>
              <p:cNvPicPr>
                <a:picLocks noChangeAspect="1"/>
              </p:cNvPicPr>
              <p:nvPr/>
            </p:nvPicPr>
            <p:blipFill rotWithShape="1">
              <a:blip r:embed="rId5" cstate="print">
                <a:extLst>
                  <a:ext uri="{28A0092B-C50C-407E-A947-70E740481C1C}">
                    <a14:useLocalDpi xmlns:a14="http://schemas.microsoft.com/office/drawing/2010/main" val="0"/>
                  </a:ext>
                </a:extLst>
              </a:blip>
              <a:srcRect l="14356" t="15108" r="49092" b="41517"/>
              <a:stretch/>
            </p:blipFill>
            <p:spPr>
              <a:xfrm>
                <a:off x="2021640" y="439323"/>
                <a:ext cx="1197940" cy="1066176"/>
              </a:xfrm>
              <a:prstGeom prst="rect">
                <a:avLst/>
              </a:prstGeom>
            </p:spPr>
          </p:pic>
          <p:pic>
            <p:nvPicPr>
              <p:cNvPr id="10" name="Picture 9" descr="Slide 8_1.png"/>
              <p:cNvPicPr>
                <a:picLocks noChangeAspect="1"/>
              </p:cNvPicPr>
              <p:nvPr/>
            </p:nvPicPr>
            <p:blipFill rotWithShape="1">
              <a:blip r:embed="rId6" cstate="print">
                <a:extLst>
                  <a:ext uri="{28A0092B-C50C-407E-A947-70E740481C1C}">
                    <a14:useLocalDpi xmlns:a14="http://schemas.microsoft.com/office/drawing/2010/main" val="0"/>
                  </a:ext>
                </a:extLst>
              </a:blip>
              <a:srcRect l="14172" t="15108" r="48180" b="40542"/>
              <a:stretch/>
            </p:blipFill>
            <p:spPr>
              <a:xfrm>
                <a:off x="1468748" y="310991"/>
                <a:ext cx="707430" cy="625018"/>
              </a:xfrm>
              <a:prstGeom prst="rect">
                <a:avLst/>
              </a:prstGeom>
            </p:spPr>
          </p:pic>
          <p:pic>
            <p:nvPicPr>
              <p:cNvPr id="11" name="Picture 10" descr="Slide 8_2.png"/>
              <p:cNvPicPr>
                <a:picLocks noChangeAspect="1"/>
              </p:cNvPicPr>
              <p:nvPr/>
            </p:nvPicPr>
            <p:blipFill rotWithShape="1">
              <a:blip r:embed="rId7" cstate="print">
                <a:extLst>
                  <a:ext uri="{28A0092B-C50C-407E-A947-70E740481C1C}">
                    <a14:useLocalDpi xmlns:a14="http://schemas.microsoft.com/office/drawing/2010/main" val="0"/>
                  </a:ext>
                </a:extLst>
              </a:blip>
              <a:srcRect l="14356" t="15108" r="49092" b="41517"/>
              <a:stretch/>
            </p:blipFill>
            <p:spPr>
              <a:xfrm>
                <a:off x="1022105" y="635032"/>
                <a:ext cx="564485" cy="502397"/>
              </a:xfrm>
              <a:prstGeom prst="rect">
                <a:avLst/>
              </a:prstGeom>
            </p:spPr>
          </p:pic>
          <p:pic>
            <p:nvPicPr>
              <p:cNvPr id="12" name="Picture 11" descr="Slide 8_1.png"/>
              <p:cNvPicPr>
                <a:picLocks noChangeAspect="1"/>
              </p:cNvPicPr>
              <p:nvPr/>
            </p:nvPicPr>
            <p:blipFill rotWithShape="1">
              <a:blip r:embed="rId8" cstate="print">
                <a:extLst>
                  <a:ext uri="{28A0092B-C50C-407E-A947-70E740481C1C}">
                    <a14:useLocalDpi xmlns:a14="http://schemas.microsoft.com/office/drawing/2010/main" val="0"/>
                  </a:ext>
                </a:extLst>
              </a:blip>
              <a:srcRect l="14172" t="15108" r="48180" b="40542"/>
              <a:stretch/>
            </p:blipFill>
            <p:spPr>
              <a:xfrm>
                <a:off x="448062" y="867959"/>
                <a:ext cx="701569" cy="619839"/>
              </a:xfrm>
              <a:prstGeom prst="rect">
                <a:avLst/>
              </a:prstGeom>
            </p:spPr>
          </p:pic>
        </p:grpSp>
        <p:grpSp>
          <p:nvGrpSpPr>
            <p:cNvPr id="18" name="Group 17"/>
            <p:cNvGrpSpPr/>
            <p:nvPr/>
          </p:nvGrpSpPr>
          <p:grpSpPr>
            <a:xfrm flipH="1">
              <a:off x="5804903" y="1441617"/>
              <a:ext cx="2437236" cy="1268035"/>
              <a:chOff x="325924" y="0"/>
              <a:chExt cx="2893656" cy="1505499"/>
            </a:xfrm>
          </p:grpSpPr>
          <p:pic>
            <p:nvPicPr>
              <p:cNvPr id="19" name="Picture 18" descr="Slide 8_1.png"/>
              <p:cNvPicPr>
                <a:picLocks noChangeAspect="1"/>
              </p:cNvPicPr>
              <p:nvPr/>
            </p:nvPicPr>
            <p:blipFill rotWithShape="1">
              <a:blip r:embed="rId4" cstate="print">
                <a:extLst>
                  <a:ext uri="{28A0092B-C50C-407E-A947-70E740481C1C}">
                    <a14:useLocalDpi xmlns:a14="http://schemas.microsoft.com/office/drawing/2010/main" val="0"/>
                  </a:ext>
                </a:extLst>
              </a:blip>
              <a:srcRect l="14172" t="15108" r="48180" b="40542"/>
              <a:stretch/>
            </p:blipFill>
            <p:spPr>
              <a:xfrm>
                <a:off x="325924" y="0"/>
                <a:ext cx="949007" cy="838451"/>
              </a:xfrm>
              <a:prstGeom prst="rect">
                <a:avLst/>
              </a:prstGeom>
            </p:spPr>
          </p:pic>
          <p:pic>
            <p:nvPicPr>
              <p:cNvPr id="20" name="Picture 19" descr="Slide 8_2.png"/>
              <p:cNvPicPr>
                <a:picLocks noChangeAspect="1"/>
              </p:cNvPicPr>
              <p:nvPr/>
            </p:nvPicPr>
            <p:blipFill rotWithShape="1">
              <a:blip r:embed="rId5" cstate="print">
                <a:extLst>
                  <a:ext uri="{28A0092B-C50C-407E-A947-70E740481C1C}">
                    <a14:useLocalDpi xmlns:a14="http://schemas.microsoft.com/office/drawing/2010/main" val="0"/>
                  </a:ext>
                </a:extLst>
              </a:blip>
              <a:srcRect l="14356" t="15108" r="49092" b="41517"/>
              <a:stretch/>
            </p:blipFill>
            <p:spPr>
              <a:xfrm>
                <a:off x="2021640" y="439323"/>
                <a:ext cx="1197940" cy="1066176"/>
              </a:xfrm>
              <a:prstGeom prst="rect">
                <a:avLst/>
              </a:prstGeom>
            </p:spPr>
          </p:pic>
          <p:pic>
            <p:nvPicPr>
              <p:cNvPr id="21" name="Picture 20" descr="Slide 8_1.png"/>
              <p:cNvPicPr>
                <a:picLocks noChangeAspect="1"/>
              </p:cNvPicPr>
              <p:nvPr/>
            </p:nvPicPr>
            <p:blipFill rotWithShape="1">
              <a:blip r:embed="rId6" cstate="print">
                <a:extLst>
                  <a:ext uri="{28A0092B-C50C-407E-A947-70E740481C1C}">
                    <a14:useLocalDpi xmlns:a14="http://schemas.microsoft.com/office/drawing/2010/main" val="0"/>
                  </a:ext>
                </a:extLst>
              </a:blip>
              <a:srcRect l="14172" t="15108" r="48180" b="40542"/>
              <a:stretch/>
            </p:blipFill>
            <p:spPr>
              <a:xfrm>
                <a:off x="1468748" y="310991"/>
                <a:ext cx="707430" cy="625018"/>
              </a:xfrm>
              <a:prstGeom prst="rect">
                <a:avLst/>
              </a:prstGeom>
            </p:spPr>
          </p:pic>
          <p:pic>
            <p:nvPicPr>
              <p:cNvPr id="22" name="Picture 21" descr="Slide 8_2.png"/>
              <p:cNvPicPr>
                <a:picLocks noChangeAspect="1"/>
              </p:cNvPicPr>
              <p:nvPr/>
            </p:nvPicPr>
            <p:blipFill rotWithShape="1">
              <a:blip r:embed="rId7" cstate="print">
                <a:extLst>
                  <a:ext uri="{28A0092B-C50C-407E-A947-70E740481C1C}">
                    <a14:useLocalDpi xmlns:a14="http://schemas.microsoft.com/office/drawing/2010/main" val="0"/>
                  </a:ext>
                </a:extLst>
              </a:blip>
              <a:srcRect l="14356" t="15108" r="49092" b="41517"/>
              <a:stretch/>
            </p:blipFill>
            <p:spPr>
              <a:xfrm>
                <a:off x="1022105" y="635032"/>
                <a:ext cx="564485" cy="502397"/>
              </a:xfrm>
              <a:prstGeom prst="rect">
                <a:avLst/>
              </a:prstGeom>
            </p:spPr>
          </p:pic>
          <p:pic>
            <p:nvPicPr>
              <p:cNvPr id="23" name="Picture 22" descr="Slide 8_1.png"/>
              <p:cNvPicPr>
                <a:picLocks noChangeAspect="1"/>
              </p:cNvPicPr>
              <p:nvPr/>
            </p:nvPicPr>
            <p:blipFill rotWithShape="1">
              <a:blip r:embed="rId8" cstate="print">
                <a:extLst>
                  <a:ext uri="{28A0092B-C50C-407E-A947-70E740481C1C}">
                    <a14:useLocalDpi xmlns:a14="http://schemas.microsoft.com/office/drawing/2010/main" val="0"/>
                  </a:ext>
                </a:extLst>
              </a:blip>
              <a:srcRect l="14172" t="15108" r="48180" b="40542"/>
              <a:stretch/>
            </p:blipFill>
            <p:spPr>
              <a:xfrm>
                <a:off x="448062" y="867959"/>
                <a:ext cx="701569" cy="619839"/>
              </a:xfrm>
              <a:prstGeom prst="rect">
                <a:avLst/>
              </a:prstGeom>
            </p:spPr>
          </p:pic>
        </p:grpSp>
      </p:grpSp>
      <p:pic>
        <p:nvPicPr>
          <p:cNvPr id="25" name="Picture 24" descr="stuff.png"/>
          <p:cNvPicPr>
            <a:picLocks noChangeAspect="1"/>
          </p:cNvPicPr>
          <p:nvPr/>
        </p:nvPicPr>
        <p:blipFill rotWithShape="1">
          <a:blip r:embed="rId3">
            <a:extLst>
              <a:ext uri="{28A0092B-C50C-407E-A947-70E740481C1C}">
                <a14:useLocalDpi xmlns:a14="http://schemas.microsoft.com/office/drawing/2010/main" val="0"/>
              </a:ext>
            </a:extLst>
          </a:blip>
          <a:srcRect l="67729" t="53704" r="5623" b="10429"/>
          <a:stretch/>
        </p:blipFill>
        <p:spPr>
          <a:xfrm>
            <a:off x="-155511" y="0"/>
            <a:ext cx="2271294" cy="2292821"/>
          </a:xfrm>
          <a:prstGeom prst="rect">
            <a:avLst/>
          </a:prstGeom>
        </p:spPr>
      </p:pic>
    </p:spTree>
    <p:extLst>
      <p:ext uri="{BB962C8B-B14F-4D97-AF65-F5344CB8AC3E}">
        <p14:creationId xmlns:p14="http://schemas.microsoft.com/office/powerpoint/2010/main" val="195041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up)">
                                      <p:cBhvr>
                                        <p:cTn id="7" dur="300"/>
                                        <p:tgtEl>
                                          <p:spTgt spid="10242"/>
                                        </p:tgtEl>
                                      </p:cBhvr>
                                    </p:animEffect>
                                  </p:childTnLst>
                                </p:cTn>
                              </p:par>
                            </p:childTnLst>
                          </p:cTn>
                        </p:par>
                        <p:par>
                          <p:cTn id="8" fill="hold">
                            <p:stCondLst>
                              <p:cond delay="300"/>
                            </p:stCondLst>
                            <p:childTnLst>
                              <p:par>
                                <p:cTn id="9" presetID="22"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87" y="783015"/>
            <a:ext cx="4113358" cy="5490557"/>
          </a:xfrm>
          <a:prstGeom prst="rect">
            <a:avLst/>
          </a:prstGeom>
          <a:noFill/>
          <a:ln w="9525">
            <a:solidFill>
              <a:srgbClr val="00A8C9"/>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287" y="783015"/>
            <a:ext cx="4264375" cy="5500685"/>
          </a:xfrm>
          <a:prstGeom prst="rect">
            <a:avLst/>
          </a:prstGeom>
          <a:noFill/>
          <a:ln w="9525">
            <a:solidFill>
              <a:srgbClr val="00A8C9"/>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8" name="Picture 7" descr="stuff.png"/>
          <p:cNvPicPr>
            <a:picLocks noChangeAspect="1"/>
          </p:cNvPicPr>
          <p:nvPr/>
        </p:nvPicPr>
        <p:blipFill rotWithShape="1">
          <a:blip r:embed="rId4">
            <a:extLst>
              <a:ext uri="{28A0092B-C50C-407E-A947-70E740481C1C}">
                <a14:useLocalDpi xmlns:a14="http://schemas.microsoft.com/office/drawing/2010/main" val="0"/>
              </a:ext>
            </a:extLst>
          </a:blip>
          <a:srcRect l="67729" t="53704" r="5623" b="10429"/>
          <a:stretch/>
        </p:blipFill>
        <p:spPr>
          <a:xfrm flipH="1">
            <a:off x="7958198" y="2921118"/>
            <a:ext cx="1547345" cy="1562011"/>
          </a:xfrm>
          <a:prstGeom prst="rect">
            <a:avLst/>
          </a:prstGeom>
        </p:spPr>
      </p:pic>
      <p:pic>
        <p:nvPicPr>
          <p:cNvPr id="9" name="Picture 8" descr="stuff.png"/>
          <p:cNvPicPr>
            <a:picLocks noChangeAspect="1"/>
          </p:cNvPicPr>
          <p:nvPr/>
        </p:nvPicPr>
        <p:blipFill rotWithShape="1">
          <a:blip r:embed="rId4">
            <a:extLst>
              <a:ext uri="{28A0092B-C50C-407E-A947-70E740481C1C}">
                <a14:useLocalDpi xmlns:a14="http://schemas.microsoft.com/office/drawing/2010/main" val="0"/>
              </a:ext>
            </a:extLst>
          </a:blip>
          <a:srcRect l="67729" t="53704" r="5623" b="10429"/>
          <a:stretch/>
        </p:blipFill>
        <p:spPr>
          <a:xfrm flipV="1">
            <a:off x="7966741" y="1779989"/>
            <a:ext cx="1378259" cy="1391322"/>
          </a:xfrm>
          <a:prstGeom prst="rect">
            <a:avLst/>
          </a:prstGeom>
        </p:spPr>
      </p:pic>
      <p:pic>
        <p:nvPicPr>
          <p:cNvPr id="10" name="Picture 9" descr="stuff.png"/>
          <p:cNvPicPr>
            <a:picLocks noChangeAspect="1"/>
          </p:cNvPicPr>
          <p:nvPr/>
        </p:nvPicPr>
        <p:blipFill rotWithShape="1">
          <a:blip r:embed="rId4">
            <a:extLst>
              <a:ext uri="{28A0092B-C50C-407E-A947-70E740481C1C}">
                <a14:useLocalDpi xmlns:a14="http://schemas.microsoft.com/office/drawing/2010/main" val="0"/>
              </a:ext>
            </a:extLst>
          </a:blip>
          <a:srcRect l="67729" t="53704" r="5623" b="10429"/>
          <a:stretch/>
        </p:blipFill>
        <p:spPr>
          <a:xfrm>
            <a:off x="-155511" y="0"/>
            <a:ext cx="2271294" cy="2292821"/>
          </a:xfrm>
          <a:prstGeom prst="rect">
            <a:avLst/>
          </a:prstGeom>
        </p:spPr>
      </p:pic>
    </p:spTree>
    <p:extLst>
      <p:ext uri="{BB962C8B-B14F-4D97-AF65-F5344CB8AC3E}">
        <p14:creationId xmlns:p14="http://schemas.microsoft.com/office/powerpoint/2010/main" val="380074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461" y="703687"/>
            <a:ext cx="4129505" cy="5520968"/>
          </a:xfrm>
          <a:prstGeom prst="rect">
            <a:avLst/>
          </a:prstGeom>
          <a:noFill/>
          <a:ln w="9525">
            <a:solidFill>
              <a:srgbClr val="00A8C9"/>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7489" y="703687"/>
            <a:ext cx="4371888" cy="5529945"/>
          </a:xfrm>
          <a:prstGeom prst="rect">
            <a:avLst/>
          </a:prstGeom>
          <a:noFill/>
          <a:ln w="9525">
            <a:solidFill>
              <a:srgbClr val="00A8C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stuff.png"/>
          <p:cNvPicPr>
            <a:picLocks noChangeAspect="1"/>
          </p:cNvPicPr>
          <p:nvPr/>
        </p:nvPicPr>
        <p:blipFill rotWithShape="1">
          <a:blip r:embed="rId4">
            <a:extLst>
              <a:ext uri="{28A0092B-C50C-407E-A947-70E740481C1C}">
                <a14:useLocalDpi xmlns:a14="http://schemas.microsoft.com/office/drawing/2010/main" val="0"/>
              </a:ext>
            </a:extLst>
          </a:blip>
          <a:srcRect l="67729" t="53704" r="5623" b="10429"/>
          <a:stretch/>
        </p:blipFill>
        <p:spPr>
          <a:xfrm flipH="1">
            <a:off x="7958198" y="2921118"/>
            <a:ext cx="1547345" cy="1562011"/>
          </a:xfrm>
          <a:prstGeom prst="rect">
            <a:avLst/>
          </a:prstGeom>
        </p:spPr>
      </p:pic>
      <p:pic>
        <p:nvPicPr>
          <p:cNvPr id="11" name="Picture 10" descr="stuff.png"/>
          <p:cNvPicPr>
            <a:picLocks noChangeAspect="1"/>
          </p:cNvPicPr>
          <p:nvPr/>
        </p:nvPicPr>
        <p:blipFill rotWithShape="1">
          <a:blip r:embed="rId4">
            <a:extLst>
              <a:ext uri="{28A0092B-C50C-407E-A947-70E740481C1C}">
                <a14:useLocalDpi xmlns:a14="http://schemas.microsoft.com/office/drawing/2010/main" val="0"/>
              </a:ext>
            </a:extLst>
          </a:blip>
          <a:srcRect l="67729" t="53704" r="5623" b="10429"/>
          <a:stretch/>
        </p:blipFill>
        <p:spPr>
          <a:xfrm flipV="1">
            <a:off x="7966741" y="1779989"/>
            <a:ext cx="1378259" cy="1391322"/>
          </a:xfrm>
          <a:prstGeom prst="rect">
            <a:avLst/>
          </a:prstGeom>
        </p:spPr>
      </p:pic>
      <p:pic>
        <p:nvPicPr>
          <p:cNvPr id="12" name="Picture 11" descr="stuff.png"/>
          <p:cNvPicPr>
            <a:picLocks noChangeAspect="1"/>
          </p:cNvPicPr>
          <p:nvPr/>
        </p:nvPicPr>
        <p:blipFill rotWithShape="1">
          <a:blip r:embed="rId4">
            <a:extLst>
              <a:ext uri="{28A0092B-C50C-407E-A947-70E740481C1C}">
                <a14:useLocalDpi xmlns:a14="http://schemas.microsoft.com/office/drawing/2010/main" val="0"/>
              </a:ext>
            </a:extLst>
          </a:blip>
          <a:srcRect l="67729" t="53704" r="5623" b="10429"/>
          <a:stretch/>
        </p:blipFill>
        <p:spPr>
          <a:xfrm>
            <a:off x="-155511" y="0"/>
            <a:ext cx="2271294" cy="2292821"/>
          </a:xfrm>
          <a:prstGeom prst="rect">
            <a:avLst/>
          </a:prstGeom>
        </p:spPr>
      </p:pic>
    </p:spTree>
    <p:extLst>
      <p:ext uri="{BB962C8B-B14F-4D97-AF65-F5344CB8AC3E}">
        <p14:creationId xmlns:p14="http://schemas.microsoft.com/office/powerpoint/2010/main" val="1440846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p:nvPr/>
        </p:nvGrpSpPr>
        <p:grpSpPr>
          <a:xfrm>
            <a:off x="7815169" y="5238631"/>
            <a:ext cx="1619150" cy="1033166"/>
            <a:chOff x="5804903" y="414984"/>
            <a:chExt cx="3596141" cy="2294668"/>
          </a:xfrm>
        </p:grpSpPr>
        <p:grpSp>
          <p:nvGrpSpPr>
            <p:cNvPr id="74" name="Group 73"/>
            <p:cNvGrpSpPr/>
            <p:nvPr/>
          </p:nvGrpSpPr>
          <p:grpSpPr>
            <a:xfrm>
              <a:off x="6963808" y="414984"/>
              <a:ext cx="2437236" cy="1268035"/>
              <a:chOff x="325924" y="0"/>
              <a:chExt cx="2893656" cy="1505499"/>
            </a:xfrm>
          </p:grpSpPr>
          <p:pic>
            <p:nvPicPr>
              <p:cNvPr id="81" name="Picture 80" descr="Slide 8_1.png"/>
              <p:cNvPicPr>
                <a:picLocks noChangeAspect="1"/>
              </p:cNvPicPr>
              <p:nvPr/>
            </p:nvPicPr>
            <p:blipFill rotWithShape="1">
              <a:blip r:embed="rId2" cstate="print">
                <a:extLst>
                  <a:ext uri="{28A0092B-C50C-407E-A947-70E740481C1C}">
                    <a14:useLocalDpi xmlns:a14="http://schemas.microsoft.com/office/drawing/2010/main" val="0"/>
                  </a:ext>
                </a:extLst>
              </a:blip>
              <a:srcRect l="14172" t="15108" r="48180" b="40542"/>
              <a:stretch/>
            </p:blipFill>
            <p:spPr>
              <a:xfrm>
                <a:off x="325924" y="0"/>
                <a:ext cx="949007" cy="838451"/>
              </a:xfrm>
              <a:prstGeom prst="rect">
                <a:avLst/>
              </a:prstGeom>
            </p:spPr>
          </p:pic>
          <p:pic>
            <p:nvPicPr>
              <p:cNvPr id="82" name="Picture 81" descr="Slide 8_2.png"/>
              <p:cNvPicPr>
                <a:picLocks noChangeAspect="1"/>
              </p:cNvPicPr>
              <p:nvPr/>
            </p:nvPicPr>
            <p:blipFill rotWithShape="1">
              <a:blip r:embed="rId3" cstate="print">
                <a:extLst>
                  <a:ext uri="{28A0092B-C50C-407E-A947-70E740481C1C}">
                    <a14:useLocalDpi xmlns:a14="http://schemas.microsoft.com/office/drawing/2010/main" val="0"/>
                  </a:ext>
                </a:extLst>
              </a:blip>
              <a:srcRect l="14356" t="15108" r="49092" b="41517"/>
              <a:stretch/>
            </p:blipFill>
            <p:spPr>
              <a:xfrm>
                <a:off x="2021640" y="439323"/>
                <a:ext cx="1197940" cy="1066176"/>
              </a:xfrm>
              <a:prstGeom prst="rect">
                <a:avLst/>
              </a:prstGeom>
            </p:spPr>
          </p:pic>
          <p:pic>
            <p:nvPicPr>
              <p:cNvPr id="83" name="Picture 82" descr="Slide 8_1.png"/>
              <p:cNvPicPr>
                <a:picLocks noChangeAspect="1"/>
              </p:cNvPicPr>
              <p:nvPr/>
            </p:nvPicPr>
            <p:blipFill rotWithShape="1">
              <a:blip r:embed="rId4" cstate="print">
                <a:extLst>
                  <a:ext uri="{28A0092B-C50C-407E-A947-70E740481C1C}">
                    <a14:useLocalDpi xmlns:a14="http://schemas.microsoft.com/office/drawing/2010/main" val="0"/>
                  </a:ext>
                </a:extLst>
              </a:blip>
              <a:srcRect l="14172" t="15108" r="48180" b="40542"/>
              <a:stretch/>
            </p:blipFill>
            <p:spPr>
              <a:xfrm>
                <a:off x="1468748" y="310991"/>
                <a:ext cx="707430" cy="625018"/>
              </a:xfrm>
              <a:prstGeom prst="rect">
                <a:avLst/>
              </a:prstGeom>
            </p:spPr>
          </p:pic>
          <p:pic>
            <p:nvPicPr>
              <p:cNvPr id="84" name="Picture 83" descr="Slide 8_2.png"/>
              <p:cNvPicPr>
                <a:picLocks noChangeAspect="1"/>
              </p:cNvPicPr>
              <p:nvPr/>
            </p:nvPicPr>
            <p:blipFill rotWithShape="1">
              <a:blip r:embed="rId5" cstate="print">
                <a:extLst>
                  <a:ext uri="{28A0092B-C50C-407E-A947-70E740481C1C}">
                    <a14:useLocalDpi xmlns:a14="http://schemas.microsoft.com/office/drawing/2010/main" val="0"/>
                  </a:ext>
                </a:extLst>
              </a:blip>
              <a:srcRect l="14356" t="15108" r="49092" b="41517"/>
              <a:stretch/>
            </p:blipFill>
            <p:spPr>
              <a:xfrm>
                <a:off x="1022105" y="635032"/>
                <a:ext cx="564485" cy="502397"/>
              </a:xfrm>
              <a:prstGeom prst="rect">
                <a:avLst/>
              </a:prstGeom>
            </p:spPr>
          </p:pic>
          <p:pic>
            <p:nvPicPr>
              <p:cNvPr id="85" name="Picture 84" descr="Slide 8_1.png"/>
              <p:cNvPicPr>
                <a:picLocks noChangeAspect="1"/>
              </p:cNvPicPr>
              <p:nvPr/>
            </p:nvPicPr>
            <p:blipFill rotWithShape="1">
              <a:blip r:embed="rId6" cstate="print">
                <a:extLst>
                  <a:ext uri="{28A0092B-C50C-407E-A947-70E740481C1C}">
                    <a14:useLocalDpi xmlns:a14="http://schemas.microsoft.com/office/drawing/2010/main" val="0"/>
                  </a:ext>
                </a:extLst>
              </a:blip>
              <a:srcRect l="14172" t="15108" r="48180" b="40542"/>
              <a:stretch/>
            </p:blipFill>
            <p:spPr>
              <a:xfrm>
                <a:off x="448062" y="867959"/>
                <a:ext cx="701569" cy="619839"/>
              </a:xfrm>
              <a:prstGeom prst="rect">
                <a:avLst/>
              </a:prstGeom>
            </p:spPr>
          </p:pic>
        </p:grpSp>
        <p:grpSp>
          <p:nvGrpSpPr>
            <p:cNvPr id="75" name="Group 74"/>
            <p:cNvGrpSpPr/>
            <p:nvPr/>
          </p:nvGrpSpPr>
          <p:grpSpPr>
            <a:xfrm flipH="1">
              <a:off x="5804903" y="1441617"/>
              <a:ext cx="2437236" cy="1268035"/>
              <a:chOff x="325924" y="0"/>
              <a:chExt cx="2893656" cy="1505499"/>
            </a:xfrm>
          </p:grpSpPr>
          <p:pic>
            <p:nvPicPr>
              <p:cNvPr id="80" name="Picture 79" descr="Slide 8_1.png"/>
              <p:cNvPicPr>
                <a:picLocks noChangeAspect="1"/>
              </p:cNvPicPr>
              <p:nvPr/>
            </p:nvPicPr>
            <p:blipFill rotWithShape="1">
              <a:blip r:embed="rId6" cstate="print">
                <a:extLst>
                  <a:ext uri="{28A0092B-C50C-407E-A947-70E740481C1C}">
                    <a14:useLocalDpi xmlns:a14="http://schemas.microsoft.com/office/drawing/2010/main" val="0"/>
                  </a:ext>
                </a:extLst>
              </a:blip>
              <a:srcRect l="14172" t="15108" r="48180" b="40542"/>
              <a:stretch/>
            </p:blipFill>
            <p:spPr>
              <a:xfrm>
                <a:off x="379717" y="867960"/>
                <a:ext cx="701569" cy="619840"/>
              </a:xfrm>
              <a:prstGeom prst="rect">
                <a:avLst/>
              </a:prstGeom>
            </p:spPr>
          </p:pic>
          <p:pic>
            <p:nvPicPr>
              <p:cNvPr id="76" name="Picture 75" descr="Slide 8_1.png"/>
              <p:cNvPicPr>
                <a:picLocks noChangeAspect="1"/>
              </p:cNvPicPr>
              <p:nvPr/>
            </p:nvPicPr>
            <p:blipFill rotWithShape="1">
              <a:blip r:embed="rId2" cstate="print">
                <a:extLst>
                  <a:ext uri="{28A0092B-C50C-407E-A947-70E740481C1C}">
                    <a14:useLocalDpi xmlns:a14="http://schemas.microsoft.com/office/drawing/2010/main" val="0"/>
                  </a:ext>
                </a:extLst>
              </a:blip>
              <a:srcRect l="14172" t="15108" r="48180" b="40542"/>
              <a:stretch/>
            </p:blipFill>
            <p:spPr>
              <a:xfrm>
                <a:off x="325924" y="0"/>
                <a:ext cx="949007" cy="838451"/>
              </a:xfrm>
              <a:prstGeom prst="rect">
                <a:avLst/>
              </a:prstGeom>
            </p:spPr>
          </p:pic>
          <p:pic>
            <p:nvPicPr>
              <p:cNvPr id="77" name="Picture 76" descr="Slide 8_2.png"/>
              <p:cNvPicPr>
                <a:picLocks noChangeAspect="1"/>
              </p:cNvPicPr>
              <p:nvPr/>
            </p:nvPicPr>
            <p:blipFill rotWithShape="1">
              <a:blip r:embed="rId3" cstate="print">
                <a:extLst>
                  <a:ext uri="{28A0092B-C50C-407E-A947-70E740481C1C}">
                    <a14:useLocalDpi xmlns:a14="http://schemas.microsoft.com/office/drawing/2010/main" val="0"/>
                  </a:ext>
                </a:extLst>
              </a:blip>
              <a:srcRect l="14356" t="15108" r="49092" b="41517"/>
              <a:stretch/>
            </p:blipFill>
            <p:spPr>
              <a:xfrm>
                <a:off x="2021640" y="439323"/>
                <a:ext cx="1197940" cy="1066176"/>
              </a:xfrm>
              <a:prstGeom prst="rect">
                <a:avLst/>
              </a:prstGeom>
            </p:spPr>
          </p:pic>
          <p:pic>
            <p:nvPicPr>
              <p:cNvPr id="78" name="Picture 77" descr="Slide 8_1.png"/>
              <p:cNvPicPr>
                <a:picLocks noChangeAspect="1"/>
              </p:cNvPicPr>
              <p:nvPr/>
            </p:nvPicPr>
            <p:blipFill rotWithShape="1">
              <a:blip r:embed="rId4" cstate="print">
                <a:extLst>
                  <a:ext uri="{28A0092B-C50C-407E-A947-70E740481C1C}">
                    <a14:useLocalDpi xmlns:a14="http://schemas.microsoft.com/office/drawing/2010/main" val="0"/>
                  </a:ext>
                </a:extLst>
              </a:blip>
              <a:srcRect l="14172" t="15108" r="48180" b="40542"/>
              <a:stretch/>
            </p:blipFill>
            <p:spPr>
              <a:xfrm>
                <a:off x="1468748" y="310991"/>
                <a:ext cx="707430" cy="625018"/>
              </a:xfrm>
              <a:prstGeom prst="rect">
                <a:avLst/>
              </a:prstGeom>
            </p:spPr>
          </p:pic>
          <p:pic>
            <p:nvPicPr>
              <p:cNvPr id="79" name="Picture 78" descr="Slide 8_2.png"/>
              <p:cNvPicPr>
                <a:picLocks noChangeAspect="1"/>
              </p:cNvPicPr>
              <p:nvPr/>
            </p:nvPicPr>
            <p:blipFill rotWithShape="1">
              <a:blip r:embed="rId5" cstate="print">
                <a:extLst>
                  <a:ext uri="{28A0092B-C50C-407E-A947-70E740481C1C}">
                    <a14:useLocalDpi xmlns:a14="http://schemas.microsoft.com/office/drawing/2010/main" val="0"/>
                  </a:ext>
                </a:extLst>
              </a:blip>
              <a:srcRect l="14356" t="15108" r="49092" b="41517"/>
              <a:stretch/>
            </p:blipFill>
            <p:spPr>
              <a:xfrm>
                <a:off x="1022105" y="635032"/>
                <a:ext cx="564485" cy="502397"/>
              </a:xfrm>
              <a:prstGeom prst="rect">
                <a:avLst/>
              </a:prstGeom>
            </p:spPr>
          </p:pic>
        </p:grpSp>
      </p:grpSp>
      <p:pic>
        <p:nvPicPr>
          <p:cNvPr id="11" name="Picture 10" descr="Slide 21.png"/>
          <p:cNvPicPr>
            <a:picLocks noChangeAspect="1"/>
          </p:cNvPicPr>
          <p:nvPr/>
        </p:nvPicPr>
        <p:blipFill rotWithShape="1">
          <a:blip r:embed="rId7">
            <a:extLst>
              <a:ext uri="{28A0092B-C50C-407E-A947-70E740481C1C}">
                <a14:useLocalDpi xmlns:a14="http://schemas.microsoft.com/office/drawing/2010/main" val="0"/>
              </a:ext>
            </a:extLst>
          </a:blip>
          <a:srcRect l="2211" t="16061" r="44784" b="13274"/>
          <a:stretch/>
        </p:blipFill>
        <p:spPr>
          <a:xfrm>
            <a:off x="259190" y="1684536"/>
            <a:ext cx="3848890" cy="3848513"/>
          </a:xfrm>
          <a:prstGeom prst="rect">
            <a:avLst/>
          </a:prstGeom>
        </p:spPr>
      </p:pic>
      <p:sp>
        <p:nvSpPr>
          <p:cNvPr id="12" name="Espaço Reservado para Número de Slide 3"/>
          <p:cNvSpPr>
            <a:spLocks noGrp="1"/>
          </p:cNvSpPr>
          <p:nvPr>
            <p:ph type="sldNum" sz="quarter" idx="10"/>
          </p:nvPr>
        </p:nvSpPr>
        <p:spPr/>
        <p:txBody>
          <a:bodyPr/>
          <a:lstStyle/>
          <a:p>
            <a:fld id="{DAA00C37-F3E5-4227-8745-AD7E42F9E1E6}" type="slidenum">
              <a:rPr lang="pt-BR" smtClean="0"/>
              <a:pPr/>
              <a:t>34</a:t>
            </a:fld>
            <a:endParaRPr lang="pt-BR" dirty="0"/>
          </a:p>
        </p:txBody>
      </p:sp>
      <p:sp>
        <p:nvSpPr>
          <p:cNvPr id="13" name="Espaço Reservado para Data 4"/>
          <p:cNvSpPr>
            <a:spLocks noGrp="1"/>
          </p:cNvSpPr>
          <p:nvPr>
            <p:ph type="dt" sz="half" idx="11"/>
          </p:nvPr>
        </p:nvSpPr>
        <p:spPr>
          <a:xfrm>
            <a:off x="4262438" y="6532791"/>
            <a:ext cx="1079500" cy="107722"/>
          </a:xfrm>
        </p:spPr>
        <p:txBody>
          <a:bodyPr/>
          <a:lstStyle/>
          <a:p>
            <a:fld id="{1F0AA404-6AEF-45CC-9A65-AAECACAD3648}" type="datetime4">
              <a:rPr lang="pt-BR" smtClean="0"/>
              <a:pPr/>
              <a:t>23 de outubro de 2015</a:t>
            </a:fld>
            <a:endParaRPr lang="pt-BR" dirty="0"/>
          </a:p>
        </p:txBody>
      </p:sp>
      <p:sp>
        <p:nvSpPr>
          <p:cNvPr id="496642" name="Rectangle 2"/>
          <p:cNvSpPr>
            <a:spLocks noGrp="1" noChangeArrowheads="1"/>
          </p:cNvSpPr>
          <p:nvPr>
            <p:ph type="title"/>
          </p:nvPr>
        </p:nvSpPr>
        <p:spPr>
          <a:xfrm>
            <a:off x="364900" y="576958"/>
            <a:ext cx="8686800" cy="69056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nSpc>
                <a:spcPct val="100000"/>
              </a:lnSpc>
            </a:pPr>
            <a:r>
              <a:rPr lang="pt-BR" dirty="0" smtClean="0"/>
              <a:t>Seguro </a:t>
            </a:r>
            <a:r>
              <a:rPr lang="pt-BR" dirty="0"/>
              <a:t>de Crédito</a:t>
            </a:r>
            <a:r>
              <a:rPr lang="pt-BR" dirty="0" smtClean="0"/>
              <a:t/>
            </a:r>
            <a:br>
              <a:rPr lang="pt-BR" dirty="0" smtClean="0"/>
            </a:br>
            <a:r>
              <a:rPr lang="pt-BR" dirty="0" smtClean="0">
                <a:solidFill>
                  <a:schemeClr val="accent2"/>
                </a:solidFill>
              </a:rPr>
              <a:t>TAMANHO DO MERCADO BRASILEIRO</a:t>
            </a:r>
            <a:endParaRPr lang="pt-BR" dirty="0">
              <a:solidFill>
                <a:schemeClr val="accent2"/>
              </a:solidFill>
            </a:endParaRPr>
          </a:p>
        </p:txBody>
      </p:sp>
      <p:grpSp>
        <p:nvGrpSpPr>
          <p:cNvPr id="40" name="Group 39"/>
          <p:cNvGrpSpPr/>
          <p:nvPr/>
        </p:nvGrpSpPr>
        <p:grpSpPr>
          <a:xfrm>
            <a:off x="4669187" y="556652"/>
            <a:ext cx="2381886" cy="1519862"/>
            <a:chOff x="5804903" y="414984"/>
            <a:chExt cx="3596141" cy="2294668"/>
          </a:xfrm>
        </p:grpSpPr>
        <p:grpSp>
          <p:nvGrpSpPr>
            <p:cNvPr id="41" name="Group 40"/>
            <p:cNvGrpSpPr/>
            <p:nvPr/>
          </p:nvGrpSpPr>
          <p:grpSpPr>
            <a:xfrm>
              <a:off x="6963808" y="414984"/>
              <a:ext cx="2437236" cy="1268035"/>
              <a:chOff x="325924" y="0"/>
              <a:chExt cx="2893656" cy="1505499"/>
            </a:xfrm>
          </p:grpSpPr>
          <p:pic>
            <p:nvPicPr>
              <p:cNvPr id="48" name="Picture 47" descr="Slide 8_1.png"/>
              <p:cNvPicPr>
                <a:picLocks noChangeAspect="1"/>
              </p:cNvPicPr>
              <p:nvPr/>
            </p:nvPicPr>
            <p:blipFill rotWithShape="1">
              <a:blip r:embed="rId8" cstate="print">
                <a:extLst>
                  <a:ext uri="{28A0092B-C50C-407E-A947-70E740481C1C}">
                    <a14:useLocalDpi xmlns:a14="http://schemas.microsoft.com/office/drawing/2010/main" val="0"/>
                  </a:ext>
                </a:extLst>
              </a:blip>
              <a:srcRect l="14172" t="15108" r="48180" b="40542"/>
              <a:stretch/>
            </p:blipFill>
            <p:spPr>
              <a:xfrm>
                <a:off x="325924" y="0"/>
                <a:ext cx="949007" cy="838451"/>
              </a:xfrm>
              <a:prstGeom prst="rect">
                <a:avLst/>
              </a:prstGeom>
            </p:spPr>
          </p:pic>
          <p:pic>
            <p:nvPicPr>
              <p:cNvPr id="49" name="Picture 48" descr="Slide 8_2.png"/>
              <p:cNvPicPr>
                <a:picLocks noChangeAspect="1"/>
              </p:cNvPicPr>
              <p:nvPr/>
            </p:nvPicPr>
            <p:blipFill rotWithShape="1">
              <a:blip r:embed="rId9" cstate="print">
                <a:extLst>
                  <a:ext uri="{28A0092B-C50C-407E-A947-70E740481C1C}">
                    <a14:useLocalDpi xmlns:a14="http://schemas.microsoft.com/office/drawing/2010/main" val="0"/>
                  </a:ext>
                </a:extLst>
              </a:blip>
              <a:srcRect l="14356" t="15108" r="49092" b="41517"/>
              <a:stretch/>
            </p:blipFill>
            <p:spPr>
              <a:xfrm>
                <a:off x="2021640" y="439323"/>
                <a:ext cx="1197940" cy="1066176"/>
              </a:xfrm>
              <a:prstGeom prst="rect">
                <a:avLst/>
              </a:prstGeom>
            </p:spPr>
          </p:pic>
          <p:pic>
            <p:nvPicPr>
              <p:cNvPr id="50" name="Picture 49" descr="Slide 8_1.png"/>
              <p:cNvPicPr>
                <a:picLocks noChangeAspect="1"/>
              </p:cNvPicPr>
              <p:nvPr/>
            </p:nvPicPr>
            <p:blipFill rotWithShape="1">
              <a:blip r:embed="rId10" cstate="print">
                <a:extLst>
                  <a:ext uri="{28A0092B-C50C-407E-A947-70E740481C1C}">
                    <a14:useLocalDpi xmlns:a14="http://schemas.microsoft.com/office/drawing/2010/main" val="0"/>
                  </a:ext>
                </a:extLst>
              </a:blip>
              <a:srcRect l="14172" t="15108" r="48180" b="40542"/>
              <a:stretch/>
            </p:blipFill>
            <p:spPr>
              <a:xfrm>
                <a:off x="1468748" y="310991"/>
                <a:ext cx="707430" cy="625018"/>
              </a:xfrm>
              <a:prstGeom prst="rect">
                <a:avLst/>
              </a:prstGeom>
            </p:spPr>
          </p:pic>
          <p:pic>
            <p:nvPicPr>
              <p:cNvPr id="51" name="Picture 50" descr="Slide 8_2.png"/>
              <p:cNvPicPr>
                <a:picLocks noChangeAspect="1"/>
              </p:cNvPicPr>
              <p:nvPr/>
            </p:nvPicPr>
            <p:blipFill rotWithShape="1">
              <a:blip r:embed="rId11" cstate="print">
                <a:extLst>
                  <a:ext uri="{28A0092B-C50C-407E-A947-70E740481C1C}">
                    <a14:useLocalDpi xmlns:a14="http://schemas.microsoft.com/office/drawing/2010/main" val="0"/>
                  </a:ext>
                </a:extLst>
              </a:blip>
              <a:srcRect l="14356" t="15108" r="49092" b="41517"/>
              <a:stretch/>
            </p:blipFill>
            <p:spPr>
              <a:xfrm>
                <a:off x="1022105" y="635032"/>
                <a:ext cx="564485" cy="502397"/>
              </a:xfrm>
              <a:prstGeom prst="rect">
                <a:avLst/>
              </a:prstGeom>
            </p:spPr>
          </p:pic>
          <p:pic>
            <p:nvPicPr>
              <p:cNvPr id="52" name="Picture 51" descr="Slide 8_1.png"/>
              <p:cNvPicPr>
                <a:picLocks noChangeAspect="1"/>
              </p:cNvPicPr>
              <p:nvPr/>
            </p:nvPicPr>
            <p:blipFill rotWithShape="1">
              <a:blip r:embed="rId12" cstate="print">
                <a:extLst>
                  <a:ext uri="{28A0092B-C50C-407E-A947-70E740481C1C}">
                    <a14:useLocalDpi xmlns:a14="http://schemas.microsoft.com/office/drawing/2010/main" val="0"/>
                  </a:ext>
                </a:extLst>
              </a:blip>
              <a:srcRect l="14172" t="15108" r="48180" b="40542"/>
              <a:stretch/>
            </p:blipFill>
            <p:spPr>
              <a:xfrm>
                <a:off x="448062" y="867959"/>
                <a:ext cx="701569" cy="619839"/>
              </a:xfrm>
              <a:prstGeom prst="rect">
                <a:avLst/>
              </a:prstGeom>
            </p:spPr>
          </p:pic>
        </p:grpSp>
        <p:grpSp>
          <p:nvGrpSpPr>
            <p:cNvPr id="42" name="Group 41"/>
            <p:cNvGrpSpPr/>
            <p:nvPr/>
          </p:nvGrpSpPr>
          <p:grpSpPr>
            <a:xfrm flipH="1">
              <a:off x="5804903" y="1441617"/>
              <a:ext cx="2437236" cy="1268035"/>
              <a:chOff x="325924" y="0"/>
              <a:chExt cx="2893656" cy="1505499"/>
            </a:xfrm>
          </p:grpSpPr>
          <p:pic>
            <p:nvPicPr>
              <p:cNvPr id="43" name="Picture 42" descr="Slide 8_1.png"/>
              <p:cNvPicPr>
                <a:picLocks noChangeAspect="1"/>
              </p:cNvPicPr>
              <p:nvPr/>
            </p:nvPicPr>
            <p:blipFill rotWithShape="1">
              <a:blip r:embed="rId8" cstate="print">
                <a:extLst>
                  <a:ext uri="{28A0092B-C50C-407E-A947-70E740481C1C}">
                    <a14:useLocalDpi xmlns:a14="http://schemas.microsoft.com/office/drawing/2010/main" val="0"/>
                  </a:ext>
                </a:extLst>
              </a:blip>
              <a:srcRect l="14172" t="15108" r="48180" b="40542"/>
              <a:stretch/>
            </p:blipFill>
            <p:spPr>
              <a:xfrm>
                <a:off x="325924" y="0"/>
                <a:ext cx="949007" cy="838451"/>
              </a:xfrm>
              <a:prstGeom prst="rect">
                <a:avLst/>
              </a:prstGeom>
            </p:spPr>
          </p:pic>
          <p:pic>
            <p:nvPicPr>
              <p:cNvPr id="44" name="Picture 43" descr="Slide 8_2.png"/>
              <p:cNvPicPr>
                <a:picLocks noChangeAspect="1"/>
              </p:cNvPicPr>
              <p:nvPr/>
            </p:nvPicPr>
            <p:blipFill rotWithShape="1">
              <a:blip r:embed="rId9" cstate="print">
                <a:extLst>
                  <a:ext uri="{28A0092B-C50C-407E-A947-70E740481C1C}">
                    <a14:useLocalDpi xmlns:a14="http://schemas.microsoft.com/office/drawing/2010/main" val="0"/>
                  </a:ext>
                </a:extLst>
              </a:blip>
              <a:srcRect l="14356" t="15108" r="49092" b="41517"/>
              <a:stretch/>
            </p:blipFill>
            <p:spPr>
              <a:xfrm>
                <a:off x="2021640" y="439323"/>
                <a:ext cx="1197940" cy="1066176"/>
              </a:xfrm>
              <a:prstGeom prst="rect">
                <a:avLst/>
              </a:prstGeom>
            </p:spPr>
          </p:pic>
          <p:pic>
            <p:nvPicPr>
              <p:cNvPr id="45" name="Picture 44" descr="Slide 8_1.png"/>
              <p:cNvPicPr>
                <a:picLocks noChangeAspect="1"/>
              </p:cNvPicPr>
              <p:nvPr/>
            </p:nvPicPr>
            <p:blipFill rotWithShape="1">
              <a:blip r:embed="rId10" cstate="print">
                <a:extLst>
                  <a:ext uri="{28A0092B-C50C-407E-A947-70E740481C1C}">
                    <a14:useLocalDpi xmlns:a14="http://schemas.microsoft.com/office/drawing/2010/main" val="0"/>
                  </a:ext>
                </a:extLst>
              </a:blip>
              <a:srcRect l="14172" t="15108" r="48180" b="40542"/>
              <a:stretch/>
            </p:blipFill>
            <p:spPr>
              <a:xfrm>
                <a:off x="1468748" y="310991"/>
                <a:ext cx="707430" cy="625018"/>
              </a:xfrm>
              <a:prstGeom prst="rect">
                <a:avLst/>
              </a:prstGeom>
            </p:spPr>
          </p:pic>
          <p:pic>
            <p:nvPicPr>
              <p:cNvPr id="46" name="Picture 45" descr="Slide 8_2.png"/>
              <p:cNvPicPr>
                <a:picLocks noChangeAspect="1"/>
              </p:cNvPicPr>
              <p:nvPr/>
            </p:nvPicPr>
            <p:blipFill rotWithShape="1">
              <a:blip r:embed="rId11" cstate="print">
                <a:extLst>
                  <a:ext uri="{28A0092B-C50C-407E-A947-70E740481C1C}">
                    <a14:useLocalDpi xmlns:a14="http://schemas.microsoft.com/office/drawing/2010/main" val="0"/>
                  </a:ext>
                </a:extLst>
              </a:blip>
              <a:srcRect l="14356" t="15108" r="49092" b="41517"/>
              <a:stretch/>
            </p:blipFill>
            <p:spPr>
              <a:xfrm>
                <a:off x="1022105" y="635032"/>
                <a:ext cx="564485" cy="502397"/>
              </a:xfrm>
              <a:prstGeom prst="rect">
                <a:avLst/>
              </a:prstGeom>
            </p:spPr>
          </p:pic>
          <p:pic>
            <p:nvPicPr>
              <p:cNvPr id="47" name="Picture 46" descr="Slide 8_1.png"/>
              <p:cNvPicPr>
                <a:picLocks noChangeAspect="1"/>
              </p:cNvPicPr>
              <p:nvPr/>
            </p:nvPicPr>
            <p:blipFill rotWithShape="1">
              <a:blip r:embed="rId12" cstate="print">
                <a:extLst>
                  <a:ext uri="{28A0092B-C50C-407E-A947-70E740481C1C}">
                    <a14:useLocalDpi xmlns:a14="http://schemas.microsoft.com/office/drawing/2010/main" val="0"/>
                  </a:ext>
                </a:extLst>
              </a:blip>
              <a:srcRect l="14172" t="15108" r="48180" b="40542"/>
              <a:stretch/>
            </p:blipFill>
            <p:spPr>
              <a:xfrm>
                <a:off x="448062" y="867959"/>
                <a:ext cx="701569" cy="619839"/>
              </a:xfrm>
              <a:prstGeom prst="rect">
                <a:avLst/>
              </a:prstGeom>
            </p:spPr>
          </p:pic>
        </p:grpSp>
      </p:grpSp>
      <p:grpSp>
        <p:nvGrpSpPr>
          <p:cNvPr id="28" name="Group 27"/>
          <p:cNvGrpSpPr/>
          <p:nvPr/>
        </p:nvGrpSpPr>
        <p:grpSpPr>
          <a:xfrm>
            <a:off x="4030324" y="3106815"/>
            <a:ext cx="2436334" cy="1205090"/>
            <a:chOff x="4121037" y="3145689"/>
            <a:chExt cx="2436334" cy="1205090"/>
          </a:xfrm>
        </p:grpSpPr>
        <p:sp>
          <p:nvSpPr>
            <p:cNvPr id="34" name="Rectangle 33"/>
            <p:cNvSpPr/>
            <p:nvPr/>
          </p:nvSpPr>
          <p:spPr bwMode="auto">
            <a:xfrm>
              <a:off x="4121037" y="3145689"/>
              <a:ext cx="2436334" cy="1205090"/>
            </a:xfrm>
            <a:prstGeom prst="rect">
              <a:avLst/>
            </a:prstGeom>
            <a:solidFill>
              <a:srgbClr val="FFFFFF"/>
            </a:solidFill>
            <a:ln w="9525" cap="flat" cmpd="sng" algn="ctr">
              <a:solidFill>
                <a:srgbClr val="00A8C9"/>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pSp>
          <p:nvGrpSpPr>
            <p:cNvPr id="6" name="Group 5"/>
            <p:cNvGrpSpPr/>
            <p:nvPr/>
          </p:nvGrpSpPr>
          <p:grpSpPr>
            <a:xfrm>
              <a:off x="4770050" y="3239402"/>
              <a:ext cx="1705050" cy="1043522"/>
              <a:chOff x="6376984" y="2188587"/>
              <a:chExt cx="1705050" cy="1043522"/>
            </a:xfrm>
          </p:grpSpPr>
          <p:sp>
            <p:nvSpPr>
              <p:cNvPr id="496651" name="Text Box 11"/>
              <p:cNvSpPr txBox="1">
                <a:spLocks noChangeArrowheads="1"/>
              </p:cNvSpPr>
              <p:nvPr/>
            </p:nvSpPr>
            <p:spPr bwMode="gray">
              <a:xfrm>
                <a:off x="6844656" y="2188587"/>
                <a:ext cx="1237378" cy="644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spAutoFit/>
              </a:bodyPr>
              <a:lstStyle/>
              <a:p>
                <a:pPr algn="r"/>
                <a:r>
                  <a:rPr lang="pt-BR" sz="4400" b="1" dirty="0" smtClean="0">
                    <a:solidFill>
                      <a:schemeClr val="accent2"/>
                    </a:solidFill>
                  </a:rPr>
                  <a:t>+9%</a:t>
                </a:r>
                <a:endParaRPr lang="pt-BR" sz="1000" b="1" dirty="0">
                  <a:solidFill>
                    <a:schemeClr val="accent2"/>
                  </a:solidFill>
                </a:endParaRPr>
              </a:p>
            </p:txBody>
          </p:sp>
          <p:sp>
            <p:nvSpPr>
              <p:cNvPr id="496652" name="Text Box 12"/>
              <p:cNvSpPr txBox="1">
                <a:spLocks noChangeArrowheads="1"/>
              </p:cNvSpPr>
              <p:nvPr/>
            </p:nvSpPr>
            <p:spPr bwMode="gray">
              <a:xfrm>
                <a:off x="6376984" y="2717541"/>
                <a:ext cx="1670702"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a:spAutoFit/>
              </a:bodyPr>
              <a:lstStyle/>
              <a:p>
                <a:pPr algn="r">
                  <a:lnSpc>
                    <a:spcPct val="100000"/>
                  </a:lnSpc>
                  <a:spcBef>
                    <a:spcPct val="60000"/>
                  </a:spcBef>
                  <a:buClr>
                    <a:schemeClr val="accent2"/>
                  </a:buClr>
                  <a:buFont typeface="Wingdings" pitchFamily="2" charset="2"/>
                  <a:buNone/>
                </a:pPr>
                <a:r>
                  <a:rPr lang="pt-BR" sz="1800" dirty="0" smtClean="0"/>
                  <a:t>Crescimento</a:t>
                </a:r>
                <a:endParaRPr lang="pt-BR" sz="1800" baseline="30000" dirty="0"/>
              </a:p>
            </p:txBody>
          </p:sp>
          <p:sp>
            <p:nvSpPr>
              <p:cNvPr id="496665" name="Text Box 25"/>
              <p:cNvSpPr txBox="1">
                <a:spLocks noChangeArrowheads="1"/>
              </p:cNvSpPr>
              <p:nvPr/>
            </p:nvSpPr>
            <p:spPr bwMode="gray">
              <a:xfrm>
                <a:off x="7034563" y="3022821"/>
                <a:ext cx="1045781" cy="20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spAutoFit/>
              </a:bodyPr>
              <a:lstStyle/>
              <a:p>
                <a:pPr algn="r"/>
                <a:r>
                  <a:rPr lang="pt-BR" sz="1200" i="1" dirty="0" smtClean="0"/>
                  <a:t>Fonte: Susep</a:t>
                </a:r>
                <a:endParaRPr lang="pt-BR" sz="1200" i="1" dirty="0"/>
              </a:p>
            </p:txBody>
          </p:sp>
        </p:grpSp>
      </p:grpSp>
      <p:grpSp>
        <p:nvGrpSpPr>
          <p:cNvPr id="26" name="Group 25"/>
          <p:cNvGrpSpPr/>
          <p:nvPr/>
        </p:nvGrpSpPr>
        <p:grpSpPr>
          <a:xfrm>
            <a:off x="4030324" y="1710451"/>
            <a:ext cx="2436334" cy="1205090"/>
            <a:chOff x="4121037" y="1749325"/>
            <a:chExt cx="2436334" cy="1205090"/>
          </a:xfrm>
        </p:grpSpPr>
        <p:sp>
          <p:nvSpPr>
            <p:cNvPr id="21" name="Rectangle 20"/>
            <p:cNvSpPr/>
            <p:nvPr/>
          </p:nvSpPr>
          <p:spPr bwMode="auto">
            <a:xfrm>
              <a:off x="4121037" y="1749325"/>
              <a:ext cx="2436334" cy="1205090"/>
            </a:xfrm>
            <a:prstGeom prst="rect">
              <a:avLst/>
            </a:prstGeom>
            <a:solidFill>
              <a:srgbClr val="FFFFFF"/>
            </a:solidFill>
            <a:ln w="9525" cap="flat" cmpd="sng" algn="ctr">
              <a:solidFill>
                <a:srgbClr val="00A8C9"/>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pSp>
          <p:nvGrpSpPr>
            <p:cNvPr id="20" name="Group 19"/>
            <p:cNvGrpSpPr/>
            <p:nvPr/>
          </p:nvGrpSpPr>
          <p:grpSpPr>
            <a:xfrm>
              <a:off x="4935529" y="1838721"/>
              <a:ext cx="1552530" cy="1040401"/>
              <a:chOff x="5262675" y="1748015"/>
              <a:chExt cx="1552530" cy="1040401"/>
            </a:xfrm>
          </p:grpSpPr>
          <p:sp>
            <p:nvSpPr>
              <p:cNvPr id="496663" name="Text Box 23"/>
              <p:cNvSpPr txBox="1">
                <a:spLocks noChangeArrowheads="1"/>
              </p:cNvSpPr>
              <p:nvPr/>
            </p:nvSpPr>
            <p:spPr bwMode="gray">
              <a:xfrm>
                <a:off x="5755515" y="1748015"/>
                <a:ext cx="1033772" cy="644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spAutoFit/>
              </a:bodyPr>
              <a:lstStyle/>
              <a:p>
                <a:pPr algn="r"/>
                <a:r>
                  <a:rPr lang="pt-BR" sz="4400" b="1" dirty="0" smtClean="0">
                    <a:solidFill>
                      <a:schemeClr val="accent2"/>
                    </a:solidFill>
                  </a:rPr>
                  <a:t>900</a:t>
                </a:r>
                <a:endParaRPr lang="pt-BR" sz="1050" b="1" dirty="0">
                  <a:solidFill>
                    <a:schemeClr val="accent2"/>
                  </a:solidFill>
                </a:endParaRPr>
              </a:p>
            </p:txBody>
          </p:sp>
          <p:sp>
            <p:nvSpPr>
              <p:cNvPr id="496664" name="Text Box 24"/>
              <p:cNvSpPr txBox="1">
                <a:spLocks noChangeArrowheads="1"/>
              </p:cNvSpPr>
              <p:nvPr/>
            </p:nvSpPr>
            <p:spPr bwMode="gray">
              <a:xfrm>
                <a:off x="5262675" y="2288679"/>
                <a:ext cx="1526612"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spAutoFit/>
              </a:bodyPr>
              <a:lstStyle/>
              <a:p>
                <a:pPr algn="r">
                  <a:lnSpc>
                    <a:spcPct val="100000"/>
                  </a:lnSpc>
                  <a:spcBef>
                    <a:spcPct val="60000"/>
                  </a:spcBef>
                  <a:buClr>
                    <a:schemeClr val="accent2"/>
                  </a:buClr>
                  <a:buFont typeface="Wingdings" pitchFamily="2" charset="2"/>
                  <a:buNone/>
                </a:pPr>
                <a:r>
                  <a:rPr lang="pt-BR" sz="1800" dirty="0" smtClean="0">
                    <a:solidFill>
                      <a:schemeClr val="tx1">
                        <a:lumMod val="95000"/>
                        <a:lumOff val="5000"/>
                      </a:schemeClr>
                    </a:solidFill>
                  </a:rPr>
                  <a:t>Apólices</a:t>
                </a:r>
                <a:endParaRPr lang="pt-BR" sz="1800" baseline="30000" dirty="0">
                  <a:solidFill>
                    <a:schemeClr val="tx1">
                      <a:lumMod val="95000"/>
                      <a:lumOff val="5000"/>
                    </a:schemeClr>
                  </a:solidFill>
                </a:endParaRPr>
              </a:p>
            </p:txBody>
          </p:sp>
          <p:sp>
            <p:nvSpPr>
              <p:cNvPr id="2" name="Rectangle 1"/>
              <p:cNvSpPr/>
              <p:nvPr/>
            </p:nvSpPr>
            <p:spPr>
              <a:xfrm>
                <a:off x="5412370" y="2532961"/>
                <a:ext cx="1402835" cy="255455"/>
              </a:xfrm>
              <a:prstGeom prst="rect">
                <a:avLst/>
              </a:prstGeom>
            </p:spPr>
            <p:txBody>
              <a:bodyPr wrap="none">
                <a:spAutoFit/>
              </a:bodyPr>
              <a:lstStyle/>
              <a:p>
                <a:pPr algn="r"/>
                <a:r>
                  <a:rPr lang="pt-BR" sz="1200" i="1" dirty="0" smtClean="0">
                    <a:solidFill>
                      <a:schemeClr val="tx1">
                        <a:lumMod val="95000"/>
                        <a:lumOff val="5000"/>
                      </a:schemeClr>
                    </a:solidFill>
                  </a:rPr>
                  <a:t>Estimativa </a:t>
                </a:r>
                <a:r>
                  <a:rPr lang="pt-BR" sz="1200" i="1" dirty="0" err="1">
                    <a:solidFill>
                      <a:schemeClr val="tx1">
                        <a:lumMod val="95000"/>
                        <a:lumOff val="5000"/>
                      </a:schemeClr>
                    </a:solidFill>
                  </a:rPr>
                  <a:t>Marsh</a:t>
                </a:r>
                <a:endParaRPr lang="pt-BR" sz="1200" i="1" dirty="0">
                  <a:solidFill>
                    <a:schemeClr val="tx1">
                      <a:lumMod val="95000"/>
                      <a:lumOff val="5000"/>
                    </a:schemeClr>
                  </a:solidFill>
                </a:endParaRPr>
              </a:p>
            </p:txBody>
          </p:sp>
        </p:grpSp>
      </p:grpSp>
      <p:grpSp>
        <p:nvGrpSpPr>
          <p:cNvPr id="27" name="Group 26"/>
          <p:cNvGrpSpPr/>
          <p:nvPr/>
        </p:nvGrpSpPr>
        <p:grpSpPr>
          <a:xfrm>
            <a:off x="6580181" y="1694397"/>
            <a:ext cx="2436334" cy="1205090"/>
            <a:chOff x="6670894" y="1733271"/>
            <a:chExt cx="2436334" cy="1205090"/>
          </a:xfrm>
        </p:grpSpPr>
        <p:grpSp>
          <p:nvGrpSpPr>
            <p:cNvPr id="5" name="Group 4"/>
            <p:cNvGrpSpPr/>
            <p:nvPr/>
          </p:nvGrpSpPr>
          <p:grpSpPr>
            <a:xfrm>
              <a:off x="6780574" y="1890553"/>
              <a:ext cx="2225102" cy="867158"/>
              <a:chOff x="3414595" y="1798242"/>
              <a:chExt cx="2116333" cy="813400"/>
            </a:xfrm>
          </p:grpSpPr>
          <p:sp>
            <p:nvSpPr>
              <p:cNvPr id="496646" name="Text Box 6"/>
              <p:cNvSpPr txBox="1">
                <a:spLocks noChangeArrowheads="1"/>
              </p:cNvSpPr>
              <p:nvPr/>
            </p:nvSpPr>
            <p:spPr bwMode="gray">
              <a:xfrm>
                <a:off x="3414595" y="1798242"/>
                <a:ext cx="2116333" cy="604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spAutoFit/>
              </a:bodyPr>
              <a:lstStyle/>
              <a:p>
                <a:r>
                  <a:rPr lang="pt-BR" sz="4400" b="1" dirty="0" smtClean="0">
                    <a:solidFill>
                      <a:schemeClr val="accent2"/>
                    </a:solidFill>
                  </a:rPr>
                  <a:t>R$250M</a:t>
                </a:r>
                <a:endParaRPr lang="pt-BR" sz="1000" b="1" dirty="0">
                  <a:solidFill>
                    <a:schemeClr val="accent2"/>
                  </a:solidFill>
                </a:endParaRPr>
              </a:p>
            </p:txBody>
          </p:sp>
          <p:sp>
            <p:nvSpPr>
              <p:cNvPr id="496650" name="Text Box 10"/>
              <p:cNvSpPr txBox="1">
                <a:spLocks noChangeArrowheads="1"/>
              </p:cNvSpPr>
              <p:nvPr/>
            </p:nvSpPr>
            <p:spPr bwMode="gray">
              <a:xfrm>
                <a:off x="3457309" y="2308511"/>
                <a:ext cx="2014310" cy="30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a:spAutoFit/>
              </a:bodyPr>
              <a:lstStyle/>
              <a:p>
                <a:pPr algn="l">
                  <a:lnSpc>
                    <a:spcPct val="100000"/>
                  </a:lnSpc>
                  <a:spcBef>
                    <a:spcPct val="60000"/>
                  </a:spcBef>
                  <a:buClr>
                    <a:schemeClr val="accent2"/>
                  </a:buClr>
                  <a:buFont typeface="Wingdings" pitchFamily="2" charset="2"/>
                  <a:buNone/>
                </a:pPr>
                <a:r>
                  <a:rPr lang="pt-BR" sz="1800" dirty="0" smtClean="0"/>
                  <a:t>em Prêmios</a:t>
                </a:r>
                <a:endParaRPr lang="pt-BR" sz="1800" baseline="30000" dirty="0"/>
              </a:p>
            </p:txBody>
          </p:sp>
        </p:grpSp>
        <p:sp>
          <p:nvSpPr>
            <p:cNvPr id="33" name="Rectangle 32"/>
            <p:cNvSpPr/>
            <p:nvPr/>
          </p:nvSpPr>
          <p:spPr bwMode="auto">
            <a:xfrm>
              <a:off x="6670894" y="1733271"/>
              <a:ext cx="2436334" cy="1205090"/>
            </a:xfrm>
            <a:prstGeom prst="rect">
              <a:avLst/>
            </a:prstGeom>
            <a:noFill/>
            <a:ln w="9525" cap="flat" cmpd="sng" algn="ctr">
              <a:solidFill>
                <a:srgbClr val="00A8C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pSp>
      <p:grpSp>
        <p:nvGrpSpPr>
          <p:cNvPr id="29" name="Group 28"/>
          <p:cNvGrpSpPr/>
          <p:nvPr/>
        </p:nvGrpSpPr>
        <p:grpSpPr>
          <a:xfrm>
            <a:off x="6580181" y="3090761"/>
            <a:ext cx="2436334" cy="1205090"/>
            <a:chOff x="6670894" y="3129635"/>
            <a:chExt cx="2436334" cy="1205090"/>
          </a:xfrm>
        </p:grpSpPr>
        <p:grpSp>
          <p:nvGrpSpPr>
            <p:cNvPr id="9" name="Group 8"/>
            <p:cNvGrpSpPr/>
            <p:nvPr/>
          </p:nvGrpSpPr>
          <p:grpSpPr>
            <a:xfrm>
              <a:off x="6806492" y="3177569"/>
              <a:ext cx="1835969" cy="1130167"/>
              <a:chOff x="950265" y="4078263"/>
              <a:chExt cx="1835969" cy="1130167"/>
            </a:xfrm>
          </p:grpSpPr>
          <p:sp>
            <p:nvSpPr>
              <p:cNvPr id="18" name="Text Box 23"/>
              <p:cNvSpPr txBox="1">
                <a:spLocks noChangeArrowheads="1"/>
              </p:cNvSpPr>
              <p:nvPr/>
            </p:nvSpPr>
            <p:spPr bwMode="gray">
              <a:xfrm>
                <a:off x="981712" y="4078263"/>
                <a:ext cx="719959" cy="644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spAutoFit/>
              </a:bodyPr>
              <a:lstStyle/>
              <a:p>
                <a:r>
                  <a:rPr lang="pt-BR" sz="4400" b="1" dirty="0" smtClean="0">
                    <a:solidFill>
                      <a:schemeClr val="accent2"/>
                    </a:solidFill>
                  </a:rPr>
                  <a:t>07</a:t>
                </a:r>
                <a:endParaRPr lang="pt-BR" sz="1000" b="1" dirty="0">
                  <a:solidFill>
                    <a:schemeClr val="accent2"/>
                  </a:solidFill>
                </a:endParaRPr>
              </a:p>
            </p:txBody>
          </p:sp>
          <p:sp>
            <p:nvSpPr>
              <p:cNvPr id="19" name="Text Box 24"/>
              <p:cNvSpPr txBox="1">
                <a:spLocks noChangeArrowheads="1"/>
              </p:cNvSpPr>
              <p:nvPr/>
            </p:nvSpPr>
            <p:spPr bwMode="gray">
              <a:xfrm>
                <a:off x="950265" y="4659049"/>
                <a:ext cx="1835969" cy="549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a:spAutoFit/>
              </a:bodyPr>
              <a:lstStyle/>
              <a:p>
                <a:pPr algn="l">
                  <a:lnSpc>
                    <a:spcPct val="90000"/>
                  </a:lnSpc>
                  <a:spcBef>
                    <a:spcPct val="60000"/>
                  </a:spcBef>
                  <a:buClr>
                    <a:schemeClr val="accent2"/>
                  </a:buClr>
                  <a:buFont typeface="Wingdings" pitchFamily="2" charset="2"/>
                  <a:buNone/>
                </a:pPr>
                <a:r>
                  <a:rPr lang="pt-BR" sz="1800" dirty="0" smtClean="0"/>
                  <a:t>Corretores Especializados</a:t>
                </a:r>
                <a:endParaRPr lang="pt-BR" sz="1800" baseline="30000" dirty="0"/>
              </a:p>
            </p:txBody>
          </p:sp>
        </p:grpSp>
        <p:sp>
          <p:nvSpPr>
            <p:cNvPr id="35" name="Rectangle 34"/>
            <p:cNvSpPr/>
            <p:nvPr/>
          </p:nvSpPr>
          <p:spPr bwMode="auto">
            <a:xfrm>
              <a:off x="6670894" y="3129635"/>
              <a:ext cx="2436334" cy="1205090"/>
            </a:xfrm>
            <a:prstGeom prst="rect">
              <a:avLst/>
            </a:prstGeom>
            <a:noFill/>
            <a:ln w="9525" cap="flat" cmpd="sng" algn="ctr">
              <a:solidFill>
                <a:srgbClr val="00A8C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pSp>
      <p:grpSp>
        <p:nvGrpSpPr>
          <p:cNvPr id="30" name="Group 29"/>
          <p:cNvGrpSpPr/>
          <p:nvPr/>
        </p:nvGrpSpPr>
        <p:grpSpPr>
          <a:xfrm>
            <a:off x="3988104" y="4503179"/>
            <a:ext cx="2478554" cy="1205090"/>
            <a:chOff x="4078817" y="4542053"/>
            <a:chExt cx="2478554" cy="1205090"/>
          </a:xfrm>
        </p:grpSpPr>
        <p:sp>
          <p:nvSpPr>
            <p:cNvPr id="36" name="Rectangle 35"/>
            <p:cNvSpPr/>
            <p:nvPr/>
          </p:nvSpPr>
          <p:spPr bwMode="auto">
            <a:xfrm>
              <a:off x="4121037" y="4542053"/>
              <a:ext cx="2436334" cy="1205090"/>
            </a:xfrm>
            <a:prstGeom prst="rect">
              <a:avLst/>
            </a:prstGeom>
            <a:solidFill>
              <a:srgbClr val="FFFFFF"/>
            </a:solidFill>
            <a:ln w="9525" cap="flat" cmpd="sng" algn="ctr">
              <a:solidFill>
                <a:srgbClr val="00A8C9"/>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pSp>
          <p:nvGrpSpPr>
            <p:cNvPr id="7" name="Group 6"/>
            <p:cNvGrpSpPr/>
            <p:nvPr/>
          </p:nvGrpSpPr>
          <p:grpSpPr>
            <a:xfrm>
              <a:off x="4078817" y="4564187"/>
              <a:ext cx="2452530" cy="1117238"/>
              <a:chOff x="3888168" y="4078263"/>
              <a:chExt cx="2452530" cy="1117238"/>
            </a:xfrm>
          </p:grpSpPr>
          <p:sp>
            <p:nvSpPr>
              <p:cNvPr id="14" name="Text Box 6"/>
              <p:cNvSpPr txBox="1">
                <a:spLocks noChangeArrowheads="1"/>
              </p:cNvSpPr>
              <p:nvPr/>
            </p:nvSpPr>
            <p:spPr bwMode="gray">
              <a:xfrm>
                <a:off x="5115388" y="4078263"/>
                <a:ext cx="1221674" cy="644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spAutoFit/>
              </a:bodyPr>
              <a:lstStyle/>
              <a:p>
                <a:pPr algn="r"/>
                <a:r>
                  <a:rPr lang="pt-BR" sz="4400" b="1" dirty="0" smtClean="0">
                    <a:solidFill>
                      <a:schemeClr val="accent2"/>
                    </a:solidFill>
                  </a:rPr>
                  <a:t>32%</a:t>
                </a:r>
                <a:endParaRPr lang="pt-BR" sz="1000" b="1" dirty="0">
                  <a:solidFill>
                    <a:schemeClr val="accent2"/>
                  </a:solidFill>
                </a:endParaRPr>
              </a:p>
            </p:txBody>
          </p:sp>
          <p:sp>
            <p:nvSpPr>
              <p:cNvPr id="15" name="Text Box 10"/>
              <p:cNvSpPr txBox="1">
                <a:spLocks noChangeArrowheads="1"/>
              </p:cNvSpPr>
              <p:nvPr/>
            </p:nvSpPr>
            <p:spPr bwMode="gray">
              <a:xfrm>
                <a:off x="3888168" y="4697923"/>
                <a:ext cx="2448894"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a:spAutoFit/>
              </a:bodyPr>
              <a:lstStyle/>
              <a:p>
                <a:pPr algn="r">
                  <a:lnSpc>
                    <a:spcPct val="90000"/>
                  </a:lnSpc>
                  <a:spcBef>
                    <a:spcPct val="60000"/>
                  </a:spcBef>
                  <a:buClr>
                    <a:schemeClr val="accent2"/>
                  </a:buClr>
                  <a:buFont typeface="Wingdings" pitchFamily="2" charset="2"/>
                  <a:buNone/>
                </a:pPr>
                <a:r>
                  <a:rPr lang="pt-BR" sz="1800" dirty="0" smtClean="0"/>
                  <a:t>Market </a:t>
                </a:r>
                <a:r>
                  <a:rPr lang="pt-BR" sz="1800" dirty="0" err="1" smtClean="0"/>
                  <a:t>Share</a:t>
                </a:r>
                <a:r>
                  <a:rPr lang="pt-BR" sz="1800" dirty="0" smtClean="0"/>
                  <a:t> </a:t>
                </a:r>
                <a:r>
                  <a:rPr lang="pt-BR" sz="1800" dirty="0" err="1" smtClean="0"/>
                  <a:t>Marsh</a:t>
                </a:r>
                <a:endParaRPr lang="pt-BR" sz="1800" baseline="30000" dirty="0"/>
              </a:p>
            </p:txBody>
          </p:sp>
          <p:sp>
            <p:nvSpPr>
              <p:cNvPr id="23" name="Rectangle 22"/>
              <p:cNvSpPr/>
              <p:nvPr/>
            </p:nvSpPr>
            <p:spPr>
              <a:xfrm>
                <a:off x="4937863" y="4940046"/>
                <a:ext cx="1402835" cy="255455"/>
              </a:xfrm>
              <a:prstGeom prst="rect">
                <a:avLst/>
              </a:prstGeom>
            </p:spPr>
            <p:txBody>
              <a:bodyPr wrap="none">
                <a:spAutoFit/>
              </a:bodyPr>
              <a:lstStyle/>
              <a:p>
                <a:pPr algn="r"/>
                <a:r>
                  <a:rPr lang="pt-BR" sz="1200" i="1" dirty="0" smtClean="0">
                    <a:solidFill>
                      <a:schemeClr val="tx1">
                        <a:lumMod val="95000"/>
                        <a:lumOff val="5000"/>
                      </a:schemeClr>
                    </a:solidFill>
                  </a:rPr>
                  <a:t>Estimativa </a:t>
                </a:r>
                <a:r>
                  <a:rPr lang="pt-BR" sz="1200" i="1" dirty="0" err="1">
                    <a:solidFill>
                      <a:schemeClr val="tx1">
                        <a:lumMod val="95000"/>
                        <a:lumOff val="5000"/>
                      </a:schemeClr>
                    </a:solidFill>
                  </a:rPr>
                  <a:t>Marsh</a:t>
                </a:r>
                <a:endParaRPr lang="pt-BR" sz="1200" i="1" dirty="0">
                  <a:solidFill>
                    <a:schemeClr val="tx1">
                      <a:lumMod val="95000"/>
                      <a:lumOff val="5000"/>
                    </a:schemeClr>
                  </a:solidFill>
                </a:endParaRPr>
              </a:p>
            </p:txBody>
          </p:sp>
        </p:grpSp>
      </p:grpSp>
      <p:grpSp>
        <p:nvGrpSpPr>
          <p:cNvPr id="31" name="Group 30"/>
          <p:cNvGrpSpPr/>
          <p:nvPr/>
        </p:nvGrpSpPr>
        <p:grpSpPr>
          <a:xfrm>
            <a:off x="6580181" y="4487125"/>
            <a:ext cx="2436334" cy="1205090"/>
            <a:chOff x="6670894" y="4525999"/>
            <a:chExt cx="2436334" cy="1205090"/>
          </a:xfrm>
        </p:grpSpPr>
        <p:sp>
          <p:nvSpPr>
            <p:cNvPr id="37" name="Rectangle 36"/>
            <p:cNvSpPr/>
            <p:nvPr/>
          </p:nvSpPr>
          <p:spPr bwMode="auto">
            <a:xfrm>
              <a:off x="6670894" y="4525999"/>
              <a:ext cx="2436334" cy="1205090"/>
            </a:xfrm>
            <a:prstGeom prst="rect">
              <a:avLst/>
            </a:prstGeom>
            <a:solidFill>
              <a:srgbClr val="FFFFFF"/>
            </a:solidFill>
            <a:ln w="9525" cap="flat" cmpd="sng" algn="ctr">
              <a:solidFill>
                <a:srgbClr val="00A8C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pSp>
          <p:nvGrpSpPr>
            <p:cNvPr id="10" name="Group 9"/>
            <p:cNvGrpSpPr/>
            <p:nvPr/>
          </p:nvGrpSpPr>
          <p:grpSpPr>
            <a:xfrm>
              <a:off x="6884246" y="4719682"/>
              <a:ext cx="1715594" cy="852119"/>
              <a:chOff x="7628008" y="4078263"/>
              <a:chExt cx="1715594" cy="852119"/>
            </a:xfrm>
          </p:grpSpPr>
          <p:sp>
            <p:nvSpPr>
              <p:cNvPr id="16" name="Text Box 11"/>
              <p:cNvSpPr txBox="1">
                <a:spLocks noChangeArrowheads="1"/>
              </p:cNvSpPr>
              <p:nvPr/>
            </p:nvSpPr>
            <p:spPr bwMode="gray">
              <a:xfrm>
                <a:off x="7644249" y="4078263"/>
                <a:ext cx="688825" cy="644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spAutoFit/>
              </a:bodyPr>
              <a:lstStyle/>
              <a:p>
                <a:r>
                  <a:rPr lang="pt-BR" sz="4400" b="1" dirty="0" smtClean="0">
                    <a:solidFill>
                      <a:schemeClr val="accent2"/>
                    </a:solidFill>
                  </a:rPr>
                  <a:t>11</a:t>
                </a:r>
                <a:endParaRPr lang="pt-BR" sz="1000" b="1" dirty="0">
                  <a:solidFill>
                    <a:schemeClr val="accent2"/>
                  </a:solidFill>
                </a:endParaRPr>
              </a:p>
            </p:txBody>
          </p:sp>
          <p:sp>
            <p:nvSpPr>
              <p:cNvPr id="17" name="Text Box 12"/>
              <p:cNvSpPr txBox="1">
                <a:spLocks noChangeArrowheads="1"/>
              </p:cNvSpPr>
              <p:nvPr/>
            </p:nvSpPr>
            <p:spPr bwMode="gray">
              <a:xfrm>
                <a:off x="7628008" y="4607217"/>
                <a:ext cx="1715594"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a:spAutoFit/>
              </a:bodyPr>
              <a:lstStyle/>
              <a:p>
                <a:pPr algn="l">
                  <a:lnSpc>
                    <a:spcPct val="100000"/>
                  </a:lnSpc>
                  <a:spcBef>
                    <a:spcPct val="60000"/>
                  </a:spcBef>
                  <a:buClr>
                    <a:schemeClr val="accent2"/>
                  </a:buClr>
                  <a:buFont typeface="Wingdings" pitchFamily="2" charset="2"/>
                  <a:buNone/>
                </a:pPr>
                <a:r>
                  <a:rPr lang="pt-BR" sz="1800" dirty="0" smtClean="0"/>
                  <a:t>Seguradoras</a:t>
                </a:r>
                <a:endParaRPr lang="pt-BR" sz="1800" baseline="30000" dirty="0"/>
              </a:p>
            </p:txBody>
          </p:sp>
        </p:grpSp>
      </p:grpSp>
      <p:pic>
        <p:nvPicPr>
          <p:cNvPr id="86" name="Picture 85" descr="stuff.png"/>
          <p:cNvPicPr>
            <a:picLocks noChangeAspect="1"/>
          </p:cNvPicPr>
          <p:nvPr/>
        </p:nvPicPr>
        <p:blipFill rotWithShape="1">
          <a:blip r:embed="rId13">
            <a:extLst>
              <a:ext uri="{28A0092B-C50C-407E-A947-70E740481C1C}">
                <a14:useLocalDpi xmlns:a14="http://schemas.microsoft.com/office/drawing/2010/main" val="0"/>
              </a:ext>
            </a:extLst>
          </a:blip>
          <a:srcRect l="67729" t="53704" r="5623" b="10429"/>
          <a:stretch/>
        </p:blipFill>
        <p:spPr>
          <a:xfrm>
            <a:off x="2306743" y="4605796"/>
            <a:ext cx="1663053" cy="1678816"/>
          </a:xfrm>
          <a:prstGeom prst="rect">
            <a:avLst/>
          </a:prstGeom>
        </p:spPr>
      </p:pic>
      <p:pic>
        <p:nvPicPr>
          <p:cNvPr id="87" name="Picture 86" descr="stuff.png"/>
          <p:cNvPicPr>
            <a:picLocks noChangeAspect="1"/>
          </p:cNvPicPr>
          <p:nvPr/>
        </p:nvPicPr>
        <p:blipFill rotWithShape="1">
          <a:blip r:embed="rId13">
            <a:extLst>
              <a:ext uri="{28A0092B-C50C-407E-A947-70E740481C1C}">
                <a14:useLocalDpi xmlns:a14="http://schemas.microsoft.com/office/drawing/2010/main" val="0"/>
              </a:ext>
            </a:extLst>
          </a:blip>
          <a:srcRect l="67729" t="53704" r="5623" b="10429"/>
          <a:stretch/>
        </p:blipFill>
        <p:spPr>
          <a:xfrm flipV="1">
            <a:off x="0" y="3511607"/>
            <a:ext cx="1659092" cy="1674816"/>
          </a:xfrm>
          <a:prstGeom prst="rect">
            <a:avLst/>
          </a:prstGeom>
        </p:spPr>
      </p:pic>
    </p:spTree>
    <p:extLst>
      <p:ext uri="{BB962C8B-B14F-4D97-AF65-F5344CB8AC3E}">
        <p14:creationId xmlns:p14="http://schemas.microsoft.com/office/powerpoint/2010/main" val="104404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 fill="hold"/>
                                        <p:tgtEl>
                                          <p:spTgt spid="11"/>
                                        </p:tgtEl>
                                        <p:attrNameLst>
                                          <p:attrName>ppt_w</p:attrName>
                                        </p:attrNameLst>
                                      </p:cBhvr>
                                      <p:tavLst>
                                        <p:tav tm="0">
                                          <p:val>
                                            <p:fltVal val="0"/>
                                          </p:val>
                                        </p:tav>
                                        <p:tav tm="100000">
                                          <p:val>
                                            <p:strVal val="#ppt_w"/>
                                          </p:val>
                                        </p:tav>
                                      </p:tavLst>
                                    </p:anim>
                                    <p:anim calcmode="lin" valueType="num">
                                      <p:cBhvr>
                                        <p:cTn id="8" dur="3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300"/>
                            </p:stCondLst>
                            <p:childTnLst>
                              <p:par>
                                <p:cTn id="10" presetID="22" presetClass="entr" presetSubtype="1"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up)">
                                      <p:cBhvr>
                                        <p:cTn id="12" dur="300"/>
                                        <p:tgtEl>
                                          <p:spTgt spid="40"/>
                                        </p:tgtEl>
                                      </p:cBhvr>
                                    </p:animEffect>
                                  </p:childTnLst>
                                </p:cTn>
                              </p:par>
                            </p:childTnLst>
                          </p:cTn>
                        </p:par>
                        <p:par>
                          <p:cTn id="13" fill="hold">
                            <p:stCondLst>
                              <p:cond delay="600"/>
                            </p:stCondLst>
                            <p:childTnLst>
                              <p:par>
                                <p:cTn id="14" presetID="22" presetClass="entr" presetSubtype="1" fill="hold" nodeType="after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wipe(up)">
                                      <p:cBhvr>
                                        <p:cTn id="16" dur="300"/>
                                        <p:tgtEl>
                                          <p:spTgt spid="73"/>
                                        </p:tgtEl>
                                      </p:cBhvr>
                                    </p:animEffect>
                                  </p:childTnLst>
                                </p:cTn>
                              </p:par>
                            </p:childTnLst>
                          </p:cTn>
                        </p:par>
                        <p:par>
                          <p:cTn id="17" fill="hold">
                            <p:stCondLst>
                              <p:cond delay="900"/>
                            </p:stCondLst>
                            <p:childTnLst>
                              <p:par>
                                <p:cTn id="18" presetID="22" presetClass="entr" presetSubtype="8"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par>
                          <p:cTn id="21" fill="hold">
                            <p:stCondLst>
                              <p:cond delay="1400"/>
                            </p:stCondLst>
                            <p:childTnLst>
                              <p:par>
                                <p:cTn id="22" presetID="22" presetClass="entr" presetSubtype="8"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left)">
                                      <p:cBhvr>
                                        <p:cTn id="24" dur="500"/>
                                        <p:tgtEl>
                                          <p:spTgt spid="27"/>
                                        </p:tgtEl>
                                      </p:cBhvr>
                                    </p:animEffect>
                                  </p:childTnLst>
                                </p:cTn>
                              </p:par>
                            </p:childTnLst>
                          </p:cTn>
                        </p:par>
                        <p:par>
                          <p:cTn id="25" fill="hold">
                            <p:stCondLst>
                              <p:cond delay="1900"/>
                            </p:stCondLst>
                            <p:childTnLst>
                              <p:par>
                                <p:cTn id="26" presetID="22" presetClass="entr" presetSubtype="8"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childTnLst>
                          </p:cTn>
                        </p:par>
                        <p:par>
                          <p:cTn id="29" fill="hold">
                            <p:stCondLst>
                              <p:cond delay="2400"/>
                            </p:stCondLst>
                            <p:childTnLst>
                              <p:par>
                                <p:cTn id="30" presetID="22" presetClass="entr" presetSubtype="8"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par>
                          <p:cTn id="33" fill="hold">
                            <p:stCondLst>
                              <p:cond delay="29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400"/>
                            </p:stCondLst>
                            <p:childTnLst>
                              <p:par>
                                <p:cTn id="38" presetID="22" presetClass="entr" presetSubtype="8" fill="hold"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left)">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stuff.png"/>
          <p:cNvPicPr>
            <a:picLocks noChangeAspect="1"/>
          </p:cNvPicPr>
          <p:nvPr/>
        </p:nvPicPr>
        <p:blipFill rotWithShape="1">
          <a:blip r:embed="rId2">
            <a:extLst>
              <a:ext uri="{28A0092B-C50C-407E-A947-70E740481C1C}">
                <a14:useLocalDpi xmlns:a14="http://schemas.microsoft.com/office/drawing/2010/main" val="0"/>
              </a:ext>
            </a:extLst>
          </a:blip>
          <a:srcRect l="67729" t="53704" r="5623" b="10429"/>
          <a:stretch/>
        </p:blipFill>
        <p:spPr>
          <a:xfrm flipH="1" flipV="1">
            <a:off x="-181428" y="1271737"/>
            <a:ext cx="2851030" cy="2878050"/>
          </a:xfrm>
          <a:prstGeom prst="rect">
            <a:avLst/>
          </a:prstGeom>
        </p:spPr>
      </p:pic>
      <p:sp>
        <p:nvSpPr>
          <p:cNvPr id="2" name="CaixaDeTexto 1"/>
          <p:cNvSpPr txBox="1"/>
          <p:nvPr/>
        </p:nvSpPr>
        <p:spPr>
          <a:xfrm>
            <a:off x="466532" y="1162670"/>
            <a:ext cx="8514213" cy="364202"/>
          </a:xfrm>
          <a:prstGeom prst="rect">
            <a:avLst/>
          </a:prstGeom>
          <a:solidFill>
            <a:srgbClr val="00A8C8"/>
          </a:solidFill>
        </p:spPr>
        <p:txBody>
          <a:bodyPr wrap="square" rtlCol="0">
            <a:spAutoFit/>
          </a:bodyPr>
          <a:lstStyle/>
          <a:p>
            <a:pPr algn="ctr"/>
            <a:r>
              <a:rPr lang="pt-BR" sz="2000" dirty="0" smtClean="0">
                <a:solidFill>
                  <a:schemeClr val="bg1"/>
                </a:solidFill>
              </a:rPr>
              <a:t>TRADICIONAIS – LIMITES CANCELÁVEIS</a:t>
            </a:r>
            <a:endParaRPr lang="pt-BR" sz="2000" dirty="0">
              <a:solidFill>
                <a:schemeClr val="bg1"/>
              </a:solidFill>
            </a:endParaRPr>
          </a:p>
        </p:txBody>
      </p:sp>
      <p:sp>
        <p:nvSpPr>
          <p:cNvPr id="19" name="CaixaDeTexto 18"/>
          <p:cNvSpPr txBox="1"/>
          <p:nvPr/>
        </p:nvSpPr>
        <p:spPr>
          <a:xfrm>
            <a:off x="466532" y="3887246"/>
            <a:ext cx="8514214" cy="364202"/>
          </a:xfrm>
          <a:prstGeom prst="rect">
            <a:avLst/>
          </a:prstGeom>
          <a:solidFill>
            <a:srgbClr val="006D9E"/>
          </a:solidFill>
        </p:spPr>
        <p:txBody>
          <a:bodyPr wrap="square" rtlCol="0">
            <a:spAutoFit/>
          </a:bodyPr>
          <a:lstStyle>
            <a:defPPr>
              <a:defRPr lang="en-GB"/>
            </a:defPPr>
            <a:lvl1pPr>
              <a:defRPr>
                <a:solidFill>
                  <a:schemeClr val="bg1"/>
                </a:solidFill>
              </a:defRPr>
            </a:lvl1pPr>
          </a:lstStyle>
          <a:p>
            <a:r>
              <a:rPr lang="pt-BR" dirty="0"/>
              <a:t>EXCESSO DE DANOS – LIMITES NÃO CANCELÁVEIS</a:t>
            </a:r>
          </a:p>
        </p:txBody>
      </p:sp>
      <p:sp>
        <p:nvSpPr>
          <p:cNvPr id="5" name="Título 4"/>
          <p:cNvSpPr>
            <a:spLocks noGrp="1"/>
          </p:cNvSpPr>
          <p:nvPr>
            <p:ph type="title"/>
          </p:nvPr>
        </p:nvSpPr>
        <p:spPr>
          <a:xfrm>
            <a:off x="455613" y="356672"/>
            <a:ext cx="8686800" cy="690562"/>
          </a:xfrm>
        </p:spPr>
        <p:txBody>
          <a:bodyPr/>
          <a:lstStyle/>
          <a:p>
            <a:pPr algn="ctr">
              <a:lnSpc>
                <a:spcPct val="100000"/>
              </a:lnSpc>
            </a:pPr>
            <a:r>
              <a:rPr lang="pt-BR" dirty="0" smtClean="0"/>
              <a:t>Seguro </a:t>
            </a:r>
            <a:r>
              <a:rPr lang="pt-BR" dirty="0"/>
              <a:t>de Crédito</a:t>
            </a:r>
            <a:r>
              <a:rPr lang="pt-BR" dirty="0" smtClean="0"/>
              <a:t/>
            </a:r>
            <a:br>
              <a:rPr lang="pt-BR" dirty="0" smtClean="0"/>
            </a:br>
            <a:r>
              <a:rPr lang="pt-BR" dirty="0" smtClean="0">
                <a:solidFill>
                  <a:schemeClr val="accent2"/>
                </a:solidFill>
              </a:rPr>
              <a:t>SEGURADORAS DE CRÉDITO QUE ATUAM NO BRASIL</a:t>
            </a:r>
            <a:endParaRPr lang="pt-BR" dirty="0">
              <a:solidFill>
                <a:schemeClr val="accent2"/>
              </a:solidFill>
            </a:endParaRPr>
          </a:p>
        </p:txBody>
      </p:sp>
      <p:grpSp>
        <p:nvGrpSpPr>
          <p:cNvPr id="16" name="Group 15"/>
          <p:cNvGrpSpPr/>
          <p:nvPr/>
        </p:nvGrpSpPr>
        <p:grpSpPr>
          <a:xfrm>
            <a:off x="4659097" y="2711885"/>
            <a:ext cx="2760316" cy="1036636"/>
            <a:chOff x="4659097" y="2711885"/>
            <a:chExt cx="2760316" cy="1036636"/>
          </a:xfrm>
        </p:grpSpPr>
        <p:sp>
          <p:nvSpPr>
            <p:cNvPr id="25" name="Rectangle 24"/>
            <p:cNvSpPr/>
            <p:nvPr/>
          </p:nvSpPr>
          <p:spPr bwMode="auto">
            <a:xfrm>
              <a:off x="4659097" y="2711885"/>
              <a:ext cx="2760316" cy="1036636"/>
            </a:xfrm>
            <a:prstGeom prst="rect">
              <a:avLst/>
            </a:prstGeom>
            <a:solidFill>
              <a:schemeClr val="bg1"/>
            </a:solidFill>
            <a:ln w="9525" cap="flat" cmpd="sng" algn="ctr">
              <a:solidFill>
                <a:schemeClr val="bg2"/>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1024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7319" y="2978054"/>
              <a:ext cx="19526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p:nvPr/>
        </p:nvGrpSpPr>
        <p:grpSpPr>
          <a:xfrm>
            <a:off x="6214208" y="1577775"/>
            <a:ext cx="2760316" cy="1036636"/>
            <a:chOff x="6214208" y="1577775"/>
            <a:chExt cx="2760316" cy="1036636"/>
          </a:xfrm>
        </p:grpSpPr>
        <p:sp>
          <p:nvSpPr>
            <p:cNvPr id="23" name="Rectangle 22"/>
            <p:cNvSpPr/>
            <p:nvPr/>
          </p:nvSpPr>
          <p:spPr bwMode="auto">
            <a:xfrm>
              <a:off x="6214208" y="1577775"/>
              <a:ext cx="2760316" cy="1036636"/>
            </a:xfrm>
            <a:prstGeom prst="rect">
              <a:avLst/>
            </a:prstGeom>
            <a:solidFill>
              <a:schemeClr val="bg1"/>
            </a:solidFill>
            <a:ln w="9525" cap="flat" cmpd="sng" algn="ctr">
              <a:solidFill>
                <a:schemeClr val="bg2"/>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10248" name="Picture 4"/>
            <p:cNvPicPr>
              <a:picLocks noChangeAspect="1"/>
            </p:cNvPicPr>
            <p:nvPr/>
          </p:nvPicPr>
          <p:blipFill rotWithShape="1">
            <a:blip r:embed="rId4">
              <a:extLst>
                <a:ext uri="{28A0092B-C50C-407E-A947-70E740481C1C}">
                  <a14:useLocalDpi xmlns:a14="http://schemas.microsoft.com/office/drawing/2010/main" val="0"/>
                </a:ext>
              </a:extLst>
            </a:blip>
            <a:srcRect r="5244"/>
            <a:stretch/>
          </p:blipFill>
          <p:spPr bwMode="auto">
            <a:xfrm>
              <a:off x="6258850" y="1741730"/>
              <a:ext cx="2605262" cy="716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p:nvPr/>
        </p:nvGrpSpPr>
        <p:grpSpPr>
          <a:xfrm>
            <a:off x="3346850" y="1577775"/>
            <a:ext cx="2760316" cy="1036636"/>
            <a:chOff x="3346850" y="1577775"/>
            <a:chExt cx="2760316" cy="1036636"/>
          </a:xfrm>
        </p:grpSpPr>
        <p:sp>
          <p:nvSpPr>
            <p:cNvPr id="22" name="Rectangle 21"/>
            <p:cNvSpPr/>
            <p:nvPr/>
          </p:nvSpPr>
          <p:spPr bwMode="auto">
            <a:xfrm>
              <a:off x="3346850" y="1577775"/>
              <a:ext cx="2760316" cy="1036636"/>
            </a:xfrm>
            <a:prstGeom prst="rect">
              <a:avLst/>
            </a:prstGeom>
            <a:solidFill>
              <a:schemeClr val="bg1"/>
            </a:solidFill>
            <a:ln w="9525" cap="flat" cmpd="sng" algn="ctr">
              <a:solidFill>
                <a:schemeClr val="bg2"/>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10249"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88339" y="1823031"/>
              <a:ext cx="1763988" cy="55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p:cNvGrpSpPr/>
          <p:nvPr/>
        </p:nvGrpSpPr>
        <p:grpSpPr>
          <a:xfrm>
            <a:off x="479491" y="1577775"/>
            <a:ext cx="2760316" cy="1036636"/>
            <a:chOff x="479491" y="1577775"/>
            <a:chExt cx="2760316" cy="1036636"/>
          </a:xfrm>
        </p:grpSpPr>
        <p:sp>
          <p:nvSpPr>
            <p:cNvPr id="6" name="Rectangle 5"/>
            <p:cNvSpPr/>
            <p:nvPr/>
          </p:nvSpPr>
          <p:spPr bwMode="auto">
            <a:xfrm>
              <a:off x="479491" y="1577775"/>
              <a:ext cx="2760316" cy="1036636"/>
            </a:xfrm>
            <a:prstGeom prst="rect">
              <a:avLst/>
            </a:prstGeom>
            <a:solidFill>
              <a:schemeClr val="bg1"/>
            </a:solidFill>
            <a:ln w="9525" cap="flat" cmpd="sng" algn="ctr">
              <a:solidFill>
                <a:schemeClr val="bg2"/>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10251"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8266" y="1633968"/>
              <a:ext cx="2389485" cy="90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p:nvPr/>
        </p:nvGrpSpPr>
        <p:grpSpPr>
          <a:xfrm>
            <a:off x="1785259" y="2714980"/>
            <a:ext cx="2760316" cy="1036636"/>
            <a:chOff x="1785259" y="2714980"/>
            <a:chExt cx="2760316" cy="1036636"/>
          </a:xfrm>
        </p:grpSpPr>
        <p:sp>
          <p:nvSpPr>
            <p:cNvPr id="24" name="Rectangle 23"/>
            <p:cNvSpPr/>
            <p:nvPr/>
          </p:nvSpPr>
          <p:spPr bwMode="auto">
            <a:xfrm>
              <a:off x="1785259" y="2714980"/>
              <a:ext cx="2760316" cy="1036636"/>
            </a:xfrm>
            <a:prstGeom prst="rect">
              <a:avLst/>
            </a:prstGeom>
            <a:solidFill>
              <a:schemeClr val="bg1"/>
            </a:solidFill>
            <a:ln w="9525" cap="flat" cmpd="sng" algn="ctr">
              <a:solidFill>
                <a:schemeClr val="bg2"/>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8" name="Picture 7"/>
            <p:cNvPicPr>
              <a:picLocks noChangeAspect="1"/>
            </p:cNvPicPr>
            <p:nvPr/>
          </p:nvPicPr>
          <p:blipFill rotWithShape="1">
            <a:blip r:embed="rId7"/>
            <a:srcRect t="14598" b="28954"/>
            <a:stretch/>
          </p:blipFill>
          <p:spPr>
            <a:xfrm>
              <a:off x="1940273" y="2864538"/>
              <a:ext cx="2416397" cy="775368"/>
            </a:xfrm>
            <a:prstGeom prst="rect">
              <a:avLst/>
            </a:prstGeom>
          </p:spPr>
        </p:pic>
      </p:grpSp>
      <p:grpSp>
        <p:nvGrpSpPr>
          <p:cNvPr id="17" name="Group 16"/>
          <p:cNvGrpSpPr/>
          <p:nvPr/>
        </p:nvGrpSpPr>
        <p:grpSpPr>
          <a:xfrm>
            <a:off x="476381" y="4305713"/>
            <a:ext cx="2760316" cy="1036636"/>
            <a:chOff x="476381" y="4305713"/>
            <a:chExt cx="2760316" cy="1036636"/>
          </a:xfrm>
        </p:grpSpPr>
        <p:pic>
          <p:nvPicPr>
            <p:cNvPr id="10250"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281973" y="4550320"/>
              <a:ext cx="11239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bwMode="auto">
            <a:xfrm>
              <a:off x="476381" y="4305713"/>
              <a:ext cx="2760316" cy="1036636"/>
            </a:xfrm>
            <a:prstGeom prst="rect">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pSp>
      <p:grpSp>
        <p:nvGrpSpPr>
          <p:cNvPr id="26" name="Group 25"/>
          <p:cNvGrpSpPr/>
          <p:nvPr/>
        </p:nvGrpSpPr>
        <p:grpSpPr>
          <a:xfrm>
            <a:off x="486229" y="5439823"/>
            <a:ext cx="2760316" cy="1036636"/>
            <a:chOff x="486229" y="5439823"/>
            <a:chExt cx="2760316" cy="1036636"/>
          </a:xfrm>
        </p:grpSpPr>
        <p:pic>
          <p:nvPicPr>
            <p:cNvPr id="10254" name="Picture 2" descr="ACE Insure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8489" y="5669868"/>
              <a:ext cx="17748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bwMode="auto">
            <a:xfrm>
              <a:off x="486229" y="5439823"/>
              <a:ext cx="2760316" cy="1036636"/>
            </a:xfrm>
            <a:prstGeom prst="rect">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pSp>
      <p:grpSp>
        <p:nvGrpSpPr>
          <p:cNvPr id="18" name="Group 17"/>
          <p:cNvGrpSpPr/>
          <p:nvPr/>
        </p:nvGrpSpPr>
        <p:grpSpPr>
          <a:xfrm>
            <a:off x="3350219" y="4305713"/>
            <a:ext cx="2760316" cy="1036636"/>
            <a:chOff x="3350219" y="4305713"/>
            <a:chExt cx="2760316" cy="1036636"/>
          </a:xfrm>
        </p:grpSpPr>
        <p:pic>
          <p:nvPicPr>
            <p:cNvPr id="10246" name="Picture 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102656" y="4436430"/>
              <a:ext cx="121602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bwMode="auto">
            <a:xfrm>
              <a:off x="3350219" y="4305713"/>
              <a:ext cx="2760316" cy="1036636"/>
            </a:xfrm>
            <a:prstGeom prst="rect">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pSp>
      <p:grpSp>
        <p:nvGrpSpPr>
          <p:cNvPr id="27" name="Group 26"/>
          <p:cNvGrpSpPr/>
          <p:nvPr/>
        </p:nvGrpSpPr>
        <p:grpSpPr>
          <a:xfrm>
            <a:off x="3340628" y="5439823"/>
            <a:ext cx="2760316" cy="1036636"/>
            <a:chOff x="3340628" y="5439823"/>
            <a:chExt cx="2760316" cy="1036636"/>
          </a:xfrm>
        </p:grpSpPr>
        <p:pic>
          <p:nvPicPr>
            <p:cNvPr id="9218"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80959" y="5515078"/>
              <a:ext cx="747219" cy="853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bwMode="auto">
            <a:xfrm>
              <a:off x="3340628" y="5439823"/>
              <a:ext cx="2760316" cy="1036636"/>
            </a:xfrm>
            <a:prstGeom prst="rect">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pSp>
      <p:grpSp>
        <p:nvGrpSpPr>
          <p:cNvPr id="21" name="Group 20"/>
          <p:cNvGrpSpPr/>
          <p:nvPr/>
        </p:nvGrpSpPr>
        <p:grpSpPr>
          <a:xfrm>
            <a:off x="6198139" y="4305713"/>
            <a:ext cx="2760316" cy="1036636"/>
            <a:chOff x="6198139" y="4305713"/>
            <a:chExt cx="2760316" cy="1036636"/>
          </a:xfrm>
        </p:grpSpPr>
        <p:pic>
          <p:nvPicPr>
            <p:cNvPr id="2050" name="Picture 2" descr="Swiss Re 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94985" y="4561939"/>
              <a:ext cx="2356844" cy="508588"/>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bwMode="auto">
            <a:xfrm>
              <a:off x="6198139" y="4305713"/>
              <a:ext cx="2760316" cy="1036636"/>
            </a:xfrm>
            <a:prstGeom prst="rect">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pSp>
      <p:grpSp>
        <p:nvGrpSpPr>
          <p:cNvPr id="2048" name="Group 2047"/>
          <p:cNvGrpSpPr/>
          <p:nvPr/>
        </p:nvGrpSpPr>
        <p:grpSpPr>
          <a:xfrm>
            <a:off x="6195028" y="5439823"/>
            <a:ext cx="2760316" cy="1036636"/>
            <a:chOff x="6195028" y="5439823"/>
            <a:chExt cx="2760316" cy="1036636"/>
          </a:xfrm>
        </p:grpSpPr>
        <p:pic>
          <p:nvPicPr>
            <p:cNvPr id="9219"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69073" y="5537456"/>
              <a:ext cx="849014" cy="844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p:cNvSpPr/>
            <p:nvPr/>
          </p:nvSpPr>
          <p:spPr bwMode="auto">
            <a:xfrm>
              <a:off x="6195028" y="5439823"/>
              <a:ext cx="2760316" cy="1036636"/>
            </a:xfrm>
            <a:prstGeom prst="rect">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pSp>
      <p:pic>
        <p:nvPicPr>
          <p:cNvPr id="36" name="Picture 35" descr="stuff.png"/>
          <p:cNvPicPr>
            <a:picLocks noChangeAspect="1"/>
          </p:cNvPicPr>
          <p:nvPr/>
        </p:nvPicPr>
        <p:blipFill rotWithShape="1">
          <a:blip r:embed="rId2">
            <a:extLst>
              <a:ext uri="{28A0092B-C50C-407E-A947-70E740481C1C}">
                <a14:useLocalDpi xmlns:a14="http://schemas.microsoft.com/office/drawing/2010/main" val="0"/>
              </a:ext>
            </a:extLst>
          </a:blip>
          <a:srcRect l="67729" t="53704" r="5623" b="10429"/>
          <a:stretch/>
        </p:blipFill>
        <p:spPr>
          <a:xfrm>
            <a:off x="7732387" y="2496007"/>
            <a:ext cx="1416827" cy="1430256"/>
          </a:xfrm>
          <a:prstGeom prst="rect">
            <a:avLst/>
          </a:prstGeom>
        </p:spPr>
      </p:pic>
    </p:spTree>
    <p:extLst>
      <p:ext uri="{BB962C8B-B14F-4D97-AF65-F5344CB8AC3E}">
        <p14:creationId xmlns:p14="http://schemas.microsoft.com/office/powerpoint/2010/main" val="2892603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
                                        <p:tgtEl>
                                          <p:spTgt spid="2"/>
                                        </p:tgtEl>
                                      </p:cBhvr>
                                    </p:animEffect>
                                  </p:childTnLst>
                                </p:cTn>
                              </p:par>
                            </p:childTnLst>
                          </p:cTn>
                        </p:par>
                        <p:par>
                          <p:cTn id="8" fill="hold">
                            <p:stCondLst>
                              <p:cond delay="3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300"/>
                                        <p:tgtEl>
                                          <p:spTgt spid="11"/>
                                        </p:tgtEl>
                                      </p:cBhvr>
                                    </p:animEffect>
                                  </p:childTnLst>
                                </p:cTn>
                              </p:par>
                              <p:par>
                                <p:cTn id="12" presetID="26" presetClass="emph" presetSubtype="0" fill="hold" nodeType="withEffect">
                                  <p:stCondLst>
                                    <p:cond delay="0"/>
                                  </p:stCondLst>
                                  <p:childTnLst>
                                    <p:animEffect transition="out" filter="fade">
                                      <p:cBhvr>
                                        <p:cTn id="13" dur="300" tmFilter="0, 0; .2, .5; .8, .5; 1, 0"/>
                                        <p:tgtEl>
                                          <p:spTgt spid="11"/>
                                        </p:tgtEl>
                                      </p:cBhvr>
                                    </p:animEffect>
                                    <p:animScale>
                                      <p:cBhvr>
                                        <p:cTn id="14" dur="150" autoRev="1" fill="hold"/>
                                        <p:tgtEl>
                                          <p:spTgt spid="11"/>
                                        </p:tgtEl>
                                      </p:cBhvr>
                                      <p:by x="105000" y="105000"/>
                                    </p:animScale>
                                  </p:childTnLst>
                                </p:cTn>
                              </p:par>
                            </p:childTnLst>
                          </p:cTn>
                        </p:par>
                        <p:par>
                          <p:cTn id="15" fill="hold">
                            <p:stCondLst>
                              <p:cond delay="600"/>
                            </p:stCondLst>
                            <p:childTnLst>
                              <p:par>
                                <p:cTn id="16" presetID="10"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300"/>
                                        <p:tgtEl>
                                          <p:spTgt spid="13"/>
                                        </p:tgtEl>
                                      </p:cBhvr>
                                    </p:animEffect>
                                  </p:childTnLst>
                                </p:cTn>
                              </p:par>
                              <p:par>
                                <p:cTn id="19" presetID="26" presetClass="emph" presetSubtype="0" fill="hold" nodeType="withEffect">
                                  <p:stCondLst>
                                    <p:cond delay="0"/>
                                  </p:stCondLst>
                                  <p:childTnLst>
                                    <p:animEffect transition="out" filter="fade">
                                      <p:cBhvr>
                                        <p:cTn id="20" dur="300" tmFilter="0, 0; .2, .5; .8, .5; 1, 0"/>
                                        <p:tgtEl>
                                          <p:spTgt spid="13"/>
                                        </p:tgtEl>
                                      </p:cBhvr>
                                    </p:animEffect>
                                    <p:animScale>
                                      <p:cBhvr>
                                        <p:cTn id="21" dur="150" autoRev="1" fill="hold"/>
                                        <p:tgtEl>
                                          <p:spTgt spid="13"/>
                                        </p:tgtEl>
                                      </p:cBhvr>
                                      <p:by x="105000" y="105000"/>
                                    </p:animScale>
                                  </p:childTnLst>
                                </p:cTn>
                              </p:par>
                            </p:childTnLst>
                          </p:cTn>
                        </p:par>
                        <p:par>
                          <p:cTn id="22" fill="hold">
                            <p:stCondLst>
                              <p:cond delay="900"/>
                            </p:stCondLst>
                            <p:childTnLst>
                              <p:par>
                                <p:cTn id="23" presetID="10"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300"/>
                                        <p:tgtEl>
                                          <p:spTgt spid="14"/>
                                        </p:tgtEl>
                                      </p:cBhvr>
                                    </p:animEffect>
                                  </p:childTnLst>
                                </p:cTn>
                              </p:par>
                              <p:par>
                                <p:cTn id="26" presetID="26" presetClass="emph" presetSubtype="0" fill="hold" nodeType="withEffect">
                                  <p:stCondLst>
                                    <p:cond delay="0"/>
                                  </p:stCondLst>
                                  <p:childTnLst>
                                    <p:animEffect transition="out" filter="fade">
                                      <p:cBhvr>
                                        <p:cTn id="27" dur="300" tmFilter="0, 0; .2, .5; .8, .5; 1, 0"/>
                                        <p:tgtEl>
                                          <p:spTgt spid="14"/>
                                        </p:tgtEl>
                                      </p:cBhvr>
                                    </p:animEffect>
                                    <p:animScale>
                                      <p:cBhvr>
                                        <p:cTn id="28" dur="150" autoRev="1" fill="hold"/>
                                        <p:tgtEl>
                                          <p:spTgt spid="14"/>
                                        </p:tgtEl>
                                      </p:cBhvr>
                                      <p:by x="105000" y="105000"/>
                                    </p:animScale>
                                  </p:childTnLst>
                                </p:cTn>
                              </p:par>
                            </p:childTnLst>
                          </p:cTn>
                        </p:par>
                        <p:par>
                          <p:cTn id="29" fill="hold">
                            <p:stCondLst>
                              <p:cond delay="1200"/>
                            </p:stCondLst>
                            <p:childTnLst>
                              <p:par>
                                <p:cTn id="30" presetID="10"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300"/>
                                        <p:tgtEl>
                                          <p:spTgt spid="15"/>
                                        </p:tgtEl>
                                      </p:cBhvr>
                                    </p:animEffect>
                                  </p:childTnLst>
                                </p:cTn>
                              </p:par>
                              <p:par>
                                <p:cTn id="33" presetID="26" presetClass="emph" presetSubtype="0" fill="hold" nodeType="withEffect">
                                  <p:stCondLst>
                                    <p:cond delay="0"/>
                                  </p:stCondLst>
                                  <p:childTnLst>
                                    <p:animEffect transition="out" filter="fade">
                                      <p:cBhvr>
                                        <p:cTn id="34" dur="300" tmFilter="0, 0; .2, .5; .8, .5; 1, 0"/>
                                        <p:tgtEl>
                                          <p:spTgt spid="15"/>
                                        </p:tgtEl>
                                      </p:cBhvr>
                                    </p:animEffect>
                                    <p:animScale>
                                      <p:cBhvr>
                                        <p:cTn id="35" dur="150" autoRev="1" fill="hold"/>
                                        <p:tgtEl>
                                          <p:spTgt spid="15"/>
                                        </p:tgtEl>
                                      </p:cBhvr>
                                      <p:by x="105000" y="105000"/>
                                    </p:animScale>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300"/>
                                        <p:tgtEl>
                                          <p:spTgt spid="16"/>
                                        </p:tgtEl>
                                      </p:cBhvr>
                                    </p:animEffect>
                                  </p:childTnLst>
                                </p:cTn>
                              </p:par>
                              <p:par>
                                <p:cTn id="40" presetID="26" presetClass="emph" presetSubtype="0" fill="hold" nodeType="withEffect">
                                  <p:stCondLst>
                                    <p:cond delay="0"/>
                                  </p:stCondLst>
                                  <p:childTnLst>
                                    <p:animEffect transition="out" filter="fade">
                                      <p:cBhvr>
                                        <p:cTn id="41" dur="300" tmFilter="0, 0; .2, .5; .8, .5; 1, 0"/>
                                        <p:tgtEl>
                                          <p:spTgt spid="16"/>
                                        </p:tgtEl>
                                      </p:cBhvr>
                                    </p:animEffect>
                                    <p:animScale>
                                      <p:cBhvr>
                                        <p:cTn id="42" dur="150" autoRev="1" fill="hold"/>
                                        <p:tgtEl>
                                          <p:spTgt spid="16"/>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300"/>
                                        <p:tgtEl>
                                          <p:spTgt spid="17"/>
                                        </p:tgtEl>
                                      </p:cBhvr>
                                    </p:animEffect>
                                  </p:childTnLst>
                                </p:cTn>
                              </p:par>
                              <p:par>
                                <p:cTn id="52" presetID="26" presetClass="emph" presetSubtype="0" fill="hold" nodeType="withEffect">
                                  <p:stCondLst>
                                    <p:cond delay="0"/>
                                  </p:stCondLst>
                                  <p:childTnLst>
                                    <p:animEffect transition="out" filter="fade">
                                      <p:cBhvr>
                                        <p:cTn id="53" dur="300" tmFilter="0, 0; .2, .5; .8, .5; 1, 0"/>
                                        <p:tgtEl>
                                          <p:spTgt spid="17"/>
                                        </p:tgtEl>
                                      </p:cBhvr>
                                    </p:animEffect>
                                    <p:animScale>
                                      <p:cBhvr>
                                        <p:cTn id="54" dur="150" autoRev="1" fill="hold"/>
                                        <p:tgtEl>
                                          <p:spTgt spid="17"/>
                                        </p:tgtEl>
                                      </p:cBhvr>
                                      <p:by x="105000" y="105000"/>
                                    </p:animScale>
                                  </p:childTnLst>
                                </p:cTn>
                              </p:par>
                            </p:childTnLst>
                          </p:cTn>
                        </p:par>
                        <p:par>
                          <p:cTn id="55" fill="hold">
                            <p:stCondLst>
                              <p:cond delay="800"/>
                            </p:stCondLst>
                            <p:childTnLst>
                              <p:par>
                                <p:cTn id="56" presetID="10" presetClass="entr" presetSubtype="0" fill="hold"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300"/>
                                        <p:tgtEl>
                                          <p:spTgt spid="18"/>
                                        </p:tgtEl>
                                      </p:cBhvr>
                                    </p:animEffect>
                                  </p:childTnLst>
                                </p:cTn>
                              </p:par>
                              <p:par>
                                <p:cTn id="59" presetID="26" presetClass="emph" presetSubtype="0" fill="hold" nodeType="withEffect">
                                  <p:stCondLst>
                                    <p:cond delay="0"/>
                                  </p:stCondLst>
                                  <p:childTnLst>
                                    <p:animEffect transition="out" filter="fade">
                                      <p:cBhvr>
                                        <p:cTn id="60" dur="300" tmFilter="0, 0; .2, .5; .8, .5; 1, 0"/>
                                        <p:tgtEl>
                                          <p:spTgt spid="18"/>
                                        </p:tgtEl>
                                      </p:cBhvr>
                                    </p:animEffect>
                                    <p:animScale>
                                      <p:cBhvr>
                                        <p:cTn id="61" dur="150" autoRev="1" fill="hold"/>
                                        <p:tgtEl>
                                          <p:spTgt spid="18"/>
                                        </p:tgtEl>
                                      </p:cBhvr>
                                      <p:by x="105000" y="105000"/>
                                    </p:animScale>
                                  </p:childTnLst>
                                </p:cTn>
                              </p:par>
                            </p:childTnLst>
                          </p:cTn>
                        </p:par>
                        <p:par>
                          <p:cTn id="62" fill="hold">
                            <p:stCondLst>
                              <p:cond delay="1100"/>
                            </p:stCondLst>
                            <p:childTnLst>
                              <p:par>
                                <p:cTn id="63" presetID="10" presetClass="entr" presetSubtype="0"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300"/>
                                        <p:tgtEl>
                                          <p:spTgt spid="21"/>
                                        </p:tgtEl>
                                      </p:cBhvr>
                                    </p:animEffect>
                                  </p:childTnLst>
                                </p:cTn>
                              </p:par>
                              <p:par>
                                <p:cTn id="66" presetID="26" presetClass="emph" presetSubtype="0" fill="hold" nodeType="withEffect">
                                  <p:stCondLst>
                                    <p:cond delay="0"/>
                                  </p:stCondLst>
                                  <p:childTnLst>
                                    <p:animEffect transition="out" filter="fade">
                                      <p:cBhvr>
                                        <p:cTn id="67" dur="300" tmFilter="0, 0; .2, .5; .8, .5; 1, 0"/>
                                        <p:tgtEl>
                                          <p:spTgt spid="21"/>
                                        </p:tgtEl>
                                      </p:cBhvr>
                                    </p:animEffect>
                                    <p:animScale>
                                      <p:cBhvr>
                                        <p:cTn id="68" dur="150" autoRev="1" fill="hold"/>
                                        <p:tgtEl>
                                          <p:spTgt spid="21"/>
                                        </p:tgtEl>
                                      </p:cBhvr>
                                      <p:by x="105000" y="105000"/>
                                    </p:animScale>
                                  </p:childTnLst>
                                </p:cTn>
                              </p:par>
                            </p:childTnLst>
                          </p:cTn>
                        </p:par>
                        <p:par>
                          <p:cTn id="69" fill="hold">
                            <p:stCondLst>
                              <p:cond delay="1400"/>
                            </p:stCondLst>
                            <p:childTnLst>
                              <p:par>
                                <p:cTn id="70" presetID="10" presetClass="entr" presetSubtype="0"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300"/>
                                        <p:tgtEl>
                                          <p:spTgt spid="26"/>
                                        </p:tgtEl>
                                      </p:cBhvr>
                                    </p:animEffect>
                                  </p:childTnLst>
                                </p:cTn>
                              </p:par>
                              <p:par>
                                <p:cTn id="73" presetID="26" presetClass="emph" presetSubtype="0" fill="hold" nodeType="withEffect">
                                  <p:stCondLst>
                                    <p:cond delay="0"/>
                                  </p:stCondLst>
                                  <p:childTnLst>
                                    <p:animEffect transition="out" filter="fade">
                                      <p:cBhvr>
                                        <p:cTn id="74" dur="300" tmFilter="0, 0; .2, .5; .8, .5; 1, 0"/>
                                        <p:tgtEl>
                                          <p:spTgt spid="26"/>
                                        </p:tgtEl>
                                      </p:cBhvr>
                                    </p:animEffect>
                                    <p:animScale>
                                      <p:cBhvr>
                                        <p:cTn id="75" dur="150" autoRev="1" fill="hold"/>
                                        <p:tgtEl>
                                          <p:spTgt spid="26"/>
                                        </p:tgtEl>
                                      </p:cBhvr>
                                      <p:by x="105000" y="105000"/>
                                    </p:animScale>
                                  </p:childTnLst>
                                </p:cTn>
                              </p:par>
                            </p:childTnLst>
                          </p:cTn>
                        </p:par>
                        <p:par>
                          <p:cTn id="76" fill="hold">
                            <p:stCondLst>
                              <p:cond delay="1700"/>
                            </p:stCondLst>
                            <p:childTnLst>
                              <p:par>
                                <p:cTn id="77" presetID="10" presetClass="entr" presetSubtype="0"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300"/>
                                        <p:tgtEl>
                                          <p:spTgt spid="27"/>
                                        </p:tgtEl>
                                      </p:cBhvr>
                                    </p:animEffect>
                                  </p:childTnLst>
                                </p:cTn>
                              </p:par>
                              <p:par>
                                <p:cTn id="80" presetID="26" presetClass="emph" presetSubtype="0" fill="hold" nodeType="withEffect">
                                  <p:stCondLst>
                                    <p:cond delay="0"/>
                                  </p:stCondLst>
                                  <p:childTnLst>
                                    <p:animEffect transition="out" filter="fade">
                                      <p:cBhvr>
                                        <p:cTn id="81" dur="300" tmFilter="0, 0; .2, .5; .8, .5; 1, 0"/>
                                        <p:tgtEl>
                                          <p:spTgt spid="27"/>
                                        </p:tgtEl>
                                      </p:cBhvr>
                                    </p:animEffect>
                                    <p:animScale>
                                      <p:cBhvr>
                                        <p:cTn id="82" dur="150" autoRev="1" fill="hold"/>
                                        <p:tgtEl>
                                          <p:spTgt spid="27"/>
                                        </p:tgtEl>
                                      </p:cBhvr>
                                      <p:by x="105000" y="105000"/>
                                    </p:animScale>
                                  </p:childTnLst>
                                </p:cTn>
                              </p:par>
                            </p:childTnLst>
                          </p:cTn>
                        </p:par>
                        <p:par>
                          <p:cTn id="83" fill="hold">
                            <p:stCondLst>
                              <p:cond delay="2000"/>
                            </p:stCondLst>
                            <p:childTnLst>
                              <p:par>
                                <p:cTn id="84" presetID="10" presetClass="entr" presetSubtype="0" fill="hold" nodeType="afterEffect">
                                  <p:stCondLst>
                                    <p:cond delay="0"/>
                                  </p:stCondLst>
                                  <p:childTnLst>
                                    <p:set>
                                      <p:cBhvr>
                                        <p:cTn id="85" dur="1" fill="hold">
                                          <p:stCondLst>
                                            <p:cond delay="0"/>
                                          </p:stCondLst>
                                        </p:cTn>
                                        <p:tgtEl>
                                          <p:spTgt spid="2048"/>
                                        </p:tgtEl>
                                        <p:attrNameLst>
                                          <p:attrName>style.visibility</p:attrName>
                                        </p:attrNameLst>
                                      </p:cBhvr>
                                      <p:to>
                                        <p:strVal val="visible"/>
                                      </p:to>
                                    </p:set>
                                    <p:animEffect transition="in" filter="fade">
                                      <p:cBhvr>
                                        <p:cTn id="86" dur="300"/>
                                        <p:tgtEl>
                                          <p:spTgt spid="2048"/>
                                        </p:tgtEl>
                                      </p:cBhvr>
                                    </p:animEffect>
                                  </p:childTnLst>
                                </p:cTn>
                              </p:par>
                              <p:par>
                                <p:cTn id="87" presetID="26" presetClass="emph" presetSubtype="0" fill="hold" nodeType="withEffect">
                                  <p:stCondLst>
                                    <p:cond delay="0"/>
                                  </p:stCondLst>
                                  <p:childTnLst>
                                    <p:animEffect transition="out" filter="fade">
                                      <p:cBhvr>
                                        <p:cTn id="88" dur="300" tmFilter="0, 0; .2, .5; .8, .5; 1, 0"/>
                                        <p:tgtEl>
                                          <p:spTgt spid="2048"/>
                                        </p:tgtEl>
                                      </p:cBhvr>
                                    </p:animEffect>
                                    <p:animScale>
                                      <p:cBhvr>
                                        <p:cTn id="89" dur="150" autoRev="1" fill="hold"/>
                                        <p:tgtEl>
                                          <p:spTgt spid="20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5" name="Object 5"/>
          <p:cNvGraphicFramePr>
            <a:graphicFrameLocks noChangeAspect="1"/>
          </p:cNvGraphicFramePr>
          <p:nvPr>
            <p:extLst>
              <p:ext uri="{D42A27DB-BD31-4B8C-83A1-F6EECF244321}">
                <p14:modId xmlns:p14="http://schemas.microsoft.com/office/powerpoint/2010/main" val="2739908194"/>
              </p:ext>
            </p:extLst>
          </p:nvPr>
        </p:nvGraphicFramePr>
        <p:xfrm>
          <a:off x="705395" y="3321464"/>
          <a:ext cx="1322678" cy="682625"/>
        </p:xfrm>
        <a:graphic>
          <a:graphicData uri="http://schemas.openxmlformats.org/presentationml/2006/ole">
            <mc:AlternateContent xmlns:mc="http://schemas.openxmlformats.org/markup-compatibility/2006">
              <mc:Choice xmlns:v="urn:schemas-microsoft-com:vml" Requires="v">
                <p:oleObj spid="_x0000_s15450" name="Picture" r:id="rId4" imgW="1914286" imgH="1142857" progId="Word.Picture.8">
                  <p:embed/>
                </p:oleObj>
              </mc:Choice>
              <mc:Fallback>
                <p:oleObj name="Picture" r:id="rId4" imgW="1914286" imgH="1142857"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05395" y="3321464"/>
                        <a:ext cx="1322678" cy="68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46" name="Text Box 6"/>
          <p:cNvSpPr txBox="1">
            <a:spLocks noChangeArrowheads="1"/>
          </p:cNvSpPr>
          <p:nvPr/>
        </p:nvSpPr>
        <p:spPr bwMode="auto">
          <a:xfrm>
            <a:off x="344711" y="1308164"/>
            <a:ext cx="1511632" cy="1606786"/>
          </a:xfrm>
          <a:prstGeom prst="rect">
            <a:avLst/>
          </a:prstGeom>
          <a:solidFill>
            <a:srgbClr val="006D9E"/>
          </a:solidFill>
          <a:ln>
            <a:noFill/>
          </a:ln>
          <a:effectLst/>
          <a:extLst/>
        </p:spPr>
        <p:txBody>
          <a:bodyPr anchor="ctr">
            <a:noAutofit/>
          </a:bodyPr>
          <a:lstStyle/>
          <a:p>
            <a:pPr algn="l" eaLnBrk="0" hangingPunct="0">
              <a:lnSpc>
                <a:spcPct val="110000"/>
              </a:lnSpc>
              <a:spcBef>
                <a:spcPct val="50000"/>
              </a:spcBef>
            </a:pPr>
            <a:r>
              <a:rPr lang="en-GB" sz="1400" b="1" dirty="0" smtClean="0">
                <a:solidFill>
                  <a:srgbClr val="FFFFFF"/>
                </a:solidFill>
              </a:rPr>
              <a:t>COMMERCIAL INSURERS  </a:t>
            </a:r>
          </a:p>
        </p:txBody>
      </p:sp>
      <p:sp>
        <p:nvSpPr>
          <p:cNvPr id="35847" name="Text Box 7"/>
          <p:cNvSpPr txBox="1">
            <a:spLocks noChangeArrowheads="1"/>
          </p:cNvSpPr>
          <p:nvPr/>
        </p:nvSpPr>
        <p:spPr bwMode="auto">
          <a:xfrm>
            <a:off x="253979" y="4491784"/>
            <a:ext cx="1256532" cy="1163053"/>
          </a:xfrm>
          <a:prstGeom prst="rect">
            <a:avLst/>
          </a:prstGeom>
          <a:solidFill>
            <a:srgbClr val="A6E2EF"/>
          </a:solidFill>
          <a:ln>
            <a:noFill/>
          </a:ln>
          <a:effectLst/>
          <a:extLst/>
        </p:spPr>
        <p:txBody>
          <a:bodyPr anchor="ctr">
            <a:noAutofit/>
          </a:bodyPr>
          <a:lstStyle/>
          <a:p>
            <a:pPr algn="l" eaLnBrk="0" hangingPunct="0">
              <a:lnSpc>
                <a:spcPct val="100000"/>
              </a:lnSpc>
              <a:spcBef>
                <a:spcPct val="50000"/>
              </a:spcBef>
            </a:pPr>
            <a:r>
              <a:rPr lang="en-GB" sz="1400" b="1" dirty="0">
                <a:solidFill>
                  <a:srgbClr val="00A8C9"/>
                </a:solidFill>
              </a:rPr>
              <a:t>ECAs multilaterals</a:t>
            </a:r>
            <a:endParaRPr lang="en-GB" sz="1800" b="1" dirty="0">
              <a:solidFill>
                <a:srgbClr val="00A8C9"/>
              </a:solidFill>
            </a:endParaRPr>
          </a:p>
        </p:txBody>
      </p:sp>
      <p:grpSp>
        <p:nvGrpSpPr>
          <p:cNvPr id="35840" name="Group 35839"/>
          <p:cNvGrpSpPr/>
          <p:nvPr/>
        </p:nvGrpSpPr>
        <p:grpSpPr>
          <a:xfrm>
            <a:off x="1618770" y="4500728"/>
            <a:ext cx="266758" cy="1146174"/>
            <a:chOff x="1658871" y="4367048"/>
            <a:chExt cx="266758" cy="1146174"/>
          </a:xfrm>
        </p:grpSpPr>
        <p:sp>
          <p:nvSpPr>
            <p:cNvPr id="35885" name="Line 45"/>
            <p:cNvSpPr>
              <a:spLocks noChangeShapeType="1"/>
            </p:cNvSpPr>
            <p:nvPr/>
          </p:nvSpPr>
          <p:spPr bwMode="gray">
            <a:xfrm>
              <a:off x="1658871" y="4367048"/>
              <a:ext cx="0" cy="1143000"/>
            </a:xfrm>
            <a:prstGeom prst="line">
              <a:avLst/>
            </a:prstGeom>
            <a:noFill/>
            <a:ln w="9525">
              <a:solidFill>
                <a:srgbClr val="00A8C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35886" name="Line 46"/>
            <p:cNvSpPr>
              <a:spLocks noChangeShapeType="1"/>
            </p:cNvSpPr>
            <p:nvPr/>
          </p:nvSpPr>
          <p:spPr bwMode="gray">
            <a:xfrm>
              <a:off x="1658871" y="4367048"/>
              <a:ext cx="250880" cy="1587"/>
            </a:xfrm>
            <a:prstGeom prst="line">
              <a:avLst/>
            </a:prstGeom>
            <a:noFill/>
            <a:ln w="9525">
              <a:solidFill>
                <a:srgbClr val="00A8C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35887" name="Line 47"/>
            <p:cNvSpPr>
              <a:spLocks noChangeShapeType="1"/>
            </p:cNvSpPr>
            <p:nvPr/>
          </p:nvSpPr>
          <p:spPr bwMode="gray">
            <a:xfrm>
              <a:off x="1674749" y="4935373"/>
              <a:ext cx="250880" cy="1587"/>
            </a:xfrm>
            <a:prstGeom prst="line">
              <a:avLst/>
            </a:prstGeom>
            <a:noFill/>
            <a:ln w="9525">
              <a:solidFill>
                <a:srgbClr val="00A8C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35888" name="Line 48"/>
            <p:cNvSpPr>
              <a:spLocks noChangeShapeType="1"/>
            </p:cNvSpPr>
            <p:nvPr/>
          </p:nvSpPr>
          <p:spPr bwMode="gray">
            <a:xfrm>
              <a:off x="1658871" y="5511635"/>
              <a:ext cx="250880" cy="1587"/>
            </a:xfrm>
            <a:prstGeom prst="line">
              <a:avLst/>
            </a:prstGeom>
            <a:noFill/>
            <a:ln w="9525">
              <a:solidFill>
                <a:srgbClr val="00A8C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grpSp>
      <p:grpSp>
        <p:nvGrpSpPr>
          <p:cNvPr id="31" name="Group 30"/>
          <p:cNvGrpSpPr/>
          <p:nvPr/>
        </p:nvGrpSpPr>
        <p:grpSpPr>
          <a:xfrm>
            <a:off x="1849230" y="921627"/>
            <a:ext cx="3364043" cy="2745664"/>
            <a:chOff x="1889331" y="787947"/>
            <a:chExt cx="3364043" cy="2745664"/>
          </a:xfrm>
        </p:grpSpPr>
        <p:sp>
          <p:nvSpPr>
            <p:cNvPr id="35882" name="Line 42"/>
            <p:cNvSpPr>
              <a:spLocks noChangeShapeType="1"/>
            </p:cNvSpPr>
            <p:nvPr/>
          </p:nvSpPr>
          <p:spPr bwMode="gray">
            <a:xfrm flipH="1">
              <a:off x="2187846" y="788739"/>
              <a:ext cx="0" cy="2744872"/>
            </a:xfrm>
            <a:prstGeom prst="line">
              <a:avLst/>
            </a:prstGeom>
            <a:noFill/>
            <a:ln w="19050" cmpd="sng">
              <a:solidFill>
                <a:srgbClr val="006D9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a:p>
          </p:txBody>
        </p:sp>
        <p:sp>
          <p:nvSpPr>
            <p:cNvPr id="35883" name="Line 43"/>
            <p:cNvSpPr>
              <a:spLocks noChangeShapeType="1"/>
            </p:cNvSpPr>
            <p:nvPr/>
          </p:nvSpPr>
          <p:spPr bwMode="gray">
            <a:xfrm>
              <a:off x="2180412" y="3533611"/>
              <a:ext cx="747040" cy="0"/>
            </a:xfrm>
            <a:prstGeom prst="line">
              <a:avLst/>
            </a:prstGeom>
            <a:noFill/>
            <a:ln w="19050" cmpd="sng">
              <a:solidFill>
                <a:srgbClr val="006D9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a:p>
          </p:txBody>
        </p:sp>
        <p:sp>
          <p:nvSpPr>
            <p:cNvPr id="35884" name="Line 44"/>
            <p:cNvSpPr>
              <a:spLocks noChangeShapeType="1"/>
            </p:cNvSpPr>
            <p:nvPr/>
          </p:nvSpPr>
          <p:spPr bwMode="gray">
            <a:xfrm>
              <a:off x="1889331" y="1998330"/>
              <a:ext cx="285813" cy="1587"/>
            </a:xfrm>
            <a:prstGeom prst="line">
              <a:avLst/>
            </a:prstGeom>
            <a:noFill/>
            <a:ln w="19050" cmpd="sng">
              <a:solidFill>
                <a:srgbClr val="006D9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35881" name="Line 41"/>
            <p:cNvSpPr>
              <a:spLocks noChangeShapeType="1"/>
            </p:cNvSpPr>
            <p:nvPr/>
          </p:nvSpPr>
          <p:spPr bwMode="gray">
            <a:xfrm flipH="1" flipV="1">
              <a:off x="2178877" y="787947"/>
              <a:ext cx="3074497" cy="792"/>
            </a:xfrm>
            <a:prstGeom prst="line">
              <a:avLst/>
            </a:prstGeom>
            <a:noFill/>
            <a:ln w="19050" cmpd="sng">
              <a:solidFill>
                <a:srgbClr val="00A8C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dirty="0"/>
            </a:p>
          </p:txBody>
        </p:sp>
      </p:grpSp>
      <p:grpSp>
        <p:nvGrpSpPr>
          <p:cNvPr id="30" name="Group 29"/>
          <p:cNvGrpSpPr/>
          <p:nvPr/>
        </p:nvGrpSpPr>
        <p:grpSpPr>
          <a:xfrm>
            <a:off x="4706149" y="689056"/>
            <a:ext cx="1907536" cy="5848102"/>
            <a:chOff x="4639314" y="622216"/>
            <a:chExt cx="1907536" cy="5848102"/>
          </a:xfrm>
        </p:grpSpPr>
        <p:sp>
          <p:nvSpPr>
            <p:cNvPr id="35843" name="Text Box 3"/>
            <p:cNvSpPr txBox="1">
              <a:spLocks noChangeArrowheads="1"/>
            </p:cNvSpPr>
            <p:nvPr/>
          </p:nvSpPr>
          <p:spPr bwMode="auto">
            <a:xfrm>
              <a:off x="5061018" y="2551408"/>
              <a:ext cx="1479482" cy="236320"/>
            </a:xfrm>
            <a:prstGeom prst="rect">
              <a:avLst/>
            </a:prstGeom>
            <a:solidFill>
              <a:srgbClr val="00A8C9"/>
            </a:solidFill>
            <a:ln>
              <a:noFill/>
            </a:ln>
            <a:effectLst/>
            <a:extLst/>
          </p:spPr>
          <p:txBody>
            <a:bodyPr wrap="square" anchor="ctr">
              <a:noAutofit/>
            </a:bodyPr>
            <a:lstStyle/>
            <a:p>
              <a:pPr algn="l" eaLnBrk="0" hangingPunct="0">
                <a:lnSpc>
                  <a:spcPct val="100000"/>
                </a:lnSpc>
                <a:spcBef>
                  <a:spcPct val="50000"/>
                </a:spcBef>
              </a:pPr>
              <a:r>
                <a:rPr lang="en-GB" sz="1300" dirty="0">
                  <a:solidFill>
                    <a:schemeClr val="bg1"/>
                  </a:solidFill>
                </a:rPr>
                <a:t>Catlin</a:t>
              </a:r>
            </a:p>
          </p:txBody>
        </p:sp>
        <p:sp>
          <p:nvSpPr>
            <p:cNvPr id="35851" name="Text Box 11"/>
            <p:cNvSpPr txBox="1">
              <a:spLocks noChangeArrowheads="1"/>
            </p:cNvSpPr>
            <p:nvPr/>
          </p:nvSpPr>
          <p:spPr bwMode="auto">
            <a:xfrm>
              <a:off x="5061018" y="1109581"/>
              <a:ext cx="1479482" cy="240632"/>
            </a:xfrm>
            <a:prstGeom prst="rect">
              <a:avLst/>
            </a:prstGeom>
            <a:solidFill>
              <a:srgbClr val="00A8C9"/>
            </a:solidFill>
            <a:ln>
              <a:noFill/>
            </a:ln>
            <a:effectLst/>
            <a:extLst/>
          </p:spPr>
          <p:txBody>
            <a:bodyPr anchor="ctr">
              <a:noAutofit/>
            </a:bodyPr>
            <a:lstStyle/>
            <a:p>
              <a:pPr algn="l" eaLnBrk="0" hangingPunct="0">
                <a:lnSpc>
                  <a:spcPct val="100000"/>
                </a:lnSpc>
                <a:spcBef>
                  <a:spcPct val="50000"/>
                </a:spcBef>
              </a:pPr>
              <a:r>
                <a:rPr lang="en-GB" sz="1300" dirty="0">
                  <a:solidFill>
                    <a:schemeClr val="bg1"/>
                  </a:solidFill>
                </a:rPr>
                <a:t>AIG/</a:t>
              </a:r>
              <a:r>
                <a:rPr lang="en-GB" sz="1300" dirty="0" err="1">
                  <a:solidFill>
                    <a:schemeClr val="bg1"/>
                  </a:solidFill>
                </a:rPr>
                <a:t>Chartis</a:t>
              </a:r>
              <a:endParaRPr lang="en-GB" sz="1300" dirty="0">
                <a:solidFill>
                  <a:schemeClr val="bg1"/>
                </a:solidFill>
              </a:endParaRPr>
            </a:p>
          </p:txBody>
        </p:sp>
        <p:sp>
          <p:nvSpPr>
            <p:cNvPr id="35852" name="Text Box 12"/>
            <p:cNvSpPr txBox="1">
              <a:spLocks noChangeArrowheads="1"/>
            </p:cNvSpPr>
            <p:nvPr/>
          </p:nvSpPr>
          <p:spPr bwMode="auto">
            <a:xfrm>
              <a:off x="5061018" y="1389838"/>
              <a:ext cx="1479482" cy="244731"/>
            </a:xfrm>
            <a:prstGeom prst="rect">
              <a:avLst/>
            </a:prstGeom>
            <a:solidFill>
              <a:srgbClr val="00A8C9"/>
            </a:solidFill>
            <a:ln>
              <a:noFill/>
            </a:ln>
            <a:effectLst/>
            <a:extLst/>
          </p:spPr>
          <p:txBody>
            <a:bodyPr wrap="square" anchor="ctr">
              <a:noAutofit/>
            </a:bodyPr>
            <a:lstStyle/>
            <a:p>
              <a:pPr algn="l" eaLnBrk="0" hangingPunct="0">
                <a:lnSpc>
                  <a:spcPct val="100000"/>
                </a:lnSpc>
                <a:spcBef>
                  <a:spcPct val="50000"/>
                </a:spcBef>
              </a:pPr>
              <a:r>
                <a:rPr lang="en-GB" sz="1300" dirty="0">
                  <a:solidFill>
                    <a:schemeClr val="bg1"/>
                  </a:solidFill>
                </a:rPr>
                <a:t>ACE</a:t>
              </a:r>
            </a:p>
          </p:txBody>
        </p:sp>
        <p:sp>
          <p:nvSpPr>
            <p:cNvPr id="35853" name="Text Box 13"/>
            <p:cNvSpPr txBox="1">
              <a:spLocks noChangeArrowheads="1"/>
            </p:cNvSpPr>
            <p:nvPr/>
          </p:nvSpPr>
          <p:spPr bwMode="auto">
            <a:xfrm>
              <a:off x="5061018" y="2281341"/>
              <a:ext cx="1479482" cy="230442"/>
            </a:xfrm>
            <a:prstGeom prst="rect">
              <a:avLst/>
            </a:prstGeom>
            <a:solidFill>
              <a:srgbClr val="00A8C9"/>
            </a:solidFill>
            <a:ln>
              <a:noFill/>
            </a:ln>
            <a:effectLst/>
            <a:extLst/>
          </p:spPr>
          <p:txBody>
            <a:bodyPr wrap="square" anchor="ctr">
              <a:noAutofit/>
            </a:bodyPr>
            <a:lstStyle/>
            <a:p>
              <a:pPr algn="l" eaLnBrk="0" hangingPunct="0">
                <a:lnSpc>
                  <a:spcPct val="100000"/>
                </a:lnSpc>
                <a:spcBef>
                  <a:spcPct val="50000"/>
                </a:spcBef>
              </a:pPr>
              <a:r>
                <a:rPr lang="en-GB" sz="1300" dirty="0">
                  <a:solidFill>
                    <a:schemeClr val="bg1"/>
                  </a:solidFill>
                </a:rPr>
                <a:t>AWAC (</a:t>
              </a:r>
              <a:r>
                <a:rPr lang="en-GB" sz="1300" dirty="0" err="1">
                  <a:solidFill>
                    <a:schemeClr val="bg1"/>
                  </a:solidFill>
                </a:rPr>
                <a:t>LatAm</a:t>
              </a:r>
              <a:r>
                <a:rPr lang="en-GB" sz="1300" dirty="0">
                  <a:solidFill>
                    <a:schemeClr val="bg1"/>
                  </a:solidFill>
                </a:rPr>
                <a:t>)</a:t>
              </a:r>
            </a:p>
          </p:txBody>
        </p:sp>
        <p:sp>
          <p:nvSpPr>
            <p:cNvPr id="35854" name="Text Box 14"/>
            <p:cNvSpPr txBox="1">
              <a:spLocks noChangeArrowheads="1"/>
            </p:cNvSpPr>
            <p:nvPr/>
          </p:nvSpPr>
          <p:spPr bwMode="auto">
            <a:xfrm>
              <a:off x="5061018" y="2827353"/>
              <a:ext cx="1479482" cy="254000"/>
            </a:xfrm>
            <a:prstGeom prst="rect">
              <a:avLst/>
            </a:prstGeom>
            <a:solidFill>
              <a:srgbClr val="00A8C9"/>
            </a:solidFill>
            <a:ln>
              <a:noFill/>
            </a:ln>
            <a:effectLst/>
            <a:extLst/>
          </p:spPr>
          <p:txBody>
            <a:bodyPr wrap="square" anchor="ctr">
              <a:noAutofit/>
            </a:bodyPr>
            <a:lstStyle/>
            <a:p>
              <a:pPr algn="l" eaLnBrk="0" hangingPunct="0">
                <a:lnSpc>
                  <a:spcPct val="100000"/>
                </a:lnSpc>
                <a:spcBef>
                  <a:spcPct val="50000"/>
                </a:spcBef>
              </a:pPr>
              <a:r>
                <a:rPr lang="en-GB" sz="1400" dirty="0">
                  <a:solidFill>
                    <a:schemeClr val="bg1"/>
                  </a:solidFill>
                </a:rPr>
                <a:t>Euler / Hermes </a:t>
              </a:r>
            </a:p>
          </p:txBody>
        </p:sp>
        <p:sp>
          <p:nvSpPr>
            <p:cNvPr id="35855" name="Text Box 15"/>
            <p:cNvSpPr txBox="1">
              <a:spLocks noChangeArrowheads="1"/>
            </p:cNvSpPr>
            <p:nvPr/>
          </p:nvSpPr>
          <p:spPr bwMode="auto">
            <a:xfrm>
              <a:off x="5061019" y="3120978"/>
              <a:ext cx="1479481" cy="232171"/>
            </a:xfrm>
            <a:prstGeom prst="rect">
              <a:avLst/>
            </a:prstGeom>
            <a:solidFill>
              <a:srgbClr val="00A8C9"/>
            </a:solidFill>
            <a:ln>
              <a:noFill/>
            </a:ln>
            <a:effectLst/>
            <a:extLst/>
          </p:spPr>
          <p:txBody>
            <a:bodyPr anchor="ctr">
              <a:noAutofit/>
            </a:bodyPr>
            <a:lstStyle/>
            <a:p>
              <a:pPr algn="l" eaLnBrk="0" hangingPunct="0">
                <a:lnSpc>
                  <a:spcPct val="100000"/>
                </a:lnSpc>
                <a:spcBef>
                  <a:spcPct val="50000"/>
                </a:spcBef>
              </a:pPr>
              <a:r>
                <a:rPr lang="en-GB" sz="1300" dirty="0">
                  <a:solidFill>
                    <a:schemeClr val="bg1"/>
                  </a:solidFill>
                </a:rPr>
                <a:t>Equinox Global</a:t>
              </a:r>
            </a:p>
          </p:txBody>
        </p:sp>
        <p:sp>
          <p:nvSpPr>
            <p:cNvPr id="35856" name="Text Box 16"/>
            <p:cNvSpPr txBox="1">
              <a:spLocks noChangeArrowheads="1"/>
            </p:cNvSpPr>
            <p:nvPr/>
          </p:nvSpPr>
          <p:spPr bwMode="auto">
            <a:xfrm>
              <a:off x="5061018" y="3392774"/>
              <a:ext cx="1479482" cy="263390"/>
            </a:xfrm>
            <a:prstGeom prst="rect">
              <a:avLst/>
            </a:prstGeom>
            <a:solidFill>
              <a:srgbClr val="00A8C9"/>
            </a:solidFill>
            <a:ln>
              <a:noFill/>
            </a:ln>
            <a:effectLst/>
            <a:extLst/>
          </p:spPr>
          <p:txBody>
            <a:bodyPr anchor="ctr">
              <a:noAutofit/>
            </a:bodyPr>
            <a:lstStyle/>
            <a:p>
              <a:pPr algn="l" eaLnBrk="0" hangingPunct="0">
                <a:lnSpc>
                  <a:spcPct val="100000"/>
                </a:lnSpc>
                <a:spcBef>
                  <a:spcPct val="50000"/>
                </a:spcBef>
              </a:pPr>
              <a:r>
                <a:rPr lang="en-GB" sz="1300" dirty="0">
                  <a:solidFill>
                    <a:schemeClr val="bg1"/>
                  </a:solidFill>
                </a:rPr>
                <a:t>Houston CC</a:t>
              </a:r>
            </a:p>
          </p:txBody>
        </p:sp>
        <p:sp>
          <p:nvSpPr>
            <p:cNvPr id="35857" name="Text Box 17"/>
            <p:cNvSpPr txBox="1">
              <a:spLocks noChangeArrowheads="1"/>
            </p:cNvSpPr>
            <p:nvPr/>
          </p:nvSpPr>
          <p:spPr bwMode="auto">
            <a:xfrm>
              <a:off x="5061018" y="3695789"/>
              <a:ext cx="1479482" cy="214476"/>
            </a:xfrm>
            <a:prstGeom prst="rect">
              <a:avLst/>
            </a:prstGeom>
            <a:solidFill>
              <a:srgbClr val="00A8C9"/>
            </a:solidFill>
            <a:ln>
              <a:noFill/>
            </a:ln>
            <a:effectLst/>
            <a:extLst/>
          </p:spPr>
          <p:txBody>
            <a:bodyPr anchor="ctr">
              <a:noAutofit/>
            </a:bodyPr>
            <a:lstStyle/>
            <a:p>
              <a:pPr algn="l" eaLnBrk="0" hangingPunct="0">
                <a:lnSpc>
                  <a:spcPct val="100000"/>
                </a:lnSpc>
                <a:spcBef>
                  <a:spcPct val="50000"/>
                </a:spcBef>
              </a:pPr>
              <a:r>
                <a:rPr lang="en-GB" sz="1300" dirty="0">
                  <a:solidFill>
                    <a:schemeClr val="bg1"/>
                  </a:solidFill>
                </a:rPr>
                <a:t>Inter-Hanover</a:t>
              </a:r>
            </a:p>
          </p:txBody>
        </p:sp>
        <p:sp>
          <p:nvSpPr>
            <p:cNvPr id="35858" name="Text Box 18"/>
            <p:cNvSpPr txBox="1">
              <a:spLocks noChangeArrowheads="1"/>
            </p:cNvSpPr>
            <p:nvPr/>
          </p:nvSpPr>
          <p:spPr bwMode="auto">
            <a:xfrm>
              <a:off x="5061018" y="5334365"/>
              <a:ext cx="1479482" cy="248683"/>
            </a:xfrm>
            <a:prstGeom prst="rect">
              <a:avLst/>
            </a:prstGeom>
            <a:solidFill>
              <a:srgbClr val="00A8C9"/>
            </a:solidFill>
            <a:ln>
              <a:noFill/>
            </a:ln>
            <a:effectLst/>
            <a:extLst/>
          </p:spPr>
          <p:txBody>
            <a:bodyPr anchor="ctr">
              <a:noAutofit/>
            </a:bodyPr>
            <a:lstStyle/>
            <a:p>
              <a:pPr algn="l" eaLnBrk="0" hangingPunct="0">
                <a:lnSpc>
                  <a:spcPct val="100000"/>
                </a:lnSpc>
                <a:spcBef>
                  <a:spcPct val="50000"/>
                </a:spcBef>
              </a:pPr>
              <a:r>
                <a:rPr lang="en-GB" sz="1300" dirty="0">
                  <a:solidFill>
                    <a:schemeClr val="bg1"/>
                  </a:solidFill>
                </a:rPr>
                <a:t>Sovereign</a:t>
              </a:r>
            </a:p>
          </p:txBody>
        </p:sp>
        <p:sp>
          <p:nvSpPr>
            <p:cNvPr id="35859" name="Text Box 19"/>
            <p:cNvSpPr txBox="1">
              <a:spLocks noChangeArrowheads="1"/>
            </p:cNvSpPr>
            <p:nvPr/>
          </p:nvSpPr>
          <p:spPr bwMode="auto">
            <a:xfrm>
              <a:off x="5061019" y="5622673"/>
              <a:ext cx="1479482" cy="227263"/>
            </a:xfrm>
            <a:prstGeom prst="rect">
              <a:avLst/>
            </a:prstGeom>
            <a:solidFill>
              <a:srgbClr val="00A8C9"/>
            </a:solidFill>
            <a:ln>
              <a:noFill/>
            </a:ln>
            <a:effectLst/>
            <a:extLst/>
          </p:spPr>
          <p:txBody>
            <a:bodyPr anchor="ctr">
              <a:noAutofit/>
            </a:bodyPr>
            <a:lstStyle/>
            <a:p>
              <a:pPr algn="l" eaLnBrk="0" hangingPunct="0">
                <a:lnSpc>
                  <a:spcPct val="100000"/>
                </a:lnSpc>
                <a:spcBef>
                  <a:spcPct val="50000"/>
                </a:spcBef>
              </a:pPr>
              <a:r>
                <a:rPr lang="en-GB" sz="1300" dirty="0" err="1">
                  <a:solidFill>
                    <a:schemeClr val="bg1"/>
                  </a:solidFill>
                </a:rPr>
                <a:t>Unistrat</a:t>
              </a:r>
              <a:r>
                <a:rPr lang="en-GB" sz="1300" dirty="0">
                  <a:solidFill>
                    <a:schemeClr val="bg1"/>
                  </a:solidFill>
                </a:rPr>
                <a:t>/</a:t>
              </a:r>
              <a:r>
                <a:rPr lang="en-GB" sz="1300" dirty="0" err="1">
                  <a:solidFill>
                    <a:schemeClr val="bg1"/>
                  </a:solidFill>
                </a:rPr>
                <a:t>Coface</a:t>
              </a:r>
              <a:endParaRPr lang="en-GB" sz="1300" dirty="0">
                <a:solidFill>
                  <a:schemeClr val="bg1"/>
                </a:solidFill>
              </a:endParaRPr>
            </a:p>
          </p:txBody>
        </p:sp>
        <p:sp>
          <p:nvSpPr>
            <p:cNvPr id="35860" name="Text Box 20"/>
            <p:cNvSpPr txBox="1">
              <a:spLocks noChangeArrowheads="1"/>
            </p:cNvSpPr>
            <p:nvPr/>
          </p:nvSpPr>
          <p:spPr bwMode="auto">
            <a:xfrm>
              <a:off x="5061018" y="5889561"/>
              <a:ext cx="1485832" cy="260555"/>
            </a:xfrm>
            <a:prstGeom prst="rect">
              <a:avLst/>
            </a:prstGeom>
            <a:solidFill>
              <a:srgbClr val="00A8C9"/>
            </a:solidFill>
            <a:ln>
              <a:noFill/>
            </a:ln>
            <a:effectLst/>
            <a:extLst/>
          </p:spPr>
          <p:txBody>
            <a:bodyPr anchor="ctr">
              <a:noAutofit/>
            </a:bodyPr>
            <a:lstStyle/>
            <a:p>
              <a:pPr algn="l" eaLnBrk="0" hangingPunct="0">
                <a:lnSpc>
                  <a:spcPct val="100000"/>
                </a:lnSpc>
                <a:spcBef>
                  <a:spcPct val="50000"/>
                </a:spcBef>
              </a:pPr>
              <a:r>
                <a:rPr lang="en-GB" sz="1300" dirty="0">
                  <a:solidFill>
                    <a:schemeClr val="bg1"/>
                  </a:solidFill>
                </a:rPr>
                <a:t>Zurich</a:t>
              </a:r>
            </a:p>
          </p:txBody>
        </p:sp>
        <p:sp>
          <p:nvSpPr>
            <p:cNvPr id="35875" name="Text Box 35"/>
            <p:cNvSpPr txBox="1">
              <a:spLocks noChangeArrowheads="1"/>
            </p:cNvSpPr>
            <p:nvPr/>
          </p:nvSpPr>
          <p:spPr bwMode="auto">
            <a:xfrm>
              <a:off x="5061017" y="3949890"/>
              <a:ext cx="1479483" cy="240125"/>
            </a:xfrm>
            <a:prstGeom prst="rect">
              <a:avLst/>
            </a:prstGeom>
            <a:solidFill>
              <a:srgbClr val="00A8C9"/>
            </a:solidFill>
            <a:ln>
              <a:noFill/>
            </a:ln>
            <a:effectLst/>
            <a:extLst/>
          </p:spPr>
          <p:txBody>
            <a:bodyPr anchor="ctr">
              <a:noAutofit/>
            </a:bodyPr>
            <a:lstStyle/>
            <a:p>
              <a:pPr algn="l" eaLnBrk="0" hangingPunct="0">
                <a:lnSpc>
                  <a:spcPct val="100000"/>
                </a:lnSpc>
                <a:spcBef>
                  <a:spcPct val="50000"/>
                </a:spcBef>
              </a:pPr>
              <a:r>
                <a:rPr lang="en-GB" sz="1300" dirty="0" err="1">
                  <a:solidFill>
                    <a:schemeClr val="bg1"/>
                  </a:solidFill>
                </a:rPr>
                <a:t>Ironshore</a:t>
              </a:r>
              <a:endParaRPr lang="en-GB" sz="1300" dirty="0">
                <a:solidFill>
                  <a:schemeClr val="bg1"/>
                </a:solidFill>
              </a:endParaRPr>
            </a:p>
          </p:txBody>
        </p:sp>
        <p:sp>
          <p:nvSpPr>
            <p:cNvPr id="35876" name="Text Box 36"/>
            <p:cNvSpPr txBox="1">
              <a:spLocks noChangeArrowheads="1"/>
            </p:cNvSpPr>
            <p:nvPr/>
          </p:nvSpPr>
          <p:spPr bwMode="auto">
            <a:xfrm>
              <a:off x="5061018" y="5062067"/>
              <a:ext cx="1479482" cy="232673"/>
            </a:xfrm>
            <a:prstGeom prst="rect">
              <a:avLst/>
            </a:prstGeom>
            <a:solidFill>
              <a:srgbClr val="00A8C9"/>
            </a:solidFill>
            <a:ln>
              <a:noFill/>
            </a:ln>
            <a:effectLst/>
            <a:extLst/>
          </p:spPr>
          <p:txBody>
            <a:bodyPr anchor="ctr">
              <a:noAutofit/>
            </a:bodyPr>
            <a:lstStyle/>
            <a:p>
              <a:pPr algn="l" eaLnBrk="0" hangingPunct="0">
                <a:lnSpc>
                  <a:spcPct val="100000"/>
                </a:lnSpc>
                <a:spcBef>
                  <a:spcPct val="50000"/>
                </a:spcBef>
              </a:pPr>
              <a:r>
                <a:rPr lang="en-GB" sz="1300" dirty="0">
                  <a:solidFill>
                    <a:schemeClr val="bg1"/>
                  </a:solidFill>
                </a:rPr>
                <a:t>XL</a:t>
              </a:r>
            </a:p>
          </p:txBody>
        </p:sp>
        <p:sp>
          <p:nvSpPr>
            <p:cNvPr id="35877" name="Text Box 37"/>
            <p:cNvSpPr txBox="1">
              <a:spLocks noChangeArrowheads="1"/>
            </p:cNvSpPr>
            <p:nvPr/>
          </p:nvSpPr>
          <p:spPr bwMode="auto">
            <a:xfrm>
              <a:off x="5061018" y="4772391"/>
              <a:ext cx="1479482" cy="250051"/>
            </a:xfrm>
            <a:prstGeom prst="rect">
              <a:avLst/>
            </a:prstGeom>
            <a:solidFill>
              <a:srgbClr val="00A8C9"/>
            </a:solidFill>
            <a:ln>
              <a:noFill/>
            </a:ln>
            <a:effectLst/>
            <a:extLst/>
          </p:spPr>
          <p:txBody>
            <a:bodyPr wrap="square" anchor="ctr">
              <a:noAutofit/>
            </a:bodyPr>
            <a:lstStyle/>
            <a:p>
              <a:pPr algn="l" eaLnBrk="0" hangingPunct="0">
                <a:lnSpc>
                  <a:spcPct val="100000"/>
                </a:lnSpc>
                <a:spcBef>
                  <a:spcPct val="50000"/>
                </a:spcBef>
              </a:pPr>
              <a:r>
                <a:rPr lang="en-GB" sz="1400" dirty="0">
                  <a:solidFill>
                    <a:schemeClr val="bg1"/>
                  </a:solidFill>
                </a:rPr>
                <a:t>Lancashire</a:t>
              </a:r>
            </a:p>
          </p:txBody>
        </p:sp>
        <p:sp>
          <p:nvSpPr>
            <p:cNvPr id="35878" name="Text Box 38"/>
            <p:cNvSpPr txBox="1">
              <a:spLocks noChangeArrowheads="1"/>
            </p:cNvSpPr>
            <p:nvPr/>
          </p:nvSpPr>
          <p:spPr bwMode="auto">
            <a:xfrm>
              <a:off x="5061018" y="6189735"/>
              <a:ext cx="1479482" cy="280583"/>
            </a:xfrm>
            <a:prstGeom prst="rect">
              <a:avLst/>
            </a:prstGeom>
            <a:solidFill>
              <a:srgbClr val="00A8C9"/>
            </a:solidFill>
            <a:ln>
              <a:noFill/>
            </a:ln>
            <a:effectLst/>
            <a:extLst/>
          </p:spPr>
          <p:txBody>
            <a:bodyPr anchor="ctr">
              <a:noAutofit/>
            </a:bodyPr>
            <a:lstStyle/>
            <a:p>
              <a:pPr algn="l" eaLnBrk="0" hangingPunct="0">
                <a:lnSpc>
                  <a:spcPct val="100000"/>
                </a:lnSpc>
                <a:spcBef>
                  <a:spcPct val="50000"/>
                </a:spcBef>
              </a:pPr>
              <a:r>
                <a:rPr lang="en-GB" sz="1300" dirty="0">
                  <a:solidFill>
                    <a:schemeClr val="bg1"/>
                  </a:solidFill>
                </a:rPr>
                <a:t>Other</a:t>
              </a:r>
            </a:p>
          </p:txBody>
        </p:sp>
        <p:sp>
          <p:nvSpPr>
            <p:cNvPr id="35879" name="Text Box 39"/>
            <p:cNvSpPr txBox="1">
              <a:spLocks noChangeArrowheads="1"/>
            </p:cNvSpPr>
            <p:nvPr/>
          </p:nvSpPr>
          <p:spPr bwMode="auto">
            <a:xfrm>
              <a:off x="5061018" y="1971387"/>
              <a:ext cx="1479482" cy="270329"/>
            </a:xfrm>
            <a:prstGeom prst="rect">
              <a:avLst/>
            </a:prstGeom>
            <a:solidFill>
              <a:srgbClr val="00A8C9"/>
            </a:solidFill>
            <a:ln>
              <a:noFill/>
            </a:ln>
            <a:effectLst/>
            <a:extLst/>
          </p:spPr>
          <p:txBody>
            <a:bodyPr wrap="square" anchor="ctr">
              <a:noAutofit/>
            </a:bodyPr>
            <a:lstStyle/>
            <a:p>
              <a:pPr algn="l" eaLnBrk="0" hangingPunct="0">
                <a:lnSpc>
                  <a:spcPct val="100000"/>
                </a:lnSpc>
                <a:spcBef>
                  <a:spcPct val="50000"/>
                </a:spcBef>
              </a:pPr>
              <a:r>
                <a:rPr lang="en-GB" sz="1300" dirty="0">
                  <a:solidFill>
                    <a:schemeClr val="bg1"/>
                  </a:solidFill>
                </a:rPr>
                <a:t>Axis</a:t>
              </a:r>
            </a:p>
          </p:txBody>
        </p:sp>
        <p:sp>
          <p:nvSpPr>
            <p:cNvPr id="35889" name="Line 49"/>
            <p:cNvSpPr>
              <a:spLocks noChangeShapeType="1"/>
            </p:cNvSpPr>
            <p:nvPr/>
          </p:nvSpPr>
          <p:spPr bwMode="gray">
            <a:xfrm>
              <a:off x="4639314" y="1319213"/>
              <a:ext cx="417604" cy="0"/>
            </a:xfrm>
            <a:prstGeom prst="line">
              <a:avLst/>
            </a:prstGeom>
            <a:noFill/>
            <a:ln w="19050"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35850" name="Text Box 10"/>
            <p:cNvSpPr txBox="1">
              <a:spLocks noChangeArrowheads="1"/>
            </p:cNvSpPr>
            <p:nvPr/>
          </p:nvSpPr>
          <p:spPr bwMode="auto">
            <a:xfrm>
              <a:off x="5066234" y="622216"/>
              <a:ext cx="1471443" cy="386518"/>
            </a:xfrm>
            <a:prstGeom prst="rect">
              <a:avLst/>
            </a:prstGeom>
            <a:solidFill>
              <a:srgbClr val="00A8C9"/>
            </a:solidFill>
            <a:ln>
              <a:noFill/>
            </a:ln>
            <a:effectLst/>
            <a:extLst/>
          </p:spPr>
          <p:txBody>
            <a:bodyPr>
              <a:noAutofit/>
            </a:bodyPr>
            <a:lstStyle>
              <a:defPPr>
                <a:defRPr lang="en-GB"/>
              </a:defPPr>
              <a:lvl1pPr algn="l" eaLnBrk="0" hangingPunct="0">
                <a:lnSpc>
                  <a:spcPct val="100000"/>
                </a:lnSpc>
                <a:spcBef>
                  <a:spcPct val="50000"/>
                </a:spcBef>
                <a:defRPr sz="1400" b="1">
                  <a:solidFill>
                    <a:srgbClr val="FFFFFF"/>
                  </a:solidFill>
                </a:defRPr>
              </a:lvl1pPr>
            </a:lstStyle>
            <a:p>
              <a:pPr algn="ctr"/>
              <a:r>
                <a:rPr lang="en-GB" sz="1600" dirty="0" smtClean="0"/>
                <a:t>COMPANIES</a:t>
              </a:r>
              <a:endParaRPr lang="en-GB" sz="1600" dirty="0"/>
            </a:p>
          </p:txBody>
        </p:sp>
        <p:sp>
          <p:nvSpPr>
            <p:cNvPr id="35908" name="Text Box 68"/>
            <p:cNvSpPr txBox="1">
              <a:spLocks noChangeArrowheads="1"/>
            </p:cNvSpPr>
            <p:nvPr/>
          </p:nvSpPr>
          <p:spPr bwMode="auto">
            <a:xfrm>
              <a:off x="5061018" y="4229640"/>
              <a:ext cx="1479482" cy="259061"/>
            </a:xfrm>
            <a:prstGeom prst="rect">
              <a:avLst/>
            </a:prstGeom>
            <a:solidFill>
              <a:srgbClr val="00A8C9"/>
            </a:solidFill>
            <a:ln>
              <a:noFill/>
            </a:ln>
            <a:effectLst/>
            <a:extLst/>
          </p:spPr>
          <p:txBody>
            <a:bodyPr anchor="ctr">
              <a:noAutofit/>
            </a:bodyPr>
            <a:lstStyle/>
            <a:p>
              <a:pPr algn="l" eaLnBrk="0" hangingPunct="0">
                <a:lnSpc>
                  <a:spcPct val="100000"/>
                </a:lnSpc>
                <a:spcBef>
                  <a:spcPct val="50000"/>
                </a:spcBef>
              </a:pPr>
              <a:r>
                <a:rPr lang="en-GB" sz="1300" dirty="0">
                  <a:solidFill>
                    <a:schemeClr val="bg1"/>
                  </a:solidFill>
                </a:rPr>
                <a:t>Liberty Mutual</a:t>
              </a:r>
            </a:p>
          </p:txBody>
        </p:sp>
        <p:sp>
          <p:nvSpPr>
            <p:cNvPr id="35926" name="Text Box 86"/>
            <p:cNvSpPr txBox="1">
              <a:spLocks noChangeArrowheads="1"/>
            </p:cNvSpPr>
            <p:nvPr/>
          </p:nvSpPr>
          <p:spPr bwMode="auto">
            <a:xfrm>
              <a:off x="5061018" y="1674194"/>
              <a:ext cx="1479482" cy="257568"/>
            </a:xfrm>
            <a:prstGeom prst="rect">
              <a:avLst/>
            </a:prstGeom>
            <a:solidFill>
              <a:srgbClr val="00A8C9"/>
            </a:solidFill>
            <a:ln>
              <a:noFill/>
            </a:ln>
            <a:effectLst/>
            <a:extLst/>
          </p:spPr>
          <p:txBody>
            <a:bodyPr wrap="square" anchor="ctr">
              <a:noAutofit/>
            </a:bodyPr>
            <a:lstStyle/>
            <a:p>
              <a:pPr algn="l" eaLnBrk="0" hangingPunct="0">
                <a:lnSpc>
                  <a:spcPct val="100000"/>
                </a:lnSpc>
                <a:spcBef>
                  <a:spcPct val="50000"/>
                </a:spcBef>
              </a:pPr>
              <a:r>
                <a:rPr lang="en-GB" sz="1300" dirty="0">
                  <a:solidFill>
                    <a:schemeClr val="bg1"/>
                  </a:solidFill>
                </a:rPr>
                <a:t>Aspen</a:t>
              </a:r>
            </a:p>
          </p:txBody>
        </p:sp>
        <p:sp>
          <p:nvSpPr>
            <p:cNvPr id="35929" name="Text Box 89"/>
            <p:cNvSpPr txBox="1">
              <a:spLocks noChangeArrowheads="1"/>
            </p:cNvSpPr>
            <p:nvPr/>
          </p:nvSpPr>
          <p:spPr bwMode="auto">
            <a:xfrm>
              <a:off x="5061018" y="4528326"/>
              <a:ext cx="1479482" cy="204440"/>
            </a:xfrm>
            <a:prstGeom prst="rect">
              <a:avLst/>
            </a:prstGeom>
            <a:solidFill>
              <a:srgbClr val="00A8C9"/>
            </a:solidFill>
            <a:ln>
              <a:noFill/>
            </a:ln>
            <a:effectLst/>
            <a:extLst/>
          </p:spPr>
          <p:txBody>
            <a:bodyPr anchor="ctr">
              <a:noAutofit/>
            </a:bodyPr>
            <a:lstStyle/>
            <a:p>
              <a:pPr algn="l" eaLnBrk="0" hangingPunct="0">
                <a:lnSpc>
                  <a:spcPct val="100000"/>
                </a:lnSpc>
                <a:spcBef>
                  <a:spcPct val="50000"/>
                </a:spcBef>
              </a:pPr>
              <a:r>
                <a:rPr lang="en-GB" sz="1300" dirty="0">
                  <a:solidFill>
                    <a:schemeClr val="bg1"/>
                  </a:solidFill>
                </a:rPr>
                <a:t>Markel</a:t>
              </a:r>
            </a:p>
          </p:txBody>
        </p:sp>
      </p:grpSp>
      <p:sp>
        <p:nvSpPr>
          <p:cNvPr id="35933" name="Rectangle 93"/>
          <p:cNvSpPr>
            <a:spLocks noGrp="1" noChangeArrowheads="1"/>
          </p:cNvSpPr>
          <p:nvPr>
            <p:ph type="title"/>
          </p:nvPr>
        </p:nvSpPr>
        <p:spPr>
          <a:xfrm>
            <a:off x="6710427" y="639045"/>
            <a:ext cx="2589000" cy="1727160"/>
          </a:xfrm>
        </p:spPr>
        <p:txBody>
          <a:bodyPr/>
          <a:lstStyle/>
          <a:p>
            <a:pPr algn="r">
              <a:lnSpc>
                <a:spcPct val="100000"/>
              </a:lnSpc>
            </a:pPr>
            <a:r>
              <a:rPr lang="pt-BR" sz="2000" dirty="0" smtClean="0"/>
              <a:t>Seguro </a:t>
            </a:r>
            <a:r>
              <a:rPr lang="pt-BR" sz="2000" dirty="0"/>
              <a:t>de Crédito</a:t>
            </a:r>
            <a:br>
              <a:rPr lang="pt-BR" sz="2000" dirty="0"/>
            </a:br>
            <a:r>
              <a:rPr lang="pt-BR" sz="1800" dirty="0" smtClean="0">
                <a:solidFill>
                  <a:schemeClr val="accent2"/>
                </a:solidFill>
              </a:rPr>
              <a:t>PRINCIPAIS SEGURADORAS E CAPACIDADE DO MERCADO GLOBAL</a:t>
            </a:r>
            <a:endParaRPr lang="pt-BR" sz="1800" dirty="0">
              <a:solidFill>
                <a:schemeClr val="accent2"/>
              </a:solidFill>
            </a:endParaRPr>
          </a:p>
        </p:txBody>
      </p:sp>
      <p:grpSp>
        <p:nvGrpSpPr>
          <p:cNvPr id="29" name="Group 28"/>
          <p:cNvGrpSpPr/>
          <p:nvPr/>
        </p:nvGrpSpPr>
        <p:grpSpPr>
          <a:xfrm>
            <a:off x="2882837" y="1153315"/>
            <a:ext cx="2012170" cy="4980963"/>
            <a:chOff x="2575396" y="1540987"/>
            <a:chExt cx="2012170" cy="4980963"/>
          </a:xfrm>
        </p:grpSpPr>
        <p:sp>
          <p:nvSpPr>
            <p:cNvPr id="35870" name="Text Box 30"/>
            <p:cNvSpPr txBox="1">
              <a:spLocks noChangeArrowheads="1"/>
            </p:cNvSpPr>
            <p:nvPr/>
          </p:nvSpPr>
          <p:spPr bwMode="auto">
            <a:xfrm>
              <a:off x="3016816" y="4656911"/>
              <a:ext cx="1570749" cy="292388"/>
            </a:xfrm>
            <a:prstGeom prst="rect">
              <a:avLst/>
            </a:prstGeom>
            <a:solidFill>
              <a:srgbClr val="006D9E"/>
            </a:solidFill>
            <a:ln>
              <a:solidFill>
                <a:schemeClr val="bg1"/>
              </a:solidFill>
            </a:ln>
            <a:effectLst/>
            <a:extLst/>
          </p:spPr>
          <p:txBody>
            <a:bodyPr wrap="square" anchor="ctr">
              <a:spAutoFit/>
            </a:bodyPr>
            <a:lstStyle/>
            <a:p>
              <a:pPr algn="l" eaLnBrk="0" hangingPunct="0">
                <a:lnSpc>
                  <a:spcPct val="100000"/>
                </a:lnSpc>
                <a:spcBef>
                  <a:spcPct val="50000"/>
                </a:spcBef>
              </a:pPr>
              <a:r>
                <a:rPr lang="en-GB" sz="1300">
                  <a:solidFill>
                    <a:srgbClr val="FFFFFF"/>
                  </a:solidFill>
                </a:rPr>
                <a:t>Kiln</a:t>
              </a:r>
            </a:p>
          </p:txBody>
        </p:sp>
        <p:sp>
          <p:nvSpPr>
            <p:cNvPr id="35921" name="Line 81"/>
            <p:cNvSpPr>
              <a:spLocks noChangeShapeType="1"/>
            </p:cNvSpPr>
            <p:nvPr/>
          </p:nvSpPr>
          <p:spPr bwMode="blackWhite">
            <a:xfrm>
              <a:off x="2575396" y="4837528"/>
              <a:ext cx="441422" cy="1587"/>
            </a:xfrm>
            <a:prstGeom prst="line">
              <a:avLst/>
            </a:prstGeom>
            <a:noFill/>
            <a:ln w="19050" cmpd="sng">
              <a:solidFill>
                <a:srgbClr val="006D9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nchor="ctr">
              <a:spAutoFit/>
            </a:bodyPr>
            <a:lstStyle/>
            <a:p>
              <a:endParaRPr lang="en-GB"/>
            </a:p>
          </p:txBody>
        </p:sp>
        <p:sp>
          <p:nvSpPr>
            <p:cNvPr id="35861" name="Text Box 21"/>
            <p:cNvSpPr txBox="1">
              <a:spLocks noChangeArrowheads="1"/>
            </p:cNvSpPr>
            <p:nvPr/>
          </p:nvSpPr>
          <p:spPr bwMode="auto">
            <a:xfrm>
              <a:off x="3018404" y="1540987"/>
              <a:ext cx="1569161" cy="292388"/>
            </a:xfrm>
            <a:prstGeom prst="rect">
              <a:avLst/>
            </a:prstGeom>
            <a:solidFill>
              <a:srgbClr val="006D9E"/>
            </a:solidFill>
            <a:ln>
              <a:solidFill>
                <a:schemeClr val="bg1"/>
              </a:solidFill>
            </a:ln>
            <a:effectLst/>
            <a:extLst/>
          </p:spPr>
          <p:txBody>
            <a:bodyPr wrap="square" anchor="ctr">
              <a:spAutoFit/>
            </a:bodyPr>
            <a:lstStyle/>
            <a:p>
              <a:pPr algn="l" eaLnBrk="0" hangingPunct="0">
                <a:lnSpc>
                  <a:spcPct val="100000"/>
                </a:lnSpc>
                <a:spcBef>
                  <a:spcPct val="50000"/>
                </a:spcBef>
              </a:pPr>
              <a:r>
                <a:rPr lang="en-GB" sz="1300" dirty="0">
                  <a:solidFill>
                    <a:srgbClr val="FFFFFF"/>
                  </a:solidFill>
                </a:rPr>
                <a:t>ACE Global </a:t>
              </a:r>
              <a:r>
                <a:rPr lang="en-GB" sz="1300" dirty="0" err="1">
                  <a:solidFill>
                    <a:srgbClr val="FFFFFF"/>
                  </a:solidFill>
                </a:rPr>
                <a:t>Mkts</a:t>
              </a:r>
              <a:endParaRPr lang="en-GB" sz="1300" dirty="0">
                <a:solidFill>
                  <a:srgbClr val="FFFFFF"/>
                </a:solidFill>
              </a:endParaRPr>
            </a:p>
          </p:txBody>
        </p:sp>
        <p:sp>
          <p:nvSpPr>
            <p:cNvPr id="35911" name="Line 71"/>
            <p:cNvSpPr>
              <a:spLocks noChangeShapeType="1"/>
            </p:cNvSpPr>
            <p:nvPr/>
          </p:nvSpPr>
          <p:spPr bwMode="blackWhite">
            <a:xfrm>
              <a:off x="2575396" y="1717873"/>
              <a:ext cx="441422" cy="1587"/>
            </a:xfrm>
            <a:prstGeom prst="line">
              <a:avLst/>
            </a:prstGeom>
            <a:noFill/>
            <a:ln w="19050" cmpd="sng">
              <a:solidFill>
                <a:srgbClr val="006D9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a:p>
          </p:txBody>
        </p:sp>
        <p:sp>
          <p:nvSpPr>
            <p:cNvPr id="35862" name="Text Box 22"/>
            <p:cNvSpPr txBox="1">
              <a:spLocks noChangeArrowheads="1"/>
            </p:cNvSpPr>
            <p:nvPr/>
          </p:nvSpPr>
          <p:spPr bwMode="auto">
            <a:xfrm>
              <a:off x="3016817" y="1851748"/>
              <a:ext cx="1570749" cy="292388"/>
            </a:xfrm>
            <a:prstGeom prst="rect">
              <a:avLst/>
            </a:prstGeom>
            <a:solidFill>
              <a:srgbClr val="006D9E"/>
            </a:solidFill>
            <a:ln>
              <a:solidFill>
                <a:schemeClr val="bg1"/>
              </a:solidFill>
            </a:ln>
            <a:effectLst/>
            <a:extLst/>
          </p:spPr>
          <p:txBody>
            <a:bodyPr wrap="square" anchor="ctr">
              <a:spAutoFit/>
            </a:bodyPr>
            <a:lstStyle/>
            <a:p>
              <a:pPr algn="l" eaLnBrk="0" hangingPunct="0">
                <a:lnSpc>
                  <a:spcPct val="100000"/>
                </a:lnSpc>
                <a:spcBef>
                  <a:spcPct val="50000"/>
                </a:spcBef>
              </a:pPr>
              <a:r>
                <a:rPr lang="en-GB" sz="1300">
                  <a:solidFill>
                    <a:srgbClr val="FFFFFF"/>
                  </a:solidFill>
                </a:rPr>
                <a:t>Amlin</a:t>
              </a:r>
            </a:p>
          </p:txBody>
        </p:sp>
        <p:sp>
          <p:nvSpPr>
            <p:cNvPr id="35912" name="Line 72"/>
            <p:cNvSpPr>
              <a:spLocks noChangeShapeType="1"/>
            </p:cNvSpPr>
            <p:nvPr/>
          </p:nvSpPr>
          <p:spPr bwMode="blackWhite">
            <a:xfrm>
              <a:off x="2575396" y="2028204"/>
              <a:ext cx="441422" cy="1587"/>
            </a:xfrm>
            <a:prstGeom prst="line">
              <a:avLst/>
            </a:prstGeom>
            <a:noFill/>
            <a:ln w="19050" cmpd="sng">
              <a:solidFill>
                <a:srgbClr val="006D9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a:p>
          </p:txBody>
        </p:sp>
        <p:sp>
          <p:nvSpPr>
            <p:cNvPr id="35863" name="Text Box 23"/>
            <p:cNvSpPr txBox="1">
              <a:spLocks noChangeArrowheads="1"/>
            </p:cNvSpPr>
            <p:nvPr/>
          </p:nvSpPr>
          <p:spPr bwMode="auto">
            <a:xfrm>
              <a:off x="3016816" y="2162509"/>
              <a:ext cx="1570749" cy="291600"/>
            </a:xfrm>
            <a:prstGeom prst="rect">
              <a:avLst/>
            </a:prstGeom>
            <a:solidFill>
              <a:srgbClr val="006D9E"/>
            </a:solidFill>
            <a:ln>
              <a:solidFill>
                <a:schemeClr val="bg1"/>
              </a:solidFill>
            </a:ln>
            <a:effectLst/>
            <a:extLst/>
          </p:spPr>
          <p:txBody>
            <a:bodyPr wrap="square" anchor="ctr">
              <a:spAutoFit/>
            </a:bodyPr>
            <a:lstStyle/>
            <a:p>
              <a:pPr algn="l" eaLnBrk="0" hangingPunct="0">
                <a:lnSpc>
                  <a:spcPct val="100000"/>
                </a:lnSpc>
                <a:spcBef>
                  <a:spcPct val="50000"/>
                </a:spcBef>
              </a:pPr>
              <a:r>
                <a:rPr lang="en-GB" sz="1300">
                  <a:solidFill>
                    <a:srgbClr val="FFFFFF"/>
                  </a:solidFill>
                </a:rPr>
                <a:t>Ark</a:t>
              </a:r>
            </a:p>
          </p:txBody>
        </p:sp>
        <p:sp>
          <p:nvSpPr>
            <p:cNvPr id="35913" name="Line 73"/>
            <p:cNvSpPr>
              <a:spLocks noChangeShapeType="1"/>
            </p:cNvSpPr>
            <p:nvPr/>
          </p:nvSpPr>
          <p:spPr bwMode="blackWhite">
            <a:xfrm>
              <a:off x="2575396" y="2353153"/>
              <a:ext cx="441422" cy="1587"/>
            </a:xfrm>
            <a:prstGeom prst="line">
              <a:avLst/>
            </a:prstGeom>
            <a:noFill/>
            <a:ln w="19050" cmpd="sng">
              <a:solidFill>
                <a:srgbClr val="006D9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nchor="ctr">
              <a:spAutoFit/>
            </a:bodyPr>
            <a:lstStyle/>
            <a:p>
              <a:endParaRPr lang="en-GB" sz="1300"/>
            </a:p>
          </p:txBody>
        </p:sp>
        <p:sp>
          <p:nvSpPr>
            <p:cNvPr id="35864" name="Text Box 24"/>
            <p:cNvSpPr txBox="1">
              <a:spLocks noChangeArrowheads="1"/>
            </p:cNvSpPr>
            <p:nvPr/>
          </p:nvSpPr>
          <p:spPr bwMode="auto">
            <a:xfrm>
              <a:off x="3016816" y="2472482"/>
              <a:ext cx="1570749" cy="303988"/>
            </a:xfrm>
            <a:prstGeom prst="rect">
              <a:avLst/>
            </a:prstGeom>
            <a:solidFill>
              <a:srgbClr val="006D9E"/>
            </a:solidFill>
            <a:ln>
              <a:solidFill>
                <a:schemeClr val="bg1"/>
              </a:solidFill>
            </a:ln>
            <a:effectLst/>
            <a:extLst/>
          </p:spPr>
          <p:txBody>
            <a:bodyPr wrap="square" anchor="ctr">
              <a:spAutoFit/>
            </a:bodyPr>
            <a:lstStyle/>
            <a:p>
              <a:pPr algn="l" eaLnBrk="0" hangingPunct="0">
                <a:lnSpc>
                  <a:spcPct val="100000"/>
                </a:lnSpc>
                <a:spcBef>
                  <a:spcPct val="50000"/>
                </a:spcBef>
              </a:pPr>
              <a:r>
                <a:rPr lang="en-GB" sz="1300">
                  <a:solidFill>
                    <a:srgbClr val="FFFFFF"/>
                  </a:solidFill>
                </a:rPr>
                <a:t>Atrium</a:t>
              </a:r>
            </a:p>
          </p:txBody>
        </p:sp>
        <p:sp>
          <p:nvSpPr>
            <p:cNvPr id="35914" name="Line 74"/>
            <p:cNvSpPr>
              <a:spLocks noChangeShapeType="1"/>
            </p:cNvSpPr>
            <p:nvPr/>
          </p:nvSpPr>
          <p:spPr bwMode="blackWhite">
            <a:xfrm>
              <a:off x="2575396" y="2663126"/>
              <a:ext cx="441422" cy="1587"/>
            </a:xfrm>
            <a:prstGeom prst="line">
              <a:avLst/>
            </a:prstGeom>
            <a:noFill/>
            <a:ln w="19050" cmpd="sng">
              <a:solidFill>
                <a:srgbClr val="006D9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nchor="ctr">
              <a:spAutoFit/>
            </a:bodyPr>
            <a:lstStyle/>
            <a:p>
              <a:endParaRPr lang="en-GB" sz="1300"/>
            </a:p>
          </p:txBody>
        </p:sp>
        <p:sp>
          <p:nvSpPr>
            <p:cNvPr id="35909" name="Text Box 69"/>
            <p:cNvSpPr txBox="1">
              <a:spLocks noChangeArrowheads="1"/>
            </p:cNvSpPr>
            <p:nvPr/>
          </p:nvSpPr>
          <p:spPr bwMode="auto">
            <a:xfrm>
              <a:off x="3016816" y="2794843"/>
              <a:ext cx="1570749" cy="292388"/>
            </a:xfrm>
            <a:prstGeom prst="rect">
              <a:avLst/>
            </a:prstGeom>
            <a:solidFill>
              <a:srgbClr val="006D9E"/>
            </a:solidFill>
            <a:ln>
              <a:solidFill>
                <a:schemeClr val="bg1"/>
              </a:solidFill>
            </a:ln>
            <a:effectLst/>
            <a:extLst/>
          </p:spPr>
          <p:txBody>
            <a:bodyPr wrap="square" anchor="ctr">
              <a:spAutoFit/>
            </a:bodyPr>
            <a:lstStyle/>
            <a:p>
              <a:pPr algn="l" eaLnBrk="0" hangingPunct="0">
                <a:lnSpc>
                  <a:spcPct val="100000"/>
                </a:lnSpc>
                <a:spcBef>
                  <a:spcPct val="50000"/>
                </a:spcBef>
              </a:pPr>
              <a:r>
                <a:rPr lang="en-GB" sz="1300">
                  <a:solidFill>
                    <a:srgbClr val="FFFFFF"/>
                  </a:solidFill>
                </a:rPr>
                <a:t>Beazley</a:t>
              </a:r>
            </a:p>
          </p:txBody>
        </p:sp>
        <p:sp>
          <p:nvSpPr>
            <p:cNvPr id="35915" name="Line 75"/>
            <p:cNvSpPr>
              <a:spLocks noChangeShapeType="1"/>
            </p:cNvSpPr>
            <p:nvPr/>
          </p:nvSpPr>
          <p:spPr bwMode="blackWhite">
            <a:xfrm>
              <a:off x="2575396" y="2992137"/>
              <a:ext cx="441422" cy="1587"/>
            </a:xfrm>
            <a:prstGeom prst="line">
              <a:avLst/>
            </a:prstGeom>
            <a:noFill/>
            <a:ln w="19050" cmpd="sng">
              <a:solidFill>
                <a:srgbClr val="006D9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nchor="ctr">
              <a:spAutoFit/>
            </a:bodyPr>
            <a:lstStyle/>
            <a:p>
              <a:endParaRPr lang="en-GB"/>
            </a:p>
          </p:txBody>
        </p:sp>
        <p:sp>
          <p:nvSpPr>
            <p:cNvPr id="35865" name="Text Box 25"/>
            <p:cNvSpPr txBox="1">
              <a:spLocks noChangeArrowheads="1"/>
            </p:cNvSpPr>
            <p:nvPr/>
          </p:nvSpPr>
          <p:spPr bwMode="auto">
            <a:xfrm>
              <a:off x="3016816" y="3105604"/>
              <a:ext cx="1570749" cy="289890"/>
            </a:xfrm>
            <a:prstGeom prst="rect">
              <a:avLst/>
            </a:prstGeom>
            <a:solidFill>
              <a:srgbClr val="006D9E"/>
            </a:solidFill>
            <a:ln>
              <a:solidFill>
                <a:schemeClr val="bg1"/>
              </a:solidFill>
            </a:ln>
            <a:effectLst/>
            <a:extLst/>
          </p:spPr>
          <p:txBody>
            <a:bodyPr wrap="square" anchor="ctr">
              <a:spAutoFit/>
            </a:bodyPr>
            <a:lstStyle/>
            <a:p>
              <a:pPr algn="l" eaLnBrk="0" hangingPunct="0">
                <a:lnSpc>
                  <a:spcPct val="100000"/>
                </a:lnSpc>
                <a:spcBef>
                  <a:spcPct val="50000"/>
                </a:spcBef>
              </a:pPr>
              <a:r>
                <a:rPr lang="en-GB" sz="1300" dirty="0">
                  <a:solidFill>
                    <a:srgbClr val="FFFFFF"/>
                  </a:solidFill>
                </a:rPr>
                <a:t>Catlin</a:t>
              </a:r>
            </a:p>
          </p:txBody>
        </p:sp>
        <p:sp>
          <p:nvSpPr>
            <p:cNvPr id="35916" name="Line 76"/>
            <p:cNvSpPr>
              <a:spLocks noChangeShapeType="1"/>
            </p:cNvSpPr>
            <p:nvPr/>
          </p:nvSpPr>
          <p:spPr bwMode="blackWhite">
            <a:xfrm>
              <a:off x="2575396" y="3294661"/>
              <a:ext cx="441422" cy="1587"/>
            </a:xfrm>
            <a:prstGeom prst="line">
              <a:avLst/>
            </a:prstGeom>
            <a:noFill/>
            <a:ln w="19050" cmpd="sng">
              <a:solidFill>
                <a:srgbClr val="006D9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nchor="ctr">
              <a:spAutoFit/>
            </a:bodyPr>
            <a:lstStyle/>
            <a:p>
              <a:endParaRPr lang="en-GB"/>
            </a:p>
          </p:txBody>
        </p:sp>
        <p:sp>
          <p:nvSpPr>
            <p:cNvPr id="35866" name="Text Box 26"/>
            <p:cNvSpPr txBox="1">
              <a:spLocks noChangeArrowheads="1"/>
            </p:cNvSpPr>
            <p:nvPr/>
          </p:nvSpPr>
          <p:spPr bwMode="auto">
            <a:xfrm>
              <a:off x="3016816" y="3413867"/>
              <a:ext cx="1570749" cy="292388"/>
            </a:xfrm>
            <a:prstGeom prst="rect">
              <a:avLst/>
            </a:prstGeom>
            <a:solidFill>
              <a:srgbClr val="006D9E"/>
            </a:solidFill>
            <a:ln>
              <a:solidFill>
                <a:schemeClr val="bg1"/>
              </a:solidFill>
            </a:ln>
            <a:effectLst/>
            <a:extLst/>
          </p:spPr>
          <p:txBody>
            <a:bodyPr wrap="square" anchor="ctr">
              <a:spAutoFit/>
            </a:bodyPr>
            <a:lstStyle/>
            <a:p>
              <a:pPr algn="l" eaLnBrk="0" hangingPunct="0">
                <a:lnSpc>
                  <a:spcPct val="100000"/>
                </a:lnSpc>
                <a:spcBef>
                  <a:spcPct val="50000"/>
                </a:spcBef>
              </a:pPr>
              <a:r>
                <a:rPr lang="en-GB" sz="1300">
                  <a:solidFill>
                    <a:srgbClr val="FFFFFF"/>
                  </a:solidFill>
                </a:rPr>
                <a:t>Chaucer</a:t>
              </a:r>
            </a:p>
          </p:txBody>
        </p:sp>
        <p:sp>
          <p:nvSpPr>
            <p:cNvPr id="35917" name="Line 77"/>
            <p:cNvSpPr>
              <a:spLocks noChangeShapeType="1"/>
            </p:cNvSpPr>
            <p:nvPr/>
          </p:nvSpPr>
          <p:spPr bwMode="blackWhite">
            <a:xfrm>
              <a:off x="2575396" y="3619002"/>
              <a:ext cx="441422" cy="1587"/>
            </a:xfrm>
            <a:prstGeom prst="line">
              <a:avLst/>
            </a:prstGeom>
            <a:noFill/>
            <a:ln w="19050" cmpd="sng">
              <a:solidFill>
                <a:srgbClr val="006D9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nchor="ctr">
              <a:spAutoFit/>
            </a:bodyPr>
            <a:lstStyle/>
            <a:p>
              <a:endParaRPr lang="en-GB"/>
            </a:p>
          </p:txBody>
        </p:sp>
        <p:sp>
          <p:nvSpPr>
            <p:cNvPr id="35867" name="Text Box 27"/>
            <p:cNvSpPr txBox="1">
              <a:spLocks noChangeArrowheads="1"/>
            </p:cNvSpPr>
            <p:nvPr/>
          </p:nvSpPr>
          <p:spPr bwMode="auto">
            <a:xfrm>
              <a:off x="3016817" y="3724628"/>
              <a:ext cx="1570749" cy="292388"/>
            </a:xfrm>
            <a:prstGeom prst="rect">
              <a:avLst/>
            </a:prstGeom>
            <a:solidFill>
              <a:srgbClr val="006D9E"/>
            </a:solidFill>
            <a:ln>
              <a:solidFill>
                <a:schemeClr val="bg1"/>
              </a:solidFill>
            </a:ln>
            <a:effectLst/>
            <a:extLst/>
          </p:spPr>
          <p:txBody>
            <a:bodyPr wrap="square" anchor="ctr">
              <a:spAutoFit/>
            </a:bodyPr>
            <a:lstStyle/>
            <a:p>
              <a:pPr algn="l" eaLnBrk="0" hangingPunct="0">
                <a:lnSpc>
                  <a:spcPct val="100000"/>
                </a:lnSpc>
                <a:spcBef>
                  <a:spcPct val="50000"/>
                </a:spcBef>
              </a:pPr>
              <a:r>
                <a:rPr lang="en-GB" sz="1300" dirty="0">
                  <a:solidFill>
                    <a:srgbClr val="FFFFFF"/>
                  </a:solidFill>
                </a:rPr>
                <a:t>CV Starr</a:t>
              </a:r>
            </a:p>
          </p:txBody>
        </p:sp>
        <p:sp>
          <p:nvSpPr>
            <p:cNvPr id="35918" name="Line 78"/>
            <p:cNvSpPr>
              <a:spLocks noChangeShapeType="1"/>
            </p:cNvSpPr>
            <p:nvPr/>
          </p:nvSpPr>
          <p:spPr bwMode="blackWhite">
            <a:xfrm>
              <a:off x="2575396" y="3915503"/>
              <a:ext cx="441422" cy="1587"/>
            </a:xfrm>
            <a:prstGeom prst="line">
              <a:avLst/>
            </a:prstGeom>
            <a:noFill/>
            <a:ln w="19050" cmpd="sng">
              <a:solidFill>
                <a:srgbClr val="006D9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nchor="ctr">
              <a:spAutoFit/>
            </a:bodyPr>
            <a:lstStyle/>
            <a:p>
              <a:endParaRPr lang="en-GB"/>
            </a:p>
          </p:txBody>
        </p:sp>
        <p:sp>
          <p:nvSpPr>
            <p:cNvPr id="35868" name="Text Box 28"/>
            <p:cNvSpPr txBox="1">
              <a:spLocks noChangeArrowheads="1"/>
            </p:cNvSpPr>
            <p:nvPr/>
          </p:nvSpPr>
          <p:spPr bwMode="auto">
            <a:xfrm>
              <a:off x="3016816" y="4035389"/>
              <a:ext cx="1570749" cy="292388"/>
            </a:xfrm>
            <a:prstGeom prst="rect">
              <a:avLst/>
            </a:prstGeom>
            <a:solidFill>
              <a:srgbClr val="006D9E"/>
            </a:solidFill>
            <a:ln>
              <a:solidFill>
                <a:schemeClr val="bg1"/>
              </a:solidFill>
            </a:ln>
            <a:effectLst/>
            <a:extLst/>
          </p:spPr>
          <p:txBody>
            <a:bodyPr wrap="square" anchor="ctr">
              <a:spAutoFit/>
            </a:bodyPr>
            <a:lstStyle/>
            <a:p>
              <a:pPr algn="l" eaLnBrk="0" hangingPunct="0">
                <a:lnSpc>
                  <a:spcPct val="100000"/>
                </a:lnSpc>
                <a:spcBef>
                  <a:spcPct val="50000"/>
                </a:spcBef>
              </a:pPr>
              <a:r>
                <a:rPr lang="en-GB" sz="1300">
                  <a:solidFill>
                    <a:srgbClr val="FFFFFF"/>
                  </a:solidFill>
                </a:rPr>
                <a:t>Hardy</a:t>
              </a:r>
            </a:p>
          </p:txBody>
        </p:sp>
        <p:sp>
          <p:nvSpPr>
            <p:cNvPr id="35919" name="Line 79"/>
            <p:cNvSpPr>
              <a:spLocks noChangeShapeType="1"/>
            </p:cNvSpPr>
            <p:nvPr/>
          </p:nvSpPr>
          <p:spPr bwMode="blackWhite">
            <a:xfrm>
              <a:off x="2575396" y="4228137"/>
              <a:ext cx="441422" cy="1587"/>
            </a:xfrm>
            <a:prstGeom prst="line">
              <a:avLst/>
            </a:prstGeom>
            <a:noFill/>
            <a:ln w="19050" cmpd="sng">
              <a:solidFill>
                <a:srgbClr val="006D9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nchor="ctr">
              <a:spAutoFit/>
            </a:bodyPr>
            <a:lstStyle/>
            <a:p>
              <a:endParaRPr lang="en-GB"/>
            </a:p>
          </p:txBody>
        </p:sp>
        <p:sp>
          <p:nvSpPr>
            <p:cNvPr id="35869" name="Text Box 29"/>
            <p:cNvSpPr txBox="1">
              <a:spLocks noChangeArrowheads="1"/>
            </p:cNvSpPr>
            <p:nvPr/>
          </p:nvSpPr>
          <p:spPr bwMode="auto">
            <a:xfrm>
              <a:off x="3016816" y="4346150"/>
              <a:ext cx="1570749" cy="292388"/>
            </a:xfrm>
            <a:prstGeom prst="rect">
              <a:avLst/>
            </a:prstGeom>
            <a:solidFill>
              <a:srgbClr val="006D9E"/>
            </a:solidFill>
            <a:ln>
              <a:solidFill>
                <a:schemeClr val="bg1"/>
              </a:solidFill>
            </a:ln>
            <a:effectLst/>
            <a:extLst/>
          </p:spPr>
          <p:txBody>
            <a:bodyPr wrap="square" anchor="ctr">
              <a:spAutoFit/>
            </a:bodyPr>
            <a:lstStyle/>
            <a:p>
              <a:pPr algn="l" eaLnBrk="0" hangingPunct="0">
                <a:lnSpc>
                  <a:spcPct val="100000"/>
                </a:lnSpc>
                <a:spcBef>
                  <a:spcPct val="50000"/>
                </a:spcBef>
              </a:pPr>
              <a:r>
                <a:rPr lang="en-GB" sz="1300">
                  <a:solidFill>
                    <a:srgbClr val="FFFFFF"/>
                  </a:solidFill>
                </a:rPr>
                <a:t>Hiscox</a:t>
              </a:r>
            </a:p>
          </p:txBody>
        </p:sp>
        <p:sp>
          <p:nvSpPr>
            <p:cNvPr id="35920" name="Line 80"/>
            <p:cNvSpPr>
              <a:spLocks noChangeShapeType="1"/>
            </p:cNvSpPr>
            <p:nvPr/>
          </p:nvSpPr>
          <p:spPr bwMode="blackWhite">
            <a:xfrm>
              <a:off x="2575396" y="4526483"/>
              <a:ext cx="441422" cy="1587"/>
            </a:xfrm>
            <a:prstGeom prst="line">
              <a:avLst/>
            </a:prstGeom>
            <a:noFill/>
            <a:ln w="19050" cmpd="sng">
              <a:solidFill>
                <a:srgbClr val="006D9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nchor="ctr">
              <a:spAutoFit/>
            </a:bodyPr>
            <a:lstStyle/>
            <a:p>
              <a:endParaRPr lang="en-GB"/>
            </a:p>
          </p:txBody>
        </p:sp>
        <p:sp>
          <p:nvSpPr>
            <p:cNvPr id="35871" name="Text Box 31"/>
            <p:cNvSpPr txBox="1">
              <a:spLocks noChangeArrowheads="1"/>
            </p:cNvSpPr>
            <p:nvPr/>
          </p:nvSpPr>
          <p:spPr bwMode="auto">
            <a:xfrm>
              <a:off x="3016817" y="5285474"/>
              <a:ext cx="1570749" cy="298859"/>
            </a:xfrm>
            <a:prstGeom prst="rect">
              <a:avLst/>
            </a:prstGeom>
            <a:solidFill>
              <a:srgbClr val="006D9E"/>
            </a:solidFill>
            <a:ln>
              <a:solidFill>
                <a:schemeClr val="bg1"/>
              </a:solidFill>
            </a:ln>
            <a:effectLst/>
            <a:extLst/>
          </p:spPr>
          <p:txBody>
            <a:bodyPr wrap="square" anchor="ctr">
              <a:spAutoFit/>
            </a:bodyPr>
            <a:lstStyle/>
            <a:p>
              <a:pPr algn="l" eaLnBrk="0" hangingPunct="0">
                <a:lnSpc>
                  <a:spcPct val="100000"/>
                </a:lnSpc>
                <a:spcBef>
                  <a:spcPct val="50000"/>
                </a:spcBef>
              </a:pPr>
              <a:r>
                <a:rPr lang="en-GB" sz="1300">
                  <a:solidFill>
                    <a:srgbClr val="FFFFFF"/>
                  </a:solidFill>
                </a:rPr>
                <a:t>Marketform</a:t>
              </a:r>
            </a:p>
          </p:txBody>
        </p:sp>
        <p:sp>
          <p:nvSpPr>
            <p:cNvPr id="35923" name="Line 83"/>
            <p:cNvSpPr>
              <a:spLocks noChangeShapeType="1"/>
            </p:cNvSpPr>
            <p:nvPr/>
          </p:nvSpPr>
          <p:spPr bwMode="blackWhite">
            <a:xfrm>
              <a:off x="2575396" y="5458513"/>
              <a:ext cx="441422" cy="1587"/>
            </a:xfrm>
            <a:prstGeom prst="line">
              <a:avLst/>
            </a:prstGeom>
            <a:noFill/>
            <a:ln w="19050" cmpd="sng">
              <a:solidFill>
                <a:srgbClr val="006D9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nchor="ctr">
              <a:spAutoFit/>
            </a:bodyPr>
            <a:lstStyle/>
            <a:p>
              <a:endParaRPr lang="en-GB" sz="1300"/>
            </a:p>
          </p:txBody>
        </p:sp>
        <p:sp>
          <p:nvSpPr>
            <p:cNvPr id="35872" name="Text Box 32"/>
            <p:cNvSpPr txBox="1">
              <a:spLocks noChangeArrowheads="1"/>
            </p:cNvSpPr>
            <p:nvPr/>
          </p:nvSpPr>
          <p:spPr bwMode="auto">
            <a:xfrm>
              <a:off x="3026602" y="5602706"/>
              <a:ext cx="1560964" cy="292388"/>
            </a:xfrm>
            <a:prstGeom prst="rect">
              <a:avLst/>
            </a:prstGeom>
            <a:solidFill>
              <a:srgbClr val="006D9E"/>
            </a:solidFill>
            <a:ln>
              <a:solidFill>
                <a:schemeClr val="bg1"/>
              </a:solidFill>
            </a:ln>
            <a:effectLst/>
            <a:extLst/>
          </p:spPr>
          <p:txBody>
            <a:bodyPr wrap="square" anchor="ctr">
              <a:spAutoFit/>
            </a:bodyPr>
            <a:lstStyle/>
            <a:p>
              <a:pPr algn="l" eaLnBrk="0" hangingPunct="0">
                <a:lnSpc>
                  <a:spcPct val="100000"/>
                </a:lnSpc>
                <a:spcBef>
                  <a:spcPct val="50000"/>
                </a:spcBef>
              </a:pPr>
              <a:r>
                <a:rPr lang="en-GB" sz="1300">
                  <a:solidFill>
                    <a:srgbClr val="FFFFFF"/>
                  </a:solidFill>
                </a:rPr>
                <a:t>Pembroke</a:t>
              </a:r>
            </a:p>
          </p:txBody>
        </p:sp>
        <p:sp>
          <p:nvSpPr>
            <p:cNvPr id="35924" name="Line 84"/>
            <p:cNvSpPr>
              <a:spLocks noChangeShapeType="1"/>
            </p:cNvSpPr>
            <p:nvPr/>
          </p:nvSpPr>
          <p:spPr bwMode="blackWhite">
            <a:xfrm>
              <a:off x="2578886" y="5779250"/>
              <a:ext cx="447717" cy="2983"/>
            </a:xfrm>
            <a:prstGeom prst="line">
              <a:avLst/>
            </a:prstGeom>
            <a:noFill/>
            <a:ln w="19050" cmpd="sng">
              <a:solidFill>
                <a:srgbClr val="006D9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anchor="ctr">
              <a:spAutoFit/>
            </a:bodyPr>
            <a:lstStyle/>
            <a:p>
              <a:endParaRPr lang="en-GB" sz="1300"/>
            </a:p>
          </p:txBody>
        </p:sp>
        <p:sp>
          <p:nvSpPr>
            <p:cNvPr id="35873" name="Text Box 33"/>
            <p:cNvSpPr txBox="1">
              <a:spLocks noChangeArrowheads="1"/>
            </p:cNvSpPr>
            <p:nvPr/>
          </p:nvSpPr>
          <p:spPr bwMode="auto">
            <a:xfrm>
              <a:off x="3019993" y="5913467"/>
              <a:ext cx="1567573" cy="297719"/>
            </a:xfrm>
            <a:prstGeom prst="rect">
              <a:avLst/>
            </a:prstGeom>
            <a:solidFill>
              <a:srgbClr val="006D9E"/>
            </a:solidFill>
            <a:ln>
              <a:solidFill>
                <a:schemeClr val="bg1"/>
              </a:solidFill>
            </a:ln>
            <a:effectLst/>
            <a:extLst/>
          </p:spPr>
          <p:txBody>
            <a:bodyPr wrap="square" anchor="ctr">
              <a:spAutoFit/>
            </a:bodyPr>
            <a:lstStyle/>
            <a:p>
              <a:pPr algn="l" eaLnBrk="0" hangingPunct="0">
                <a:lnSpc>
                  <a:spcPct val="100000"/>
                </a:lnSpc>
                <a:spcBef>
                  <a:spcPct val="50000"/>
                </a:spcBef>
              </a:pPr>
              <a:r>
                <a:rPr lang="en-GB" sz="1300">
                  <a:solidFill>
                    <a:srgbClr val="FFFFFF"/>
                  </a:solidFill>
                </a:rPr>
                <a:t>Novae</a:t>
              </a:r>
            </a:p>
          </p:txBody>
        </p:sp>
        <p:sp>
          <p:nvSpPr>
            <p:cNvPr id="35925" name="Line 85"/>
            <p:cNvSpPr>
              <a:spLocks noChangeShapeType="1"/>
            </p:cNvSpPr>
            <p:nvPr/>
          </p:nvSpPr>
          <p:spPr bwMode="blackWhite">
            <a:xfrm>
              <a:off x="2575396" y="6084918"/>
              <a:ext cx="441422" cy="1587"/>
            </a:xfrm>
            <a:prstGeom prst="line">
              <a:avLst/>
            </a:prstGeom>
            <a:noFill/>
            <a:ln w="19050" cmpd="sng">
              <a:solidFill>
                <a:srgbClr val="006D9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nchor="ctr">
              <a:spAutoFit/>
            </a:bodyPr>
            <a:lstStyle/>
            <a:p>
              <a:endParaRPr lang="en-GB" sz="1300"/>
            </a:p>
          </p:txBody>
        </p:sp>
        <p:sp>
          <p:nvSpPr>
            <p:cNvPr id="35922" name="Line 82"/>
            <p:cNvSpPr>
              <a:spLocks noChangeShapeType="1"/>
            </p:cNvSpPr>
            <p:nvPr/>
          </p:nvSpPr>
          <p:spPr bwMode="blackWhite">
            <a:xfrm>
              <a:off x="2575396" y="5159904"/>
              <a:ext cx="441422" cy="1587"/>
            </a:xfrm>
            <a:prstGeom prst="line">
              <a:avLst/>
            </a:prstGeom>
            <a:noFill/>
            <a:ln w="19050" cmpd="sng">
              <a:solidFill>
                <a:srgbClr val="006D9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nchor="ctr">
              <a:spAutoFit/>
            </a:bodyPr>
            <a:lstStyle/>
            <a:p>
              <a:endParaRPr lang="en-GB"/>
            </a:p>
          </p:txBody>
        </p:sp>
        <p:sp>
          <p:nvSpPr>
            <p:cNvPr id="35930" name="Text Box 90"/>
            <p:cNvSpPr txBox="1">
              <a:spLocks noChangeArrowheads="1"/>
            </p:cNvSpPr>
            <p:nvPr/>
          </p:nvSpPr>
          <p:spPr bwMode="auto">
            <a:xfrm>
              <a:off x="3016816" y="4967672"/>
              <a:ext cx="1570749" cy="299429"/>
            </a:xfrm>
            <a:prstGeom prst="rect">
              <a:avLst/>
            </a:prstGeom>
            <a:solidFill>
              <a:srgbClr val="006D9E"/>
            </a:solidFill>
            <a:ln>
              <a:solidFill>
                <a:schemeClr val="bg1"/>
              </a:solidFill>
            </a:ln>
            <a:effectLst/>
            <a:extLst/>
          </p:spPr>
          <p:txBody>
            <a:bodyPr wrap="square" anchor="ctr">
              <a:spAutoFit/>
            </a:bodyPr>
            <a:lstStyle/>
            <a:p>
              <a:pPr algn="l" eaLnBrk="0" hangingPunct="0">
                <a:lnSpc>
                  <a:spcPct val="100000"/>
                </a:lnSpc>
                <a:spcBef>
                  <a:spcPct val="50000"/>
                </a:spcBef>
              </a:pPr>
              <a:r>
                <a:rPr lang="en-GB" sz="1300">
                  <a:solidFill>
                    <a:srgbClr val="FFFFFF"/>
                  </a:solidFill>
                </a:rPr>
                <a:t>Liberty</a:t>
              </a:r>
            </a:p>
          </p:txBody>
        </p:sp>
        <p:sp>
          <p:nvSpPr>
            <p:cNvPr id="35874" name="Text Box 34"/>
            <p:cNvSpPr txBox="1">
              <a:spLocks noChangeArrowheads="1"/>
            </p:cNvSpPr>
            <p:nvPr/>
          </p:nvSpPr>
          <p:spPr bwMode="auto">
            <a:xfrm>
              <a:off x="3016816" y="6229562"/>
              <a:ext cx="1570749" cy="292388"/>
            </a:xfrm>
            <a:prstGeom prst="rect">
              <a:avLst/>
            </a:prstGeom>
            <a:solidFill>
              <a:srgbClr val="006D9E"/>
            </a:solidFill>
            <a:ln>
              <a:solidFill>
                <a:schemeClr val="bg1"/>
              </a:solidFill>
            </a:ln>
            <a:effectLst/>
            <a:extLst/>
          </p:spPr>
          <p:txBody>
            <a:bodyPr wrap="square" anchor="ctr">
              <a:spAutoFit/>
            </a:bodyPr>
            <a:lstStyle/>
            <a:p>
              <a:pPr algn="l" eaLnBrk="0" hangingPunct="0">
                <a:lnSpc>
                  <a:spcPct val="100000"/>
                </a:lnSpc>
                <a:spcBef>
                  <a:spcPct val="50000"/>
                </a:spcBef>
              </a:pPr>
              <a:r>
                <a:rPr lang="en-GB" sz="1300" dirty="0">
                  <a:solidFill>
                    <a:srgbClr val="FFFFFF"/>
                  </a:solidFill>
                </a:rPr>
                <a:t>Talbot</a:t>
              </a:r>
            </a:p>
          </p:txBody>
        </p:sp>
        <p:sp>
          <p:nvSpPr>
            <p:cNvPr id="35931" name="Line 91"/>
            <p:cNvSpPr>
              <a:spLocks noChangeShapeType="1"/>
            </p:cNvSpPr>
            <p:nvPr/>
          </p:nvSpPr>
          <p:spPr bwMode="blackWhite">
            <a:xfrm>
              <a:off x="2575396" y="6417807"/>
              <a:ext cx="441422" cy="1587"/>
            </a:xfrm>
            <a:prstGeom prst="line">
              <a:avLst/>
            </a:prstGeom>
            <a:noFill/>
            <a:ln w="19050" cmpd="sng">
              <a:solidFill>
                <a:srgbClr val="006D9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nchor="ctr">
              <a:spAutoFit/>
            </a:bodyPr>
            <a:lstStyle/>
            <a:p>
              <a:endParaRPr lang="en-GB" sz="1300"/>
            </a:p>
          </p:txBody>
        </p:sp>
        <p:sp>
          <p:nvSpPr>
            <p:cNvPr id="117" name="Line 42"/>
            <p:cNvSpPr>
              <a:spLocks noChangeShapeType="1"/>
            </p:cNvSpPr>
            <p:nvPr/>
          </p:nvSpPr>
          <p:spPr bwMode="gray">
            <a:xfrm flipH="1">
              <a:off x="2575773" y="1707356"/>
              <a:ext cx="0" cy="4693875"/>
            </a:xfrm>
            <a:prstGeom prst="line">
              <a:avLst/>
            </a:prstGeom>
            <a:noFill/>
            <a:ln w="19050" cmpd="sng">
              <a:solidFill>
                <a:srgbClr val="006D9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a:p>
          </p:txBody>
        </p:sp>
      </p:grpSp>
      <p:grpSp>
        <p:nvGrpSpPr>
          <p:cNvPr id="28" name="Group 27"/>
          <p:cNvGrpSpPr/>
          <p:nvPr/>
        </p:nvGrpSpPr>
        <p:grpSpPr>
          <a:xfrm>
            <a:off x="6936403" y="2927656"/>
            <a:ext cx="2387341" cy="3076281"/>
            <a:chOff x="6949770" y="1403685"/>
            <a:chExt cx="2387341" cy="3076281"/>
          </a:xfrm>
        </p:grpSpPr>
        <p:sp>
          <p:nvSpPr>
            <p:cNvPr id="24" name="Rectangle 23"/>
            <p:cNvSpPr/>
            <p:nvPr/>
          </p:nvSpPr>
          <p:spPr>
            <a:xfrm>
              <a:off x="6949770" y="1403685"/>
              <a:ext cx="2387341" cy="568930"/>
            </a:xfrm>
            <a:prstGeom prst="rect">
              <a:avLst/>
            </a:prstGeom>
            <a:solidFill>
              <a:srgbClr val="011D63"/>
            </a:solidFill>
          </p:spPr>
          <p:txBody>
            <a:bodyPr wrap="square" anchor="ctr">
              <a:noAutofit/>
            </a:bodyPr>
            <a:lstStyle/>
            <a:p>
              <a:pPr defTabSz="939800">
                <a:lnSpc>
                  <a:spcPct val="100000"/>
                </a:lnSpc>
                <a:spcBef>
                  <a:spcPts val="0"/>
                </a:spcBef>
              </a:pPr>
              <a:r>
                <a:rPr lang="en-AU" sz="1400" b="1" dirty="0">
                  <a:solidFill>
                    <a:schemeClr val="bg1"/>
                  </a:solidFill>
                  <a:ea typeface="MS PGothic" pitchFamily="34" charset="-128"/>
                </a:rPr>
                <a:t>MARKET CAPACITY</a:t>
              </a:r>
            </a:p>
          </p:txBody>
        </p:sp>
        <p:sp>
          <p:nvSpPr>
            <p:cNvPr id="25" name="Rectangle 24"/>
            <p:cNvSpPr/>
            <p:nvPr/>
          </p:nvSpPr>
          <p:spPr>
            <a:xfrm>
              <a:off x="6957514" y="2012975"/>
              <a:ext cx="2371853" cy="661720"/>
            </a:xfrm>
            <a:prstGeom prst="rect">
              <a:avLst/>
            </a:prstGeom>
            <a:ln>
              <a:solidFill>
                <a:srgbClr val="011D63"/>
              </a:solidFill>
            </a:ln>
          </p:spPr>
          <p:txBody>
            <a:bodyPr wrap="square">
              <a:spAutoFit/>
            </a:bodyPr>
            <a:lstStyle/>
            <a:p>
              <a:pPr algn="l" defTabSz="939800">
                <a:lnSpc>
                  <a:spcPct val="100000"/>
                </a:lnSpc>
                <a:spcBef>
                  <a:spcPts val="600"/>
                </a:spcBef>
              </a:pPr>
              <a:r>
                <a:rPr lang="en-AU" sz="1600" dirty="0">
                  <a:solidFill>
                    <a:srgbClr val="011D63"/>
                  </a:solidFill>
                  <a:ea typeface="MS PGothic" pitchFamily="34" charset="-128"/>
                </a:rPr>
                <a:t>INVESTMENT RISKS</a:t>
              </a:r>
            </a:p>
            <a:p>
              <a:pPr marL="0" lvl="1" algn="l" defTabSz="939800">
                <a:lnSpc>
                  <a:spcPct val="100000"/>
                </a:lnSpc>
                <a:spcBef>
                  <a:spcPts val="600"/>
                </a:spcBef>
              </a:pPr>
              <a:r>
                <a:rPr lang="en-AU" sz="1600" dirty="0">
                  <a:solidFill>
                    <a:srgbClr val="011D63"/>
                  </a:solidFill>
                  <a:ea typeface="MS PGothic" pitchFamily="34" charset="-128"/>
                </a:rPr>
                <a:t>USD </a:t>
              </a:r>
              <a:r>
                <a:rPr lang="en-AU" sz="1600" dirty="0" smtClean="0">
                  <a:solidFill>
                    <a:srgbClr val="011D63"/>
                  </a:solidFill>
                  <a:ea typeface="MS PGothic" pitchFamily="34" charset="-128"/>
                </a:rPr>
                <a:t>1.5B</a:t>
              </a:r>
              <a:endParaRPr lang="en-AU" sz="1600" dirty="0">
                <a:solidFill>
                  <a:srgbClr val="011D63"/>
                </a:solidFill>
                <a:ea typeface="MS PGothic" pitchFamily="34" charset="-128"/>
              </a:endParaRPr>
            </a:p>
          </p:txBody>
        </p:sp>
        <p:sp>
          <p:nvSpPr>
            <p:cNvPr id="26" name="Rectangle 25"/>
            <p:cNvSpPr/>
            <p:nvPr/>
          </p:nvSpPr>
          <p:spPr>
            <a:xfrm>
              <a:off x="6970882" y="2763930"/>
              <a:ext cx="2345117" cy="661720"/>
            </a:xfrm>
            <a:prstGeom prst="rect">
              <a:avLst/>
            </a:prstGeom>
            <a:ln>
              <a:solidFill>
                <a:srgbClr val="011D63"/>
              </a:solidFill>
            </a:ln>
          </p:spPr>
          <p:txBody>
            <a:bodyPr wrap="square">
              <a:spAutoFit/>
            </a:bodyPr>
            <a:lstStyle/>
            <a:p>
              <a:pPr algn="l" defTabSz="939800">
                <a:lnSpc>
                  <a:spcPct val="100000"/>
                </a:lnSpc>
                <a:spcBef>
                  <a:spcPts val="600"/>
                </a:spcBef>
              </a:pPr>
              <a:r>
                <a:rPr lang="en-AU" sz="1600" dirty="0" smtClean="0">
                  <a:solidFill>
                    <a:srgbClr val="011D63"/>
                  </a:solidFill>
                  <a:ea typeface="MS PGothic" pitchFamily="34" charset="-128"/>
                </a:rPr>
                <a:t>CONTRACT RISKS</a:t>
              </a:r>
            </a:p>
            <a:p>
              <a:pPr algn="l" defTabSz="939800">
                <a:lnSpc>
                  <a:spcPct val="100000"/>
                </a:lnSpc>
                <a:spcBef>
                  <a:spcPts val="600"/>
                </a:spcBef>
              </a:pPr>
              <a:r>
                <a:rPr lang="en-AU" sz="1600" dirty="0" smtClean="0">
                  <a:solidFill>
                    <a:srgbClr val="011D63"/>
                  </a:solidFill>
                  <a:ea typeface="MS PGothic" pitchFamily="34" charset="-128"/>
                </a:rPr>
                <a:t>USD </a:t>
              </a:r>
              <a:r>
                <a:rPr lang="en-AU" sz="1600" dirty="0">
                  <a:solidFill>
                    <a:srgbClr val="011D63"/>
                  </a:solidFill>
                  <a:ea typeface="MS PGothic" pitchFamily="34" charset="-128"/>
                </a:rPr>
                <a:t>1.0B</a:t>
              </a:r>
            </a:p>
          </p:txBody>
        </p:sp>
        <p:sp>
          <p:nvSpPr>
            <p:cNvPr id="27" name="Rectangle 26"/>
            <p:cNvSpPr/>
            <p:nvPr/>
          </p:nvSpPr>
          <p:spPr>
            <a:xfrm>
              <a:off x="6950830" y="3484822"/>
              <a:ext cx="2385221" cy="995144"/>
            </a:xfrm>
            <a:prstGeom prst="rect">
              <a:avLst/>
            </a:prstGeom>
            <a:solidFill>
              <a:srgbClr val="D9D9D9"/>
            </a:solidFill>
            <a:ln>
              <a:noFill/>
            </a:ln>
          </p:spPr>
          <p:txBody>
            <a:bodyPr wrap="square">
              <a:spAutoFit/>
            </a:bodyPr>
            <a:lstStyle/>
            <a:p>
              <a:pPr algn="l" defTabSz="939800">
                <a:lnSpc>
                  <a:spcPct val="100000"/>
                </a:lnSpc>
                <a:spcBef>
                  <a:spcPts val="0"/>
                </a:spcBef>
              </a:pPr>
              <a:r>
                <a:rPr lang="en-AU" sz="1600" dirty="0">
                  <a:solidFill>
                    <a:srgbClr val="011D63"/>
                  </a:solidFill>
                  <a:ea typeface="MS PGothic" pitchFamily="34" charset="-128"/>
                </a:rPr>
                <a:t>IN EACH CASE, SPLIT</a:t>
              </a:r>
            </a:p>
            <a:p>
              <a:pPr algn="l" defTabSz="939800">
                <a:lnSpc>
                  <a:spcPct val="100000"/>
                </a:lnSpc>
                <a:spcBef>
                  <a:spcPts val="400"/>
                </a:spcBef>
              </a:pPr>
              <a:r>
                <a:rPr lang="en-AU" sz="1800" dirty="0">
                  <a:solidFill>
                    <a:srgbClr val="011D63"/>
                  </a:solidFill>
                  <a:ea typeface="MS PGothic" pitchFamily="34" charset="-128"/>
                </a:rPr>
                <a:t>67% companies</a:t>
              </a:r>
            </a:p>
            <a:p>
              <a:pPr algn="l" defTabSz="939800">
                <a:lnSpc>
                  <a:spcPct val="100000"/>
                </a:lnSpc>
                <a:spcBef>
                  <a:spcPts val="400"/>
                </a:spcBef>
              </a:pPr>
              <a:r>
                <a:rPr lang="en-AU" sz="1800" dirty="0">
                  <a:solidFill>
                    <a:srgbClr val="011D63"/>
                  </a:solidFill>
                  <a:ea typeface="MS PGothic" pitchFamily="34" charset="-128"/>
                </a:rPr>
                <a:t>33% Lloyd’s</a:t>
              </a:r>
            </a:p>
          </p:txBody>
        </p:sp>
      </p:grpSp>
      <p:grpSp>
        <p:nvGrpSpPr>
          <p:cNvPr id="64" name="Group 63"/>
          <p:cNvGrpSpPr/>
          <p:nvPr/>
        </p:nvGrpSpPr>
        <p:grpSpPr>
          <a:xfrm>
            <a:off x="1838817" y="4197680"/>
            <a:ext cx="947946" cy="1741574"/>
            <a:chOff x="1878918" y="4064000"/>
            <a:chExt cx="947946" cy="1741574"/>
          </a:xfrm>
        </p:grpSpPr>
        <p:sp>
          <p:nvSpPr>
            <p:cNvPr id="35848" name="Text Box 8"/>
            <p:cNvSpPr txBox="1">
              <a:spLocks noChangeArrowheads="1"/>
            </p:cNvSpPr>
            <p:nvPr/>
          </p:nvSpPr>
          <p:spPr bwMode="auto">
            <a:xfrm>
              <a:off x="1878918" y="4682354"/>
              <a:ext cx="941598" cy="495342"/>
            </a:xfrm>
            <a:prstGeom prst="rect">
              <a:avLst/>
            </a:prstGeom>
            <a:solidFill>
              <a:srgbClr val="A6E2EF"/>
            </a:solidFill>
            <a:ln>
              <a:noFill/>
            </a:ln>
            <a:effectLst/>
            <a:extLst/>
          </p:spPr>
          <p:txBody>
            <a:bodyPr anchor="ctr">
              <a:noAutofit/>
            </a:bodyPr>
            <a:lstStyle/>
            <a:p>
              <a:pPr algn="l" eaLnBrk="0" hangingPunct="0">
                <a:lnSpc>
                  <a:spcPct val="100000"/>
                </a:lnSpc>
                <a:spcBef>
                  <a:spcPct val="50000"/>
                </a:spcBef>
              </a:pPr>
              <a:r>
                <a:rPr lang="en-GB" sz="1400">
                  <a:solidFill>
                    <a:srgbClr val="00A8C9"/>
                  </a:solidFill>
                </a:rPr>
                <a:t>MIGA</a:t>
              </a:r>
              <a:endParaRPr lang="en-GB" sz="1800">
                <a:solidFill>
                  <a:srgbClr val="00A8C9"/>
                </a:solidFill>
              </a:endParaRPr>
            </a:p>
          </p:txBody>
        </p:sp>
        <p:sp>
          <p:nvSpPr>
            <p:cNvPr id="35849" name="Text Box 9"/>
            <p:cNvSpPr txBox="1">
              <a:spLocks noChangeArrowheads="1"/>
            </p:cNvSpPr>
            <p:nvPr/>
          </p:nvSpPr>
          <p:spPr bwMode="auto">
            <a:xfrm>
              <a:off x="1878918" y="4064000"/>
              <a:ext cx="941598" cy="508000"/>
            </a:xfrm>
            <a:prstGeom prst="rect">
              <a:avLst/>
            </a:prstGeom>
            <a:solidFill>
              <a:srgbClr val="A6E2EF"/>
            </a:solidFill>
            <a:ln>
              <a:noFill/>
            </a:ln>
            <a:effectLst/>
            <a:extLst/>
          </p:spPr>
          <p:txBody>
            <a:bodyPr anchor="ctr">
              <a:noAutofit/>
            </a:bodyPr>
            <a:lstStyle/>
            <a:p>
              <a:pPr algn="l" eaLnBrk="0" hangingPunct="0">
                <a:lnSpc>
                  <a:spcPct val="100000"/>
                </a:lnSpc>
                <a:spcBef>
                  <a:spcPct val="50000"/>
                </a:spcBef>
              </a:pPr>
              <a:r>
                <a:rPr lang="en-GB" sz="1400" dirty="0">
                  <a:solidFill>
                    <a:srgbClr val="00A8C9"/>
                  </a:solidFill>
                </a:rPr>
                <a:t>EFIC</a:t>
              </a:r>
            </a:p>
          </p:txBody>
        </p:sp>
        <p:sp>
          <p:nvSpPr>
            <p:cNvPr id="35880" name="Text Box 40"/>
            <p:cNvSpPr txBox="1">
              <a:spLocks noChangeArrowheads="1"/>
            </p:cNvSpPr>
            <p:nvPr/>
          </p:nvSpPr>
          <p:spPr bwMode="auto">
            <a:xfrm>
              <a:off x="1878918" y="5288049"/>
              <a:ext cx="947946" cy="517525"/>
            </a:xfrm>
            <a:prstGeom prst="rect">
              <a:avLst/>
            </a:prstGeom>
            <a:solidFill>
              <a:srgbClr val="A6E2EF"/>
            </a:solidFill>
            <a:ln>
              <a:noFill/>
            </a:ln>
            <a:effectLst/>
            <a:extLst/>
          </p:spPr>
          <p:txBody>
            <a:bodyPr anchor="ctr">
              <a:noAutofit/>
            </a:bodyPr>
            <a:lstStyle/>
            <a:p>
              <a:pPr algn="l" eaLnBrk="0" hangingPunct="0">
                <a:lnSpc>
                  <a:spcPct val="100000"/>
                </a:lnSpc>
              </a:pPr>
              <a:r>
                <a:rPr lang="en-GB" sz="1400" dirty="0">
                  <a:solidFill>
                    <a:srgbClr val="00A8C9"/>
                  </a:solidFill>
                </a:rPr>
                <a:t>ATI/ADB/ IDB</a:t>
              </a:r>
              <a:endParaRPr lang="en-GB" sz="1800" dirty="0">
                <a:solidFill>
                  <a:srgbClr val="00A8C9"/>
                </a:solidFill>
              </a:endParaRPr>
            </a:p>
          </p:txBody>
        </p:sp>
      </p:grpSp>
    </p:spTree>
    <p:extLst>
      <p:ext uri="{BB962C8B-B14F-4D97-AF65-F5344CB8AC3E}">
        <p14:creationId xmlns:p14="http://schemas.microsoft.com/office/powerpoint/2010/main" val="232737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5933"/>
                                        </p:tgtEl>
                                        <p:attrNameLst>
                                          <p:attrName>style.visibility</p:attrName>
                                        </p:attrNameLst>
                                      </p:cBhvr>
                                      <p:to>
                                        <p:strVal val="visible"/>
                                      </p:to>
                                    </p:set>
                                    <p:animEffect transition="in" filter="wipe(up)">
                                      <p:cBhvr>
                                        <p:cTn id="7" dur="500"/>
                                        <p:tgtEl>
                                          <p:spTgt spid="3593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5846"/>
                                        </p:tgtEl>
                                        <p:attrNameLst>
                                          <p:attrName>style.visibility</p:attrName>
                                        </p:attrNameLst>
                                      </p:cBhvr>
                                      <p:to>
                                        <p:strVal val="visible"/>
                                      </p:to>
                                    </p:set>
                                    <p:anim calcmode="lin" valueType="num">
                                      <p:cBhvr additive="base">
                                        <p:cTn id="11" dur="300" fill="hold"/>
                                        <p:tgtEl>
                                          <p:spTgt spid="35846"/>
                                        </p:tgtEl>
                                        <p:attrNameLst>
                                          <p:attrName>ppt_x</p:attrName>
                                        </p:attrNameLst>
                                      </p:cBhvr>
                                      <p:tavLst>
                                        <p:tav tm="0">
                                          <p:val>
                                            <p:strVal val="0-#ppt_w/2"/>
                                          </p:val>
                                        </p:tav>
                                        <p:tav tm="100000">
                                          <p:val>
                                            <p:strVal val="#ppt_x"/>
                                          </p:val>
                                        </p:tav>
                                      </p:tavLst>
                                    </p:anim>
                                    <p:anim calcmode="lin" valueType="num">
                                      <p:cBhvr additive="base">
                                        <p:cTn id="12" dur="300" fill="hold"/>
                                        <p:tgtEl>
                                          <p:spTgt spid="35846"/>
                                        </p:tgtEl>
                                        <p:attrNameLst>
                                          <p:attrName>ppt_y</p:attrName>
                                        </p:attrNameLst>
                                      </p:cBhvr>
                                      <p:tavLst>
                                        <p:tav tm="0">
                                          <p:val>
                                            <p:strVal val="#ppt_y"/>
                                          </p:val>
                                        </p:tav>
                                        <p:tav tm="100000">
                                          <p:val>
                                            <p:strVal val="#ppt_y"/>
                                          </p:val>
                                        </p:tav>
                                      </p:tavLst>
                                    </p:anim>
                                  </p:childTnLst>
                                </p:cTn>
                              </p:par>
                            </p:childTnLst>
                          </p:cTn>
                        </p:par>
                        <p:par>
                          <p:cTn id="13" fill="hold">
                            <p:stCondLst>
                              <p:cond delay="800"/>
                            </p:stCondLst>
                            <p:childTnLst>
                              <p:par>
                                <p:cTn id="14" presetID="22" presetClass="entr" presetSubtype="8"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300"/>
                                        <p:tgtEl>
                                          <p:spTgt spid="31"/>
                                        </p:tgtEl>
                                      </p:cBhvr>
                                    </p:animEffect>
                                  </p:childTnLst>
                                </p:cTn>
                              </p:par>
                            </p:childTnLst>
                          </p:cTn>
                        </p:par>
                        <p:par>
                          <p:cTn id="17" fill="hold">
                            <p:stCondLst>
                              <p:cond delay="1100"/>
                            </p:stCondLst>
                            <p:childTnLst>
                              <p:par>
                                <p:cTn id="18" presetID="22" presetClass="entr" presetSubtype="1"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up)">
                                      <p:cBhvr>
                                        <p:cTn id="20" dur="300"/>
                                        <p:tgtEl>
                                          <p:spTgt spid="29"/>
                                        </p:tgtEl>
                                      </p:cBhvr>
                                    </p:animEffect>
                                  </p:childTnLst>
                                </p:cTn>
                              </p:par>
                            </p:childTnLst>
                          </p:cTn>
                        </p:par>
                        <p:par>
                          <p:cTn id="21" fill="hold">
                            <p:stCondLst>
                              <p:cond delay="1400"/>
                            </p:stCondLst>
                            <p:childTnLst>
                              <p:par>
                                <p:cTn id="22" presetID="10" presetClass="entr" presetSubtype="0" fill="hold" nodeType="afterEffect">
                                  <p:stCondLst>
                                    <p:cond delay="0"/>
                                  </p:stCondLst>
                                  <p:childTnLst>
                                    <p:set>
                                      <p:cBhvr>
                                        <p:cTn id="23" dur="1" fill="hold">
                                          <p:stCondLst>
                                            <p:cond delay="0"/>
                                          </p:stCondLst>
                                        </p:cTn>
                                        <p:tgtEl>
                                          <p:spTgt spid="35845"/>
                                        </p:tgtEl>
                                        <p:attrNameLst>
                                          <p:attrName>style.visibility</p:attrName>
                                        </p:attrNameLst>
                                      </p:cBhvr>
                                      <p:to>
                                        <p:strVal val="visible"/>
                                      </p:to>
                                    </p:set>
                                    <p:animEffect transition="in" filter="fade">
                                      <p:cBhvr>
                                        <p:cTn id="24" dur="500"/>
                                        <p:tgtEl>
                                          <p:spTgt spid="35845"/>
                                        </p:tgtEl>
                                      </p:cBhvr>
                                    </p:animEffect>
                                  </p:childTnLst>
                                </p:cTn>
                              </p:par>
                            </p:childTnLst>
                          </p:cTn>
                        </p:par>
                        <p:par>
                          <p:cTn id="25" fill="hold">
                            <p:stCondLst>
                              <p:cond delay="1900"/>
                            </p:stCondLst>
                            <p:childTnLst>
                              <p:par>
                                <p:cTn id="26" presetID="22" presetClass="entr" presetSubtype="1"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up)">
                                      <p:cBhvr>
                                        <p:cTn id="28" dur="300"/>
                                        <p:tgtEl>
                                          <p:spTgt spid="30"/>
                                        </p:tgtEl>
                                      </p:cBhvr>
                                    </p:animEffect>
                                  </p:childTnLst>
                                </p:cTn>
                              </p:par>
                            </p:childTnLst>
                          </p:cTn>
                        </p:par>
                        <p:par>
                          <p:cTn id="29" fill="hold">
                            <p:stCondLst>
                              <p:cond delay="2200"/>
                            </p:stCondLst>
                            <p:childTnLst>
                              <p:par>
                                <p:cTn id="30" presetID="2" presetClass="entr" presetSubtype="8" fill="hold" grpId="0" nodeType="afterEffect">
                                  <p:stCondLst>
                                    <p:cond delay="0"/>
                                  </p:stCondLst>
                                  <p:childTnLst>
                                    <p:set>
                                      <p:cBhvr>
                                        <p:cTn id="31" dur="1" fill="hold">
                                          <p:stCondLst>
                                            <p:cond delay="0"/>
                                          </p:stCondLst>
                                        </p:cTn>
                                        <p:tgtEl>
                                          <p:spTgt spid="35847"/>
                                        </p:tgtEl>
                                        <p:attrNameLst>
                                          <p:attrName>style.visibility</p:attrName>
                                        </p:attrNameLst>
                                      </p:cBhvr>
                                      <p:to>
                                        <p:strVal val="visible"/>
                                      </p:to>
                                    </p:set>
                                    <p:anim calcmode="lin" valueType="num">
                                      <p:cBhvr additive="base">
                                        <p:cTn id="32" dur="300" fill="hold"/>
                                        <p:tgtEl>
                                          <p:spTgt spid="35847"/>
                                        </p:tgtEl>
                                        <p:attrNameLst>
                                          <p:attrName>ppt_x</p:attrName>
                                        </p:attrNameLst>
                                      </p:cBhvr>
                                      <p:tavLst>
                                        <p:tav tm="0">
                                          <p:val>
                                            <p:strVal val="0-#ppt_w/2"/>
                                          </p:val>
                                        </p:tav>
                                        <p:tav tm="100000">
                                          <p:val>
                                            <p:strVal val="#ppt_x"/>
                                          </p:val>
                                        </p:tav>
                                      </p:tavLst>
                                    </p:anim>
                                    <p:anim calcmode="lin" valueType="num">
                                      <p:cBhvr additive="base">
                                        <p:cTn id="33" dur="300" fill="hold"/>
                                        <p:tgtEl>
                                          <p:spTgt spid="35847"/>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2" presetClass="entr" presetSubtype="8" fill="hold" nodeType="afterEffect">
                                  <p:stCondLst>
                                    <p:cond delay="0"/>
                                  </p:stCondLst>
                                  <p:childTnLst>
                                    <p:set>
                                      <p:cBhvr>
                                        <p:cTn id="36" dur="1" fill="hold">
                                          <p:stCondLst>
                                            <p:cond delay="0"/>
                                          </p:stCondLst>
                                        </p:cTn>
                                        <p:tgtEl>
                                          <p:spTgt spid="35840"/>
                                        </p:tgtEl>
                                        <p:attrNameLst>
                                          <p:attrName>style.visibility</p:attrName>
                                        </p:attrNameLst>
                                      </p:cBhvr>
                                      <p:to>
                                        <p:strVal val="visible"/>
                                      </p:to>
                                    </p:set>
                                    <p:animEffect transition="in" filter="wipe(left)">
                                      <p:cBhvr>
                                        <p:cTn id="37" dur="500"/>
                                        <p:tgtEl>
                                          <p:spTgt spid="35840"/>
                                        </p:tgtEl>
                                      </p:cBhvr>
                                    </p:animEffect>
                                  </p:childTnLst>
                                </p:cTn>
                              </p:par>
                            </p:childTnLst>
                          </p:cTn>
                        </p:par>
                        <p:par>
                          <p:cTn id="38" fill="hold">
                            <p:stCondLst>
                              <p:cond delay="3000"/>
                            </p:stCondLst>
                            <p:childTnLst>
                              <p:par>
                                <p:cTn id="39" presetID="22" presetClass="entr" presetSubtype="1"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wipe(up)">
                                      <p:cBhvr>
                                        <p:cTn id="41" dur="300"/>
                                        <p:tgtEl>
                                          <p:spTgt spid="64"/>
                                        </p:tgtEl>
                                      </p:cBhvr>
                                    </p:animEffect>
                                  </p:childTnLst>
                                </p:cTn>
                              </p:par>
                            </p:childTnLst>
                          </p:cTn>
                        </p:par>
                        <p:par>
                          <p:cTn id="42" fill="hold">
                            <p:stCondLst>
                              <p:cond delay="3300"/>
                            </p:stCondLst>
                            <p:childTnLst>
                              <p:par>
                                <p:cTn id="43" presetID="22" presetClass="entr" presetSubtype="1"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3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p:bldP spid="35847" grpId="0" animBg="1"/>
      <p:bldP spid="3593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ChangeArrowheads="1"/>
          </p:cNvSpPr>
          <p:nvPr/>
        </p:nvSpPr>
        <p:spPr bwMode="gray">
          <a:xfrm>
            <a:off x="544259" y="5491068"/>
            <a:ext cx="8660939" cy="23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algn="l">
              <a:lnSpc>
                <a:spcPct val="83000"/>
              </a:lnSpc>
            </a:pPr>
            <a:r>
              <a:rPr lang="en-US" sz="1600" dirty="0">
                <a:solidFill>
                  <a:schemeClr val="accent1"/>
                </a:solidFill>
                <a:latin typeface="+mj-lt"/>
                <a:ea typeface="+mj-ea"/>
                <a:cs typeface="+mj-cs"/>
              </a:rPr>
              <a:t>KEY PUBLIC MARKETS</a:t>
            </a:r>
            <a:br>
              <a:rPr lang="en-US" sz="1600" dirty="0">
                <a:solidFill>
                  <a:schemeClr val="accent1"/>
                </a:solidFill>
                <a:latin typeface="+mj-lt"/>
                <a:ea typeface="+mj-ea"/>
                <a:cs typeface="+mj-cs"/>
              </a:rPr>
            </a:br>
            <a:endParaRPr lang="en-US" sz="1600" dirty="0">
              <a:solidFill>
                <a:schemeClr val="accent1"/>
              </a:solidFill>
              <a:latin typeface="+mj-lt"/>
              <a:ea typeface="+mj-ea"/>
              <a:cs typeface="+mj-cs"/>
            </a:endParaRPr>
          </a:p>
        </p:txBody>
      </p:sp>
      <p:graphicFrame>
        <p:nvGraphicFramePr>
          <p:cNvPr id="37892" name="Group 4"/>
          <p:cNvGraphicFramePr>
            <a:graphicFrameLocks noGrp="1"/>
          </p:cNvGraphicFramePr>
          <p:nvPr>
            <p:extLst>
              <p:ext uri="{D42A27DB-BD31-4B8C-83A1-F6EECF244321}">
                <p14:modId xmlns:p14="http://schemas.microsoft.com/office/powerpoint/2010/main" val="2476854950"/>
              </p:ext>
            </p:extLst>
          </p:nvPr>
        </p:nvGraphicFramePr>
        <p:xfrm>
          <a:off x="544259" y="5754098"/>
          <a:ext cx="8759434" cy="499871"/>
        </p:xfrm>
        <a:graphic>
          <a:graphicData uri="http://schemas.openxmlformats.org/drawingml/2006/table">
            <a:tbl>
              <a:tblPr/>
              <a:tblGrid>
                <a:gridCol w="1187034"/>
                <a:gridCol w="1859092"/>
                <a:gridCol w="476109"/>
                <a:gridCol w="476109"/>
                <a:gridCol w="476109"/>
                <a:gridCol w="476109"/>
                <a:gridCol w="476109"/>
                <a:gridCol w="476109"/>
                <a:gridCol w="476109"/>
                <a:gridCol w="476109"/>
                <a:gridCol w="476109"/>
                <a:gridCol w="476109"/>
                <a:gridCol w="476109"/>
                <a:gridCol w="476109"/>
              </a:tblGrid>
              <a:tr h="57150">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OPIC</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12700" cap="flat" cmpd="sng" algn="ctr">
                      <a:solidFill>
                        <a:srgbClr val="0098B5"/>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dirty="0" smtClean="0">
                          <a:ln>
                            <a:noFill/>
                          </a:ln>
                          <a:solidFill>
                            <a:schemeClr val="tx1"/>
                          </a:solidFill>
                          <a:effectLst/>
                          <a:latin typeface="Arial" charset="0"/>
                          <a:ea typeface="MS PGothic" pitchFamily="34" charset="-128"/>
                        </a:rPr>
                        <a:t>S&amp;P AA+</a:t>
                      </a:r>
                      <a:endParaRPr kumimoji="0" lang="en-US" sz="700" b="0"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rgbClr val="0098B5"/>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250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rgbClr val="0098B5"/>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rgbClr val="0098B5"/>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250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rgbClr val="0098B5"/>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rgbClr val="0098B5"/>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250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rgbClr val="0098B5"/>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rgbClr val="0098B5"/>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250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rgbClr val="0098B5"/>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rgbClr val="0098B5"/>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250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rgbClr val="0098B5"/>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rgbClr val="0098B5"/>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rgbClr val="0098B5"/>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12700" cap="flat" cmpd="sng" algn="ctr">
                      <a:solidFill>
                        <a:srgbClr val="0098B5"/>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r>
              <a:tr h="57150">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MIGA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S&amp;P AAA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300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300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300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300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300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r>
              <a:tr h="58738">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ONDD</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S&amp;P AA+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22</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22</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22</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22</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22</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tx2"/>
                    </a:solidFill>
                  </a:tcPr>
                </a:tc>
              </a:tr>
              <a:tr h="73025">
                <a:tc gridSpan="2">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pt-BR" sz="700" b="1" i="0" u="none" strike="noStrike" cap="none" normalizeH="0" baseline="0" dirty="0" smtClean="0">
                          <a:ln>
                            <a:noFill/>
                          </a:ln>
                          <a:solidFill>
                            <a:schemeClr val="tx1"/>
                          </a:solidFill>
                          <a:effectLst/>
                          <a:latin typeface="Arial" charset="0"/>
                          <a:ea typeface="MS PGothic" pitchFamily="34" charset="-128"/>
                        </a:rPr>
                        <a:t>KEY PUBLIC MARKET TOTAL:</a:t>
                      </a:r>
                      <a:endParaRPr kumimoji="0" lang="en-US" sz="700" b="1"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rgbClr val="0098B5"/>
                      </a:solidFill>
                      <a:prstDash val="solid"/>
                      <a:round/>
                      <a:headEnd type="none" w="med" len="med"/>
                      <a:tailEnd type="none" w="med" len="med"/>
                    </a:lnB>
                    <a:lnTlToBr>
                      <a:noFill/>
                    </a:lnTlToBr>
                    <a:lnBlToTr>
                      <a:noFill/>
                    </a:lnBlToTr>
                    <a:solidFill>
                      <a:schemeClr val="folHlink"/>
                    </a:solidFill>
                  </a:tcPr>
                </a:tc>
                <a:tc hMerge="1">
                  <a:txBody>
                    <a:bodyPr/>
                    <a:lstStyle/>
                    <a:p>
                      <a:endParaRPr lang="en-GB"/>
                    </a:p>
                  </a:txBody>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1" i="0" u="none" strike="noStrike" cap="none" normalizeH="0" baseline="0" dirty="0" smtClean="0">
                          <a:ln>
                            <a:noFill/>
                          </a:ln>
                          <a:solidFill>
                            <a:schemeClr val="tx1"/>
                          </a:solidFill>
                          <a:effectLst/>
                          <a:latin typeface="Arial" charset="0"/>
                          <a:ea typeface="MS PGothic" pitchFamily="34" charset="-128"/>
                        </a:rPr>
                        <a:t>572</a:t>
                      </a:r>
                      <a:endParaRPr kumimoji="0" lang="en-US" sz="700" b="1"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rgbClr val="0098B5"/>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85000"/>
                        </a:lnSpc>
                        <a:spcBef>
                          <a:spcPct val="0"/>
                        </a:spcBef>
                        <a:spcAft>
                          <a:spcPct val="0"/>
                        </a:spcAft>
                        <a:buClrTx/>
                        <a:buSzTx/>
                        <a:buFontTx/>
                        <a:buNone/>
                        <a:tabLst/>
                      </a:pPr>
                      <a:endParaRPr kumimoji="0" lang="pt-BR" sz="700" b="1"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rgbClr val="0098B5"/>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1" i="0" u="none" strike="noStrike" cap="none" normalizeH="0" baseline="0" dirty="0" smtClean="0">
                          <a:ln>
                            <a:noFill/>
                          </a:ln>
                          <a:solidFill>
                            <a:schemeClr val="tx1"/>
                          </a:solidFill>
                          <a:effectLst/>
                          <a:latin typeface="Arial" charset="0"/>
                          <a:ea typeface="MS PGothic" pitchFamily="34" charset="-128"/>
                        </a:rPr>
                        <a:t>572</a:t>
                      </a:r>
                      <a:endParaRPr kumimoji="0" lang="en-US" sz="700" b="1"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rgbClr val="0098B5"/>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85000"/>
                        </a:lnSpc>
                        <a:spcBef>
                          <a:spcPct val="0"/>
                        </a:spcBef>
                        <a:spcAft>
                          <a:spcPct val="0"/>
                        </a:spcAft>
                        <a:buClrTx/>
                        <a:buSzTx/>
                        <a:buFontTx/>
                        <a:buNone/>
                        <a:tabLst/>
                      </a:pPr>
                      <a:endParaRPr kumimoji="0" lang="pt-BR" sz="700" b="1"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rgbClr val="0098B5"/>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1" i="0" u="none" strike="noStrike" cap="none" normalizeH="0" baseline="0" dirty="0" smtClean="0">
                          <a:ln>
                            <a:noFill/>
                          </a:ln>
                          <a:solidFill>
                            <a:schemeClr val="tx1"/>
                          </a:solidFill>
                          <a:effectLst/>
                          <a:latin typeface="Arial" charset="0"/>
                          <a:ea typeface="MS PGothic" pitchFamily="34" charset="-128"/>
                        </a:rPr>
                        <a:t>572</a:t>
                      </a:r>
                      <a:endParaRPr kumimoji="0" lang="en-US" sz="700" b="1"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rgbClr val="0098B5"/>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85000"/>
                        </a:lnSpc>
                        <a:spcBef>
                          <a:spcPct val="0"/>
                        </a:spcBef>
                        <a:spcAft>
                          <a:spcPct val="0"/>
                        </a:spcAft>
                        <a:buClrTx/>
                        <a:buSzTx/>
                        <a:buFontTx/>
                        <a:buNone/>
                        <a:tabLst/>
                      </a:pPr>
                      <a:endParaRPr kumimoji="0" lang="pt-BR" sz="700" b="1"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rgbClr val="0098B5"/>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1" i="0" u="none" strike="noStrike" cap="none" normalizeH="0" baseline="0" dirty="0" smtClean="0">
                          <a:ln>
                            <a:noFill/>
                          </a:ln>
                          <a:solidFill>
                            <a:schemeClr val="tx1"/>
                          </a:solidFill>
                          <a:effectLst/>
                          <a:latin typeface="Arial" charset="0"/>
                          <a:ea typeface="MS PGothic" pitchFamily="34" charset="-128"/>
                        </a:rPr>
                        <a:t>572</a:t>
                      </a:r>
                      <a:endParaRPr kumimoji="0" lang="en-US" sz="700" b="1"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rgbClr val="0098B5"/>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85000"/>
                        </a:lnSpc>
                        <a:spcBef>
                          <a:spcPct val="0"/>
                        </a:spcBef>
                        <a:spcAft>
                          <a:spcPct val="0"/>
                        </a:spcAft>
                        <a:buClrTx/>
                        <a:buSzTx/>
                        <a:buFontTx/>
                        <a:buNone/>
                        <a:tabLst/>
                      </a:pPr>
                      <a:endParaRPr kumimoji="0" lang="pt-BR" sz="700" b="1"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rgbClr val="0098B5"/>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1" i="0" u="none" strike="noStrike" cap="none" normalizeH="0" baseline="0" dirty="0" smtClean="0">
                          <a:ln>
                            <a:noFill/>
                          </a:ln>
                          <a:solidFill>
                            <a:schemeClr val="tx1"/>
                          </a:solidFill>
                          <a:effectLst/>
                          <a:latin typeface="Arial" charset="0"/>
                          <a:ea typeface="MS PGothic" pitchFamily="34" charset="-128"/>
                        </a:rPr>
                        <a:t>572</a:t>
                      </a:r>
                      <a:endParaRPr kumimoji="0" lang="en-US" sz="700" b="1"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rgbClr val="0098B5"/>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85000"/>
                        </a:lnSpc>
                        <a:spcBef>
                          <a:spcPct val="0"/>
                        </a:spcBef>
                        <a:spcAft>
                          <a:spcPct val="0"/>
                        </a:spcAft>
                        <a:buClrTx/>
                        <a:buSzTx/>
                        <a:buFontTx/>
                        <a:buNone/>
                        <a:tabLst/>
                      </a:pPr>
                      <a:endParaRPr kumimoji="0" lang="pt-BR" sz="700" b="1"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rgbClr val="0098B5"/>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1" i="0" u="none" strike="noStrike" cap="none" normalizeH="0" baseline="0" smtClean="0">
                          <a:ln>
                            <a:noFill/>
                          </a:ln>
                          <a:solidFill>
                            <a:schemeClr val="tx1"/>
                          </a:solidFill>
                          <a:effectLst/>
                          <a:latin typeface="Arial" charset="0"/>
                          <a:ea typeface="MS PGothic" pitchFamily="34" charset="-128"/>
                        </a:rPr>
                        <a:t>15</a:t>
                      </a:r>
                      <a:endParaRPr kumimoji="0" lang="en-US" sz="700" b="1"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rgbClr val="0098B5"/>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endParaRPr kumimoji="0" lang="pt-BR" sz="700" b="1"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0098B5"/>
                      </a:solidFill>
                      <a:prstDash val="solid"/>
                      <a:round/>
                      <a:headEnd type="none" w="med" len="med"/>
                      <a:tailEnd type="none" w="med" len="med"/>
                    </a:lnB>
                    <a:lnTlToBr>
                      <a:noFill/>
                    </a:lnTlToBr>
                    <a:lnBlToTr>
                      <a:noFill/>
                    </a:lnBlToTr>
                    <a:solidFill>
                      <a:schemeClr val="folHlink"/>
                    </a:solidFill>
                  </a:tcPr>
                </a:tc>
              </a:tr>
            </a:tbl>
          </a:graphicData>
        </a:graphic>
      </p:graphicFrame>
      <p:graphicFrame>
        <p:nvGraphicFramePr>
          <p:cNvPr id="37986" name="Group 98"/>
          <p:cNvGraphicFramePr>
            <a:graphicFrameLocks noGrp="1"/>
          </p:cNvGraphicFramePr>
          <p:nvPr>
            <p:extLst>
              <p:ext uri="{D42A27DB-BD31-4B8C-83A1-F6EECF244321}">
                <p14:modId xmlns:p14="http://schemas.microsoft.com/office/powerpoint/2010/main" val="638467351"/>
              </p:ext>
            </p:extLst>
          </p:nvPr>
        </p:nvGraphicFramePr>
        <p:xfrm>
          <a:off x="460973" y="735257"/>
          <a:ext cx="8824263" cy="4518179"/>
        </p:xfrm>
        <a:graphic>
          <a:graphicData uri="http://schemas.openxmlformats.org/drawingml/2006/table">
            <a:tbl>
              <a:tblPr/>
              <a:tblGrid>
                <a:gridCol w="224374"/>
                <a:gridCol w="964642"/>
                <a:gridCol w="1857223"/>
                <a:gridCol w="481502"/>
                <a:gridCol w="481502"/>
                <a:gridCol w="481502"/>
                <a:gridCol w="481502"/>
                <a:gridCol w="481502"/>
                <a:gridCol w="481502"/>
                <a:gridCol w="481502"/>
                <a:gridCol w="481502"/>
                <a:gridCol w="481502"/>
                <a:gridCol w="481502"/>
                <a:gridCol w="481502"/>
                <a:gridCol w="481502"/>
              </a:tblGrid>
              <a:tr h="133342">
                <a:tc gridSpan="2">
                  <a:txBody>
                    <a:bodyPr/>
                    <a:lstStyle/>
                    <a:p>
                      <a:pPr marL="0" marR="0" lvl="0" indent="0" algn="l" defTabSz="914400" rtl="0" eaLnBrk="1" fontAlgn="base" latinLnBrk="0" hangingPunct="1">
                        <a:lnSpc>
                          <a:spcPct val="100000"/>
                        </a:lnSpc>
                        <a:spcBef>
                          <a:spcPct val="60000"/>
                        </a:spcBef>
                        <a:spcAft>
                          <a:spcPct val="0"/>
                        </a:spcAft>
                        <a:buClrTx/>
                        <a:buSzTx/>
                        <a:buFontTx/>
                        <a:buNone/>
                        <a:tabLst/>
                      </a:pPr>
                      <a:endParaRPr kumimoji="0" lang="pt-BR"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12700" cap="flat" cmpd="sng" algn="ctr">
                      <a:solidFill>
                        <a:srgbClr val="0098B5"/>
                      </a:solidFill>
                      <a:prstDash val="solid"/>
                      <a:round/>
                      <a:headEnd type="none" w="med" len="med"/>
                      <a:tailEnd type="none" w="med" len="med"/>
                    </a:lnT>
                    <a:lnB>
                      <a:noFill/>
                    </a:lnB>
                    <a:lnTlToBr>
                      <a:noFill/>
                    </a:lnTlToBr>
                    <a:lnBlToTr>
                      <a:noFill/>
                    </a:lnBlToTr>
                    <a:noFill/>
                  </a:tcPr>
                </a:tc>
                <a:tc hMerge="1">
                  <a:txBody>
                    <a:bodyPr/>
                    <a:lstStyle/>
                    <a:p>
                      <a:endParaRPr lang="en-GB"/>
                    </a:p>
                  </a:txBody>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endParaRPr kumimoji="0" lang="pt-BR" sz="700" b="0"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rgbClr val="0098B5"/>
                      </a:solidFill>
                      <a:prstDash val="solid"/>
                      <a:round/>
                      <a:headEnd type="none" w="med" len="med"/>
                      <a:tailEnd type="none" w="med" len="med"/>
                    </a:lnT>
                    <a:lnB>
                      <a:noFill/>
                    </a:lnB>
                    <a:lnTlToBr>
                      <a:noFill/>
                    </a:lnTlToBr>
                    <a:lnBlToTr>
                      <a:noFill/>
                    </a:lnBlToTr>
                    <a:noFill/>
                  </a:tcPr>
                </a:tc>
                <a:tc gridSpan="8">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bg1"/>
                          </a:solidFill>
                          <a:effectLst/>
                          <a:latin typeface="Arial" charset="0"/>
                          <a:ea typeface="MS PGothic" pitchFamily="34" charset="-128"/>
                        </a:rPr>
                        <a:t>PROJECT RISKS</a:t>
                      </a:r>
                    </a:p>
                  </a:txBody>
                  <a:tcPr marL="18288" marR="18288" marT="9144" marB="9144" anchor="ctr" horzOverflow="overflow">
                    <a:lnL>
                      <a:noFill/>
                    </a:lnL>
                    <a:lnR>
                      <a:noFill/>
                    </a:lnR>
                    <a:lnT w="12700" cap="flat" cmpd="sng" algn="ctr">
                      <a:solidFill>
                        <a:srgbClr val="0098B5"/>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bg1"/>
                          </a:solidFill>
                          <a:effectLst/>
                          <a:latin typeface="Arial" charset="0"/>
                          <a:ea typeface="MS PGothic" pitchFamily="34" charset="-128"/>
                        </a:rPr>
                        <a:t>TRADE RISKS</a:t>
                      </a: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12700" cap="flat" cmpd="sng" algn="ctr">
                      <a:solidFill>
                        <a:srgbClr val="0098B5"/>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309776">
                <a:tc gridSpan="2">
                  <a:txBody>
                    <a:bodyPr/>
                    <a:lstStyle/>
                    <a:p>
                      <a:pPr marL="0" marR="0" lvl="0" indent="0" algn="l" defTabSz="914400" rtl="0" eaLnBrk="1" fontAlgn="base" latinLnBrk="0" hangingPunct="1">
                        <a:lnSpc>
                          <a:spcPct val="100000"/>
                        </a:lnSpc>
                        <a:spcBef>
                          <a:spcPct val="60000"/>
                        </a:spcBef>
                        <a:spcAft>
                          <a:spcPct val="0"/>
                        </a:spcAft>
                        <a:buClrTx/>
                        <a:buSzTx/>
                        <a:buFontTx/>
                        <a:buNone/>
                        <a:tabLst/>
                      </a:pPr>
                      <a:endParaRPr kumimoji="0" lang="pt-BR"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w="12700" cap="flat" cmpd="sng" algn="ctr">
                      <a:solidFill>
                        <a:srgbClr val="0098B5"/>
                      </a:solidFill>
                      <a:prstDash val="solid"/>
                      <a:round/>
                      <a:headEnd type="none" w="med" len="med"/>
                      <a:tailEnd type="none" w="med" len="med"/>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endParaRPr kumimoji="0" lang="pt-BR" sz="700" b="0"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700" b="0" i="0" u="none" strike="noStrike" cap="none" normalizeH="0" baseline="0" smtClean="0">
                          <a:ln>
                            <a:noFill/>
                          </a:ln>
                          <a:solidFill>
                            <a:schemeClr val="bg1"/>
                          </a:solidFill>
                          <a:effectLst/>
                          <a:latin typeface="Arial" charset="0"/>
                          <a:ea typeface="MS PGothic" pitchFamily="34" charset="-128"/>
                        </a:rPr>
                        <a:t>EXPROPRIATION</a:t>
                      </a:r>
                    </a:p>
                    <a:p>
                      <a:pPr marL="0" marR="0" lvl="0" indent="0" algn="l" defTabSz="914400" rtl="0" eaLnBrk="1" fontAlgn="base" latinLnBrk="0" hangingPunct="1">
                        <a:lnSpc>
                          <a:spcPct val="85000"/>
                        </a:lnSpc>
                        <a:spcBef>
                          <a:spcPct val="0"/>
                        </a:spcBef>
                        <a:spcAft>
                          <a:spcPct val="0"/>
                        </a:spcAft>
                        <a:buClrTx/>
                        <a:buSzTx/>
                        <a:buFontTx/>
                        <a:buNone/>
                        <a:tabLst/>
                      </a:pPr>
                      <a:r>
                        <a:rPr kumimoji="0" lang="en-US" sz="700" b="0" i="0" u="none" strike="noStrike" cap="none" normalizeH="0" baseline="0" smtClean="0">
                          <a:ln>
                            <a:noFill/>
                          </a:ln>
                          <a:solidFill>
                            <a:schemeClr val="bg1"/>
                          </a:solidFill>
                          <a:effectLst/>
                          <a:latin typeface="Arial" charset="0"/>
                          <a:ea typeface="MS PGothic" pitchFamily="34" charset="-128"/>
                        </a:rPr>
                        <a:t>(EQUITY):</a:t>
                      </a:r>
                    </a:p>
                  </a:txBody>
                  <a:tcPr marL="18288" marR="18288" marT="9144" marB="9144" anchor="b"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GB"/>
                    </a:p>
                  </a:txBody>
                  <a:tcPr/>
                </a:tc>
                <a:tc gridSpan="2">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700" b="0" i="0" u="none" strike="noStrike" cap="none" normalizeH="0" baseline="0" smtClean="0">
                          <a:ln>
                            <a:noFill/>
                          </a:ln>
                          <a:solidFill>
                            <a:schemeClr val="bg1"/>
                          </a:solidFill>
                          <a:effectLst/>
                          <a:latin typeface="Arial" charset="0"/>
                          <a:ea typeface="MS PGothic" pitchFamily="34" charset="-128"/>
                        </a:rPr>
                        <a:t>POLITICAL VIOLENCE WITH EXPROPRIATION</a:t>
                      </a:r>
                    </a:p>
                  </a:txBody>
                  <a:tcPr marL="18288" marR="18288" marT="9144" marB="9144" anchor="b"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GB"/>
                    </a:p>
                  </a:txBody>
                  <a:tcPr/>
                </a:tc>
                <a:tc gridSpan="2">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700" b="0" i="0" u="none" strike="noStrike" cap="none" normalizeH="0" baseline="0" smtClean="0">
                          <a:ln>
                            <a:noFill/>
                          </a:ln>
                          <a:solidFill>
                            <a:schemeClr val="bg1"/>
                          </a:solidFill>
                          <a:effectLst/>
                          <a:latin typeface="Arial" charset="0"/>
                          <a:ea typeface="MS PGothic" pitchFamily="34" charset="-128"/>
                        </a:rPr>
                        <a:t>POLITICAL VIOLENCE</a:t>
                      </a:r>
                      <a:br>
                        <a:rPr kumimoji="0" lang="en-US" sz="700" b="0" i="0" u="none" strike="noStrike" cap="none" normalizeH="0" baseline="0" smtClean="0">
                          <a:ln>
                            <a:noFill/>
                          </a:ln>
                          <a:solidFill>
                            <a:schemeClr val="bg1"/>
                          </a:solidFill>
                          <a:effectLst/>
                          <a:latin typeface="Arial" charset="0"/>
                          <a:ea typeface="MS PGothic" pitchFamily="34" charset="-128"/>
                        </a:rPr>
                      </a:br>
                      <a:r>
                        <a:rPr kumimoji="0" lang="en-US" sz="700" b="0" i="0" u="none" strike="noStrike" cap="none" normalizeH="0" baseline="0" smtClean="0">
                          <a:ln>
                            <a:noFill/>
                          </a:ln>
                          <a:solidFill>
                            <a:schemeClr val="bg1"/>
                          </a:solidFill>
                          <a:effectLst/>
                          <a:latin typeface="Arial" charset="0"/>
                          <a:ea typeface="MS PGothic" pitchFamily="34" charset="-128"/>
                        </a:rPr>
                        <a:t>STAND ALONE:</a:t>
                      </a:r>
                    </a:p>
                  </a:txBody>
                  <a:tcPr marL="18288" marR="18288" marT="9144" marB="9144" anchor="b"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GB"/>
                    </a:p>
                  </a:txBody>
                  <a:tcPr/>
                </a:tc>
                <a:tc gridSpan="2">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700" b="0" i="0" u="none" strike="noStrike" cap="none" normalizeH="0" baseline="0" smtClean="0">
                          <a:ln>
                            <a:noFill/>
                          </a:ln>
                          <a:solidFill>
                            <a:schemeClr val="bg1"/>
                          </a:solidFill>
                          <a:effectLst/>
                          <a:latin typeface="Arial" charset="0"/>
                          <a:ea typeface="MS PGothic" pitchFamily="34" charset="-128"/>
                        </a:rPr>
                        <a:t>POLITICAL RISK LENDERS (DEBT):</a:t>
                      </a:r>
                    </a:p>
                  </a:txBody>
                  <a:tcPr marL="18288" marR="18288" marT="9144" marB="9144" anchor="b"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GB"/>
                    </a:p>
                  </a:txBody>
                  <a:tcPr/>
                </a:tc>
                <a:tc gridSpan="2">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700" b="0" i="0" u="none" strike="noStrike" cap="none" normalizeH="0" baseline="0" smtClean="0">
                          <a:ln>
                            <a:noFill/>
                          </a:ln>
                          <a:solidFill>
                            <a:schemeClr val="bg1"/>
                          </a:solidFill>
                          <a:effectLst/>
                          <a:latin typeface="Arial" charset="0"/>
                          <a:ea typeface="MS PGothic" pitchFamily="34" charset="-128"/>
                        </a:rPr>
                        <a:t>CONTRACT FRUSTRATION:</a:t>
                      </a:r>
                    </a:p>
                  </a:txBody>
                  <a:tcPr marL="18288" marR="18288" marT="9144" marB="9144" anchor="b"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hlink"/>
                    </a:solidFill>
                  </a:tcPr>
                </a:tc>
                <a:tc hMerge="1">
                  <a:txBody>
                    <a:bodyPr/>
                    <a:lstStyle/>
                    <a:p>
                      <a:endParaRPr lang="en-GB"/>
                    </a:p>
                  </a:txBody>
                  <a:tcPr/>
                </a:tc>
                <a:tc gridSpan="2">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700" b="0" i="0" u="none" strike="noStrike" cap="none" normalizeH="0" baseline="0" smtClean="0">
                          <a:ln>
                            <a:noFill/>
                          </a:ln>
                          <a:solidFill>
                            <a:schemeClr val="bg1"/>
                          </a:solidFill>
                          <a:effectLst/>
                          <a:latin typeface="Arial" charset="0"/>
                          <a:ea typeface="MS PGothic" pitchFamily="34" charset="-128"/>
                        </a:rPr>
                        <a:t>STRUCTURED CREDIT</a:t>
                      </a:r>
                      <a:br>
                        <a:rPr kumimoji="0" lang="en-US" sz="700" b="0" i="0" u="none" strike="noStrike" cap="none" normalizeH="0" baseline="0" smtClean="0">
                          <a:ln>
                            <a:noFill/>
                          </a:ln>
                          <a:solidFill>
                            <a:schemeClr val="bg1"/>
                          </a:solidFill>
                          <a:effectLst/>
                          <a:latin typeface="Arial" charset="0"/>
                          <a:ea typeface="MS PGothic" pitchFamily="34" charset="-128"/>
                        </a:rPr>
                      </a:br>
                      <a:r>
                        <a:rPr kumimoji="0" lang="en-US" sz="700" b="0" i="0" u="none" strike="noStrike" cap="none" normalizeH="0" baseline="0" smtClean="0">
                          <a:ln>
                            <a:noFill/>
                          </a:ln>
                          <a:solidFill>
                            <a:schemeClr val="bg1"/>
                          </a:solidFill>
                          <a:effectLst/>
                          <a:latin typeface="Arial" charset="0"/>
                          <a:ea typeface="MS PGothic" pitchFamily="34" charset="-128"/>
                        </a:rPr>
                        <a:t>NON-PAYMENT:</a:t>
                      </a:r>
                    </a:p>
                  </a:txBody>
                  <a:tcPr marL="18288" marR="18288" marT="9144" marB="9144" anchor="b" horzOverflow="overflow">
                    <a:lnL>
                      <a:noFill/>
                    </a:lnL>
                    <a:lnR w="12700" cap="flat" cmpd="sng" algn="ctr">
                      <a:solidFill>
                        <a:srgbClr val="0098B5"/>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hlink"/>
                    </a:solidFill>
                  </a:tcPr>
                </a:tc>
                <a:tc hMerge="1">
                  <a:txBody>
                    <a:bodyPr/>
                    <a:lstStyle/>
                    <a:p>
                      <a:endParaRPr lang="en-GB"/>
                    </a:p>
                  </a:txBody>
                  <a:tcPr/>
                </a:tc>
              </a:tr>
              <a:tr h="133342">
                <a:tc gridSpan="2">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accent1"/>
                          </a:solidFill>
                          <a:effectLst/>
                          <a:latin typeface="Arial" charset="0"/>
                          <a:ea typeface="MS PGothic" pitchFamily="34" charset="-128"/>
                        </a:rPr>
                        <a:t>NAME</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accent1"/>
                          </a:solidFill>
                          <a:effectLst/>
                          <a:latin typeface="Arial" charset="0"/>
                          <a:ea typeface="MS PGothic" pitchFamily="34" charset="-128"/>
                        </a:rPr>
                        <a:t>RATING:</a:t>
                      </a:r>
                    </a:p>
                  </a:txBody>
                  <a:tcPr marL="18288" marR="18288" marT="9144" marB="9144" anchor="ct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accent1"/>
                          </a:solidFill>
                          <a:effectLst/>
                          <a:latin typeface="Arial" charset="0"/>
                          <a:ea typeface="MS PGothic" pitchFamily="34" charset="-128"/>
                        </a:rPr>
                        <a:t>MAX LINE</a:t>
                      </a:r>
                    </a:p>
                  </a:txBody>
                  <a:tcPr marL="18288" marR="18288" marT="9144" marB="9144" anchor="ct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accent1"/>
                          </a:solidFill>
                          <a:effectLst/>
                          <a:latin typeface="Arial" charset="0"/>
                          <a:ea typeface="MS PGothic" pitchFamily="34" charset="-128"/>
                        </a:rPr>
                        <a:t>TENOR</a:t>
                      </a:r>
                    </a:p>
                  </a:txBody>
                  <a:tcPr marL="18288" marR="18288" marT="9144" marB="9144" anchor="ct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accent1"/>
                          </a:solidFill>
                          <a:effectLst/>
                          <a:latin typeface="Arial" charset="0"/>
                          <a:ea typeface="MS PGothic" pitchFamily="34" charset="-128"/>
                        </a:rPr>
                        <a:t>MAX LINE</a:t>
                      </a:r>
                    </a:p>
                  </a:txBody>
                  <a:tcPr marL="18288" marR="18288" marT="9144" marB="9144" anchor="ct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accent1"/>
                          </a:solidFill>
                          <a:effectLst/>
                          <a:latin typeface="Arial" charset="0"/>
                          <a:ea typeface="MS PGothic" pitchFamily="34" charset="-128"/>
                        </a:rPr>
                        <a:t>TENOR</a:t>
                      </a:r>
                    </a:p>
                  </a:txBody>
                  <a:tcPr marL="18288" marR="18288" marT="9144" marB="9144" anchor="ct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accent1"/>
                          </a:solidFill>
                          <a:effectLst/>
                          <a:latin typeface="Arial" charset="0"/>
                          <a:ea typeface="MS PGothic" pitchFamily="34" charset="-128"/>
                        </a:rPr>
                        <a:t>MAX LINE</a:t>
                      </a:r>
                    </a:p>
                  </a:txBody>
                  <a:tcPr marL="18288" marR="18288" marT="9144" marB="9144" anchor="ct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accent1"/>
                          </a:solidFill>
                          <a:effectLst/>
                          <a:latin typeface="Arial" charset="0"/>
                          <a:ea typeface="MS PGothic" pitchFamily="34" charset="-128"/>
                        </a:rPr>
                        <a:t>TENOR</a:t>
                      </a:r>
                    </a:p>
                  </a:txBody>
                  <a:tcPr marL="18288" marR="18288" marT="9144" marB="9144" anchor="ct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accent1"/>
                          </a:solidFill>
                          <a:effectLst/>
                          <a:latin typeface="Arial" charset="0"/>
                          <a:ea typeface="MS PGothic" pitchFamily="34" charset="-128"/>
                        </a:rPr>
                        <a:t>MAX LINE</a:t>
                      </a:r>
                    </a:p>
                  </a:txBody>
                  <a:tcPr marL="18288" marR="18288" marT="9144" marB="9144" anchor="ct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accent1"/>
                          </a:solidFill>
                          <a:effectLst/>
                          <a:latin typeface="Arial" charset="0"/>
                          <a:ea typeface="MS PGothic" pitchFamily="34" charset="-128"/>
                        </a:rPr>
                        <a:t>TENOR</a:t>
                      </a:r>
                    </a:p>
                  </a:txBody>
                  <a:tcPr marL="18288" marR="18288" marT="9144" marB="9144" anchor="ct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accent1"/>
                          </a:solidFill>
                          <a:effectLst/>
                          <a:latin typeface="Arial" charset="0"/>
                          <a:ea typeface="MS PGothic" pitchFamily="34" charset="-128"/>
                        </a:rPr>
                        <a:t>MAX LINE</a:t>
                      </a:r>
                    </a:p>
                  </a:txBody>
                  <a:tcPr marL="18288" marR="18288" marT="9144" marB="9144" anchor="ct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accent1"/>
                          </a:solidFill>
                          <a:effectLst/>
                          <a:latin typeface="Arial" charset="0"/>
                          <a:ea typeface="MS PGothic" pitchFamily="34" charset="-128"/>
                        </a:rPr>
                        <a:t>TENOR</a:t>
                      </a:r>
                    </a:p>
                  </a:txBody>
                  <a:tcPr marL="18288" marR="18288" marT="9144" marB="9144" anchor="ct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accent1"/>
                          </a:solidFill>
                          <a:effectLst/>
                          <a:latin typeface="Arial" charset="0"/>
                          <a:ea typeface="MS PGothic" pitchFamily="34" charset="-128"/>
                        </a:rPr>
                        <a:t>MAX LINE</a:t>
                      </a:r>
                    </a:p>
                  </a:txBody>
                  <a:tcPr marL="18288" marR="18288" marT="9144" marB="9144" anchor="ct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hlink"/>
                          </a:solidFill>
                          <a:effectLst/>
                          <a:latin typeface="Arial" charset="0"/>
                          <a:ea typeface="MS PGothic" pitchFamily="34" charset="-128"/>
                        </a:rPr>
                        <a:t>TENOR</a:t>
                      </a:r>
                    </a:p>
                  </a:txBody>
                  <a:tcPr marL="18288" marR="18288" marT="9144" marB="9144" anchor="ctr" horzOverflow="overflow">
                    <a:lnL>
                      <a:noFill/>
                    </a:lnL>
                    <a:lnR w="12700" cap="flat" cmpd="sng" algn="ctr">
                      <a:solidFill>
                        <a:srgbClr val="0098B5"/>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noFill/>
                  </a:tcPr>
                </a:tc>
              </a:tr>
              <a:tr h="133342">
                <a:tc gridSpan="2">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ACE*</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hMerge="1">
                  <a:txBody>
                    <a:bodyPr/>
                    <a:lstStyle/>
                    <a:p>
                      <a:endParaRPr lang="en-GB"/>
                    </a:p>
                  </a:txBody>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S&amp;P AA-, AM Best A+</a:t>
                      </a: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1" i="0" u="none" strike="noStrike" cap="none" normalizeH="0" baseline="0" dirty="0" smtClean="0">
                          <a:ln>
                            <a:noFill/>
                          </a:ln>
                          <a:solidFill>
                            <a:schemeClr val="tx1"/>
                          </a:solidFill>
                          <a:effectLst/>
                          <a:latin typeface="Arial" charset="0"/>
                          <a:ea typeface="MS PGothic" pitchFamily="34" charset="-128"/>
                        </a:rPr>
                        <a:t>100</a:t>
                      </a:r>
                      <a:endParaRPr kumimoji="0" lang="en-US" sz="700" b="1"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A6E2EF"/>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1" i="0" u="none" strike="noStrike" cap="none" normalizeH="0" baseline="0" dirty="0" smtClean="0">
                          <a:ln>
                            <a:noFill/>
                          </a:ln>
                          <a:solidFill>
                            <a:schemeClr val="tx1"/>
                          </a:solidFill>
                          <a:effectLst/>
                          <a:latin typeface="Arial" charset="0"/>
                          <a:ea typeface="MS PGothic" pitchFamily="34" charset="-128"/>
                        </a:rPr>
                        <a:t>100</a:t>
                      </a:r>
                      <a:endParaRPr kumimoji="0" lang="en-US" sz="700" b="1"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A6E2EF"/>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1" i="0" u="none" strike="noStrike" cap="none" normalizeH="0" baseline="0" dirty="0" smtClean="0">
                          <a:ln>
                            <a:noFill/>
                          </a:ln>
                          <a:solidFill>
                            <a:schemeClr val="tx1"/>
                          </a:solidFill>
                          <a:effectLst/>
                          <a:latin typeface="Arial" charset="0"/>
                          <a:ea typeface="MS PGothic" pitchFamily="34" charset="-128"/>
                        </a:rPr>
                        <a:t>100</a:t>
                      </a:r>
                      <a:endParaRPr kumimoji="0" lang="en-US" sz="700" b="1"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A6E2EF"/>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1" i="0" u="none" strike="noStrike" cap="none" normalizeH="0" baseline="0" dirty="0" smtClean="0">
                          <a:ln>
                            <a:noFill/>
                          </a:ln>
                          <a:solidFill>
                            <a:schemeClr val="tx1"/>
                          </a:solidFill>
                          <a:effectLst/>
                          <a:latin typeface="Arial" charset="0"/>
                          <a:ea typeface="MS PGothic" pitchFamily="34" charset="-128"/>
                        </a:rPr>
                        <a:t>80</a:t>
                      </a:r>
                      <a:endParaRPr kumimoji="0" lang="en-US" sz="700" b="1"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A6E2EF"/>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r>
              <a:tr h="133342">
                <a:tc gridSpan="2">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ea typeface="MS PGothic" pitchFamily="34" charset="-128"/>
                        </a:rPr>
                        <a:t>AIG</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A6E2EF"/>
                    </a:solidFill>
                  </a:tcPr>
                </a:tc>
                <a:tc hMerge="1">
                  <a:txBody>
                    <a:bodyPr/>
                    <a:lstStyle/>
                    <a:p>
                      <a:endParaRPr lang="en-GB"/>
                    </a:p>
                  </a:txBody>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ea typeface="MS PGothic" pitchFamily="34" charset="-128"/>
                        </a:rPr>
                        <a:t>S&amp;P A, Moody's A1</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120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120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120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120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r>
              <a:tr h="133342">
                <a:tc gridSpan="2">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dirty="0" err="1" smtClean="0">
                          <a:ln>
                            <a:noFill/>
                          </a:ln>
                          <a:solidFill>
                            <a:schemeClr val="tx1"/>
                          </a:solidFill>
                          <a:effectLst/>
                          <a:latin typeface="Arial" charset="0"/>
                          <a:ea typeface="MS PGothic" pitchFamily="34" charset="-128"/>
                        </a:rPr>
                        <a:t>Atradius</a:t>
                      </a:r>
                      <a:endParaRPr kumimoji="0" lang="en-US" sz="700" b="0"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hMerge="1">
                  <a:txBody>
                    <a:bodyPr/>
                    <a:lstStyle/>
                    <a:p>
                      <a:endParaRPr lang="en-GB"/>
                    </a:p>
                  </a:txBody>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ea typeface="MS PGothic" pitchFamily="34" charset="-128"/>
                        </a:rPr>
                        <a:t>S&amp;P BBB, AM Best A, Moody's A3</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A6E2EF"/>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dirty="0" smtClean="0">
                          <a:ln>
                            <a:noFill/>
                          </a:ln>
                          <a:solidFill>
                            <a:schemeClr val="tx1"/>
                          </a:solidFill>
                          <a:effectLst/>
                          <a:latin typeface="Arial" charset="0"/>
                          <a:ea typeface="MS PGothic" pitchFamily="34" charset="-128"/>
                        </a:rPr>
                        <a:t>100</a:t>
                      </a:r>
                      <a:endParaRPr kumimoji="0" lang="en-US" sz="700" b="0"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dirty="0" smtClean="0">
                          <a:ln>
                            <a:noFill/>
                          </a:ln>
                          <a:solidFill>
                            <a:schemeClr val="tx1"/>
                          </a:solidFill>
                          <a:effectLst/>
                          <a:latin typeface="Arial" charset="0"/>
                          <a:ea typeface="MS PGothic" pitchFamily="34" charset="-128"/>
                        </a:rPr>
                        <a:t>7</a:t>
                      </a:r>
                      <a:endParaRPr kumimoji="0" lang="en-US" sz="700" b="0"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r>
              <a:tr h="133342">
                <a:tc gridSpan="2">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Axis </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ea typeface="MS PGothic" pitchFamily="34" charset="-128"/>
                        </a:rPr>
                        <a:t>S&amp;P A+, AM Best A</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36</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r>
              <a:tr h="133342">
                <a:tc gridSpan="2">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Beazley*</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hMerge="1">
                  <a:txBody>
                    <a:bodyPr/>
                    <a:lstStyle/>
                    <a:p>
                      <a:endParaRPr lang="en-GB"/>
                    </a:p>
                  </a:txBody>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S&amp;P A+, AM Best A</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1" i="0" u="none" strike="noStrike" cap="none" normalizeH="0" baseline="0" dirty="0" smtClean="0">
                          <a:ln>
                            <a:noFill/>
                          </a:ln>
                          <a:solidFill>
                            <a:schemeClr val="tx1"/>
                          </a:solidFill>
                          <a:effectLst/>
                          <a:latin typeface="Arial" charset="0"/>
                          <a:ea typeface="MS PGothic" pitchFamily="34" charset="-128"/>
                        </a:rPr>
                        <a:t>40</a:t>
                      </a:r>
                      <a:endParaRPr kumimoji="0" lang="en-US" sz="700" b="1"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A6E2EF"/>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dirty="0" smtClean="0">
                          <a:ln>
                            <a:noFill/>
                          </a:ln>
                          <a:solidFill>
                            <a:schemeClr val="tx1"/>
                          </a:solidFill>
                          <a:effectLst/>
                          <a:latin typeface="Arial" charset="0"/>
                          <a:ea typeface="MS PGothic" pitchFamily="34" charset="-128"/>
                        </a:rPr>
                        <a:t>7</a:t>
                      </a:r>
                      <a:endParaRPr kumimoji="0" lang="en-US" sz="700" b="0"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1" i="0" u="none" strike="noStrike" cap="none" normalizeH="0" baseline="0" dirty="0" smtClean="0">
                          <a:ln>
                            <a:noFill/>
                          </a:ln>
                          <a:solidFill>
                            <a:schemeClr val="tx1"/>
                          </a:solidFill>
                          <a:effectLst/>
                          <a:latin typeface="Arial" charset="0"/>
                          <a:ea typeface="MS PGothic" pitchFamily="34" charset="-128"/>
                        </a:rPr>
                        <a:t>40</a:t>
                      </a:r>
                      <a:endParaRPr kumimoji="0" lang="en-US" sz="700" b="1"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A6E2EF"/>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1" i="0" u="none" strike="noStrike" cap="none" normalizeH="0" baseline="0" dirty="0" smtClean="0">
                          <a:ln>
                            <a:noFill/>
                          </a:ln>
                          <a:solidFill>
                            <a:schemeClr val="tx1"/>
                          </a:solidFill>
                          <a:effectLst/>
                          <a:latin typeface="Arial" charset="0"/>
                          <a:ea typeface="MS PGothic" pitchFamily="34" charset="-128"/>
                        </a:rPr>
                        <a:t>40</a:t>
                      </a:r>
                      <a:endParaRPr kumimoji="0" lang="en-US" sz="700" b="1"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A6E2EF"/>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1" i="0" u="none" strike="noStrike" cap="none" normalizeH="0" baseline="0" dirty="0" smtClean="0">
                          <a:ln>
                            <a:noFill/>
                          </a:ln>
                          <a:solidFill>
                            <a:schemeClr val="tx1"/>
                          </a:solidFill>
                          <a:effectLst/>
                          <a:latin typeface="Arial" charset="0"/>
                          <a:ea typeface="MS PGothic" pitchFamily="34" charset="-128"/>
                        </a:rPr>
                        <a:t>40</a:t>
                      </a:r>
                      <a:endParaRPr kumimoji="0" lang="en-US" sz="700" b="1"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A6E2EF"/>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1" i="0" u="none" strike="noStrike" cap="none" normalizeH="0" baseline="0" dirty="0" smtClean="0">
                          <a:ln>
                            <a:noFill/>
                          </a:ln>
                          <a:solidFill>
                            <a:schemeClr val="tx1"/>
                          </a:solidFill>
                          <a:effectLst/>
                          <a:latin typeface="Arial" charset="0"/>
                          <a:ea typeface="MS PGothic" pitchFamily="34" charset="-128"/>
                        </a:rPr>
                        <a:t>25</a:t>
                      </a:r>
                      <a:endParaRPr kumimoji="0" lang="en-US" sz="700" b="1"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A6E2EF"/>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r>
              <a:tr h="133342">
                <a:tc gridSpan="2">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Catlin Bermuda*</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AM Best A, Moody's A</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90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60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90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65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r>
              <a:tr h="133342">
                <a:tc gridSpan="2">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Coface Unistrat</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hMerge="1">
                  <a:txBody>
                    <a:bodyPr/>
                    <a:lstStyle/>
                    <a:p>
                      <a:endParaRPr lang="en-GB"/>
                    </a:p>
                  </a:txBody>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Fitch AA-, Moody's A2</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65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65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65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65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65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r>
              <a:tr h="133342">
                <a:tc gridSpan="2">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CV Starr*</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AM Best A</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40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40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40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40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r>
              <a:tr h="133342">
                <a:tc gridSpan="2">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Euler Hermes</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hMerge="1">
                  <a:txBody>
                    <a:bodyPr/>
                    <a:lstStyle/>
                    <a:p>
                      <a:endParaRPr lang="en-GB"/>
                    </a:p>
                  </a:txBody>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S&amp;P AA-</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8</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8</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8</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8</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8</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r>
              <a:tr h="133342">
                <a:tc gridSpan="2">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FCIA (Great American)</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S&amp;P A+, Fitch A+ AM Best A Moody's A2</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r>
              <a:tr h="133342">
                <a:tc gridSpan="2">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Garant</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hMerge="1">
                  <a:txBody>
                    <a:bodyPr/>
                    <a:lstStyle/>
                    <a:p>
                      <a:endParaRPr lang="en-GB"/>
                    </a:p>
                  </a:txBody>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AM Best A-</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40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40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40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40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r>
              <a:tr h="133342">
                <a:tc gridSpan="2">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HCC Credit Group</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S&amp;P AA</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r>
              <a:tr h="133342">
                <a:tc gridSpan="2">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Inter-Hannover</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hMerge="1">
                  <a:txBody>
                    <a:bodyPr/>
                    <a:lstStyle/>
                    <a:p>
                      <a:endParaRPr lang="en-GB"/>
                    </a:p>
                  </a:txBody>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S&amp;P AA-, AM Best A+, Moody's AA-</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r>
              <a:tr h="133342">
                <a:tc gridSpan="2">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Ironshore</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AM Best A-</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r>
              <a:tr h="133342">
                <a:tc gridSpan="2">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Lancashire</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hMerge="1">
                  <a:txBody>
                    <a:bodyPr/>
                    <a:lstStyle/>
                    <a:p>
                      <a:endParaRPr lang="en-GB"/>
                    </a:p>
                  </a:txBody>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S&amp;P A-, AM Best A-</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200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200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200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200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r>
              <a:tr h="133342">
                <a:tc gridSpan="2">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Latin American Uwrs</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S&amp;P A</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8</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8</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8</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r>
              <a:tr h="133342">
                <a:tc gridSpan="2">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Liberty Mutual </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hMerge="1">
                  <a:txBody>
                    <a:bodyPr/>
                    <a:lstStyle/>
                    <a:p>
                      <a:endParaRPr lang="en-GB"/>
                    </a:p>
                  </a:txBody>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S&amp;P A-, AM Best A</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r>
              <a:tr h="133342">
                <a:tc gridSpan="2">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Markel</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AM Best A, Fitch A</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120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r>
              <a:tr h="133342">
                <a:tc gridSpan="2">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Sovereign (100% Ace)</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hMerge="1">
                  <a:txBody>
                    <a:bodyPr/>
                    <a:lstStyle/>
                    <a:p>
                      <a:endParaRPr lang="en-GB"/>
                    </a:p>
                  </a:txBody>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S&amp;P AA-, AM Best A+</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125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125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125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r>
              <a:tr h="133342">
                <a:tc gridSpan="2">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Torus*</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AM Best A-</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r>
              <a:tr h="133342">
                <a:tc gridSpan="2">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XL*</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hMerge="1">
                  <a:txBody>
                    <a:bodyPr/>
                    <a:lstStyle/>
                    <a:p>
                      <a:endParaRPr lang="en-GB"/>
                    </a:p>
                  </a:txBody>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S&amp;P A, Fitch A, AM Best A, Moody's A2</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r>
              <a:tr h="133342">
                <a:tc gridSpan="2">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Zurich</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S&amp;P AA- </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r>
              <a:tr h="133342">
                <a:tc gridSpan="3">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ea typeface="MS PGothic" pitchFamily="34" charset="-128"/>
                        </a:rPr>
                        <a:t>COMPANY MARKET TOTAL</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folHlink"/>
                    </a:solidFill>
                  </a:tcPr>
                </a:tc>
                <a:tc hMerge="1">
                  <a:txBody>
                    <a:bodyPr/>
                    <a:lstStyle/>
                    <a:p>
                      <a:endParaRPr lang="en-GB"/>
                    </a:p>
                  </a:txBody>
                  <a:tcPr/>
                </a:tc>
                <a:tc hMerge="1">
                  <a:txBody>
                    <a:bodyPr/>
                    <a:lstStyle/>
                    <a:p>
                      <a:endParaRPr lang="en-GB"/>
                    </a:p>
                  </a:txBody>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ea typeface="MS PGothic" pitchFamily="34" charset="-128"/>
                        </a:rPr>
                        <a:t>1078</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85000"/>
                        </a:lnSpc>
                        <a:spcBef>
                          <a:spcPct val="0"/>
                        </a:spcBef>
                        <a:spcAft>
                          <a:spcPct val="0"/>
                        </a:spcAft>
                        <a:buClrTx/>
                        <a:buSzTx/>
                        <a:buFontTx/>
                        <a:buNone/>
                        <a:tabLst/>
                      </a:pPr>
                      <a:endParaRPr kumimoji="0" lang="pt-BR" sz="700" b="1"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ea typeface="MS PGothic" pitchFamily="34" charset="-128"/>
                        </a:rPr>
                        <a:t>1038</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85000"/>
                        </a:lnSpc>
                        <a:spcBef>
                          <a:spcPct val="0"/>
                        </a:spcBef>
                        <a:spcAft>
                          <a:spcPct val="0"/>
                        </a:spcAft>
                        <a:buClrTx/>
                        <a:buSzTx/>
                        <a:buFontTx/>
                        <a:buNone/>
                        <a:tabLst/>
                      </a:pPr>
                      <a:endParaRPr kumimoji="0" lang="pt-BR" sz="700" b="1"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ea typeface="MS PGothic" pitchFamily="34" charset="-128"/>
                        </a:rPr>
                        <a:t>318</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85000"/>
                        </a:lnSpc>
                        <a:spcBef>
                          <a:spcPct val="0"/>
                        </a:spcBef>
                        <a:spcAft>
                          <a:spcPct val="0"/>
                        </a:spcAft>
                        <a:buClrTx/>
                        <a:buSzTx/>
                        <a:buFontTx/>
                        <a:buNone/>
                        <a:tabLst/>
                      </a:pPr>
                      <a:endParaRPr kumimoji="0" lang="pt-BR" sz="700" b="1"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ea typeface="MS PGothic" pitchFamily="34" charset="-128"/>
                        </a:rPr>
                        <a:t>1090</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85000"/>
                        </a:lnSpc>
                        <a:spcBef>
                          <a:spcPct val="0"/>
                        </a:spcBef>
                        <a:spcAft>
                          <a:spcPct val="0"/>
                        </a:spcAft>
                        <a:buClrTx/>
                        <a:buSzTx/>
                        <a:buFontTx/>
                        <a:buNone/>
                        <a:tabLst/>
                      </a:pPr>
                      <a:endParaRPr kumimoji="0" lang="pt-BR" sz="700" b="1"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ea typeface="MS PGothic" pitchFamily="34" charset="-128"/>
                        </a:rPr>
                        <a:t>915</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85000"/>
                        </a:lnSpc>
                        <a:spcBef>
                          <a:spcPct val="0"/>
                        </a:spcBef>
                        <a:spcAft>
                          <a:spcPct val="0"/>
                        </a:spcAft>
                        <a:buClrTx/>
                        <a:buSzTx/>
                        <a:buFontTx/>
                        <a:buNone/>
                        <a:tabLst/>
                      </a:pPr>
                      <a:endParaRPr kumimoji="0" lang="pt-BR" sz="700" b="1"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ea typeface="MS PGothic" pitchFamily="34" charset="-128"/>
                        </a:rPr>
                        <a:t>801</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endParaRPr kumimoji="0" lang="pt-BR" sz="700" b="1"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folHlink"/>
                    </a:solidFill>
                  </a:tcPr>
                </a:tc>
              </a:tr>
              <a:tr h="133342">
                <a:tc gridSpan="3">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ea typeface="MS PGothic" pitchFamily="34" charset="-128"/>
                        </a:rPr>
                        <a:t>Change over Q4 2012</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rgbClr val="BA2C2B"/>
                          </a:solidFill>
                          <a:effectLst/>
                          <a:latin typeface="Arial" charset="0"/>
                          <a:ea typeface="MS PGothic" pitchFamily="34" charset="-128"/>
                        </a:rPr>
                        <a:t>(+ )30</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5000"/>
                        </a:lnSpc>
                        <a:spcBef>
                          <a:spcPct val="0"/>
                        </a:spcBef>
                        <a:spcAft>
                          <a:spcPct val="0"/>
                        </a:spcAft>
                        <a:buClrTx/>
                        <a:buSzTx/>
                        <a:buFontTx/>
                        <a:buNone/>
                        <a:tabLst/>
                      </a:pPr>
                      <a:endParaRPr kumimoji="0" lang="pt-BR" sz="700" b="0" i="0" u="none" strike="noStrike" cap="none" normalizeH="0" baseline="0" smtClean="0">
                        <a:ln>
                          <a:noFill/>
                        </a:ln>
                        <a:solidFill>
                          <a:srgbClr val="BA2C2B"/>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dirty="0" smtClean="0">
                          <a:ln>
                            <a:noFill/>
                          </a:ln>
                          <a:solidFill>
                            <a:srgbClr val="BA2C2B"/>
                          </a:solidFill>
                          <a:effectLst/>
                          <a:latin typeface="Arial" charset="0"/>
                          <a:ea typeface="MS PGothic" pitchFamily="34" charset="-128"/>
                        </a:rPr>
                        <a:t>(+) 30</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5000"/>
                        </a:lnSpc>
                        <a:spcBef>
                          <a:spcPct val="0"/>
                        </a:spcBef>
                        <a:spcAft>
                          <a:spcPct val="0"/>
                        </a:spcAft>
                        <a:buClrTx/>
                        <a:buSzTx/>
                        <a:buFontTx/>
                        <a:buNone/>
                        <a:tabLst/>
                      </a:pPr>
                      <a:endParaRPr kumimoji="0" lang="pt-BR" sz="700" b="0" i="0" u="none" strike="noStrike" cap="none" normalizeH="0" baseline="0" smtClean="0">
                        <a:ln>
                          <a:noFill/>
                        </a:ln>
                        <a:solidFill>
                          <a:srgbClr val="BA2C2B"/>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endParaRPr kumimoji="0" lang="pt-BR" sz="700" b="0" i="0" u="none" strike="noStrike" cap="none" normalizeH="0" baseline="0" dirty="0" smtClean="0">
                        <a:ln>
                          <a:noFill/>
                        </a:ln>
                        <a:solidFill>
                          <a:srgbClr val="BA2C2B"/>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5000"/>
                        </a:lnSpc>
                        <a:spcBef>
                          <a:spcPct val="0"/>
                        </a:spcBef>
                        <a:spcAft>
                          <a:spcPct val="0"/>
                        </a:spcAft>
                        <a:buClrTx/>
                        <a:buSzTx/>
                        <a:buFontTx/>
                        <a:buNone/>
                        <a:tabLst/>
                      </a:pPr>
                      <a:endParaRPr kumimoji="0" lang="pt-BR" sz="700" b="0" i="0" u="none" strike="noStrike" cap="none" normalizeH="0" baseline="0" smtClean="0">
                        <a:ln>
                          <a:noFill/>
                        </a:ln>
                        <a:solidFill>
                          <a:srgbClr val="BA2C2B"/>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dirty="0" smtClean="0">
                          <a:ln>
                            <a:noFill/>
                          </a:ln>
                          <a:solidFill>
                            <a:srgbClr val="BA2C2B"/>
                          </a:solidFill>
                          <a:effectLst/>
                          <a:latin typeface="Arial" charset="0"/>
                          <a:ea typeface="MS PGothic" pitchFamily="34" charset="-128"/>
                        </a:rPr>
                        <a:t>(+) 30</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5000"/>
                        </a:lnSpc>
                        <a:spcBef>
                          <a:spcPct val="0"/>
                        </a:spcBef>
                        <a:spcAft>
                          <a:spcPct val="0"/>
                        </a:spcAft>
                        <a:buClrTx/>
                        <a:buSzTx/>
                        <a:buFontTx/>
                        <a:buNone/>
                        <a:tabLst/>
                      </a:pPr>
                      <a:endParaRPr kumimoji="0" lang="pt-BR" sz="700" b="0" i="0" u="none" strike="noStrike" cap="none" normalizeH="0" baseline="0" smtClean="0">
                        <a:ln>
                          <a:noFill/>
                        </a:ln>
                        <a:solidFill>
                          <a:srgbClr val="BA2C2B"/>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dirty="0" smtClean="0">
                          <a:ln>
                            <a:noFill/>
                          </a:ln>
                          <a:solidFill>
                            <a:srgbClr val="BA2C2B"/>
                          </a:solidFill>
                          <a:effectLst/>
                          <a:latin typeface="Arial" charset="0"/>
                          <a:ea typeface="MS PGothic" pitchFamily="34" charset="-128"/>
                        </a:rPr>
                        <a:t>(+) 30</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5000"/>
                        </a:lnSpc>
                        <a:spcBef>
                          <a:spcPct val="0"/>
                        </a:spcBef>
                        <a:spcAft>
                          <a:spcPct val="0"/>
                        </a:spcAft>
                        <a:buClrTx/>
                        <a:buSzTx/>
                        <a:buFontTx/>
                        <a:buNone/>
                        <a:tabLst/>
                      </a:pPr>
                      <a:endParaRPr kumimoji="0" lang="pt-BR" sz="700" b="0" i="0" u="none" strike="noStrike" cap="none" normalizeH="0" baseline="0" smtClean="0">
                        <a:ln>
                          <a:noFill/>
                        </a:ln>
                        <a:solidFill>
                          <a:srgbClr val="BA2C2B"/>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rgbClr val="BA2C2B"/>
                          </a:solidFill>
                          <a:effectLst/>
                          <a:latin typeface="Arial" charset="0"/>
                          <a:ea typeface="MS PGothic" pitchFamily="34" charset="-128"/>
                        </a:rPr>
                        <a:t>(+) 5</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endParaRPr kumimoji="0" lang="pt-BR"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r>
              <a:tr h="133342">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endParaRPr kumimoji="0" lang="pt-BR"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gridSpan="14">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Max line amounts shown are in USD. Tenor amounts shown are number of years. </a:t>
                      </a: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47170">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gridSpan="14">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ea typeface="MS PGothic" pitchFamily="34" charset="-128"/>
                        </a:rPr>
                        <a:t>Denotes a market that can write on "company" paper as well as through its Lloyds syndicate, but shares the capacity. Such markets have not been included in this "company" total, as their capacity is already included in the Lloyds table total, so as to prevent double counting.</a:t>
                      </a: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60999">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endParaRPr kumimoji="0" lang="pt-BR"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bg2"/>
                      </a:solidFill>
                      <a:prstDash val="solid"/>
                      <a:round/>
                      <a:headEnd type="none" w="med" len="med"/>
                      <a:tailEnd type="none" w="med" len="med"/>
                    </a:lnT>
                    <a:lnB w="12700" cap="flat" cmpd="sng" algn="ctr">
                      <a:solidFill>
                        <a:srgbClr val="0098B5"/>
                      </a:solidFill>
                      <a:prstDash val="solid"/>
                      <a:round/>
                      <a:headEnd type="none" w="med" len="med"/>
                      <a:tailEnd type="none" w="med" len="med"/>
                    </a:lnB>
                    <a:lnTlToBr>
                      <a:noFill/>
                    </a:lnTlToBr>
                    <a:lnBlToTr>
                      <a:noFill/>
                    </a:lnBlToTr>
                    <a:noFill/>
                  </a:tcPr>
                </a:tc>
                <a:tc gridSpan="14">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ea typeface="MS PGothic" pitchFamily="34" charset="-128"/>
                        </a:rPr>
                        <a:t>2013 Updates</a:t>
                      </a:r>
                      <a:r>
                        <a:rPr kumimoji="0" lang="en-US" sz="700" b="0" i="0" u="none" strike="noStrike" cap="none" normalizeH="0" baseline="0" dirty="0" smtClean="0">
                          <a:ln>
                            <a:noFill/>
                          </a:ln>
                          <a:solidFill>
                            <a:schemeClr val="tx1"/>
                          </a:solidFill>
                          <a:effectLst/>
                          <a:latin typeface="Arial" charset="0"/>
                          <a:ea typeface="MS PGothic" pitchFamily="34" charset="-128"/>
                        </a:rPr>
                        <a:t>: ACE and Beazley have both increased their capacity. ACE capacity increased $20M (from $80M to $100M on political risks and $60M to $80M.  for contract frustration). Beazley increased political risk capacity $10M (from $30M to $40M) )and $5M on structured credit (from $20M to $25M). Inter Hannover capacity is now underwritten out of Sweden vs. the US.  </a:t>
                      </a:r>
                      <a:r>
                        <a:rPr kumimoji="0" lang="en-US" sz="700" b="0" i="0" u="none" strike="noStrike" cap="none" normalizeH="0" baseline="0" dirty="0" err="1" smtClean="0">
                          <a:ln>
                            <a:noFill/>
                          </a:ln>
                          <a:solidFill>
                            <a:schemeClr val="tx1"/>
                          </a:solidFill>
                          <a:effectLst/>
                          <a:latin typeface="Arial" charset="0"/>
                          <a:ea typeface="MS PGothic" pitchFamily="34" charset="-128"/>
                        </a:rPr>
                        <a:t>Atradius’s</a:t>
                      </a:r>
                      <a:r>
                        <a:rPr kumimoji="0" lang="en-US" sz="700" b="0" i="0" u="none" strike="noStrike" cap="none" normalizeH="0" baseline="0" dirty="0" smtClean="0">
                          <a:ln>
                            <a:noFill/>
                          </a:ln>
                          <a:solidFill>
                            <a:schemeClr val="tx1"/>
                          </a:solidFill>
                          <a:effectLst/>
                          <a:latin typeface="Arial" charset="0"/>
                          <a:ea typeface="MS PGothic" pitchFamily="34" charset="-128"/>
                        </a:rPr>
                        <a:t> financial ratings have been amended per above. Euler Hermes tenors increased from 7  to 8 years. Lastly, </a:t>
                      </a:r>
                      <a:r>
                        <a:rPr kumimoji="0" lang="en-US" sz="700" b="0" i="0" u="none" strike="noStrike" cap="none" normalizeH="0" baseline="0" dirty="0" err="1" smtClean="0">
                          <a:ln>
                            <a:noFill/>
                          </a:ln>
                          <a:solidFill>
                            <a:schemeClr val="tx1"/>
                          </a:solidFill>
                          <a:effectLst/>
                          <a:latin typeface="Arial" charset="0"/>
                          <a:ea typeface="MS PGothic" pitchFamily="34" charset="-128"/>
                        </a:rPr>
                        <a:t>Chartis</a:t>
                      </a:r>
                      <a:r>
                        <a:rPr kumimoji="0" lang="en-US" sz="700" b="0" i="0" u="none" strike="noStrike" cap="none" normalizeH="0" baseline="0" dirty="0" smtClean="0">
                          <a:ln>
                            <a:noFill/>
                          </a:ln>
                          <a:solidFill>
                            <a:schemeClr val="tx1"/>
                          </a:solidFill>
                          <a:effectLst/>
                          <a:latin typeface="Arial" charset="0"/>
                          <a:ea typeface="MS PGothic" pitchFamily="34" charset="-128"/>
                        </a:rPr>
                        <a:t> has returned to the name AIG. These changes have been highlighted in the above table.</a:t>
                      </a: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bg2"/>
                      </a:solidFill>
                      <a:prstDash val="solid"/>
                      <a:round/>
                      <a:headEnd type="none" w="med" len="med"/>
                      <a:tailEnd type="none" w="med" len="med"/>
                    </a:lnT>
                    <a:lnB w="12700" cap="flat" cmpd="sng" algn="ctr">
                      <a:solidFill>
                        <a:srgbClr val="0098B5"/>
                      </a:solidFill>
                      <a:prstDash val="solid"/>
                      <a:round/>
                      <a:headEnd type="none" w="med" len="med"/>
                      <a:tailEnd type="none" w="med" len="med"/>
                    </a:lnB>
                    <a:lnTlToBr>
                      <a:noFill/>
                    </a:lnTlToBr>
                    <a:lnBlToTr>
                      <a:noFill/>
                    </a:lnBlToTr>
                    <a:solidFill>
                      <a:srgbClr val="A6E2E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sp>
        <p:nvSpPr>
          <p:cNvPr id="37890" name="Rectangle 2"/>
          <p:cNvSpPr>
            <a:spLocks noGrp="1" noChangeArrowheads="1"/>
          </p:cNvSpPr>
          <p:nvPr>
            <p:ph type="title"/>
          </p:nvPr>
        </p:nvSpPr>
        <p:spPr>
          <a:xfrm>
            <a:off x="487709" y="435142"/>
            <a:ext cx="8869454" cy="260015"/>
          </a:xfrm>
          <a:noFill/>
        </p:spPr>
        <p:txBody>
          <a:bodyPr/>
          <a:lstStyle/>
          <a:p>
            <a:r>
              <a:rPr lang="en-US" sz="1600" dirty="0" smtClean="0"/>
              <a:t>COMPANY </a:t>
            </a:r>
            <a:r>
              <a:rPr lang="en-US" sz="1600" dirty="0"/>
              <a:t>MARKET CAPACITY</a:t>
            </a:r>
          </a:p>
        </p:txBody>
      </p:sp>
    </p:spTree>
    <p:custDataLst>
      <p:tags r:id="rId1"/>
    </p:custDataLst>
    <p:extLst>
      <p:ext uri="{BB962C8B-B14F-4D97-AF65-F5344CB8AC3E}">
        <p14:creationId xmlns:p14="http://schemas.microsoft.com/office/powerpoint/2010/main" val="334467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5613" y="315748"/>
            <a:ext cx="8686800" cy="285833"/>
          </a:xfrm>
        </p:spPr>
        <p:txBody>
          <a:bodyPr/>
          <a:lstStyle/>
          <a:p>
            <a:r>
              <a:rPr lang="en-US" sz="1600" dirty="0"/>
              <a:t>LLOYD’S CAPACITY</a:t>
            </a:r>
          </a:p>
        </p:txBody>
      </p:sp>
      <p:graphicFrame>
        <p:nvGraphicFramePr>
          <p:cNvPr id="39939" name="Group 3"/>
          <p:cNvGraphicFramePr>
            <a:graphicFrameLocks noGrp="1"/>
          </p:cNvGraphicFramePr>
          <p:nvPr>
            <p:extLst>
              <p:ext uri="{D42A27DB-BD31-4B8C-83A1-F6EECF244321}">
                <p14:modId xmlns:p14="http://schemas.microsoft.com/office/powerpoint/2010/main" val="83637526"/>
              </p:ext>
            </p:extLst>
          </p:nvPr>
        </p:nvGraphicFramePr>
        <p:xfrm>
          <a:off x="461291" y="611773"/>
          <a:ext cx="8668625" cy="4109466"/>
        </p:xfrm>
        <a:graphic>
          <a:graphicData uri="http://schemas.openxmlformats.org/drawingml/2006/table">
            <a:tbl>
              <a:tblPr/>
              <a:tblGrid>
                <a:gridCol w="306751"/>
                <a:gridCol w="376392"/>
                <a:gridCol w="590289"/>
                <a:gridCol w="1545362"/>
                <a:gridCol w="487486"/>
                <a:gridCol w="487486"/>
                <a:gridCol w="474221"/>
                <a:gridCol w="500750"/>
                <a:gridCol w="487486"/>
                <a:gridCol w="487486"/>
                <a:gridCol w="487486"/>
                <a:gridCol w="487486"/>
                <a:gridCol w="487486"/>
                <a:gridCol w="487486"/>
                <a:gridCol w="487486"/>
                <a:gridCol w="487486"/>
              </a:tblGrid>
              <a:tr h="0">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endParaRPr kumimoji="0" lang="pt-BR"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12700" cap="flat" cmpd="sng" algn="ctr">
                      <a:solidFill>
                        <a:srgbClr val="0098B5"/>
                      </a:solidFill>
                      <a:prstDash val="solid"/>
                      <a:round/>
                      <a:headEnd type="none" w="med" len="med"/>
                      <a:tailEnd type="none" w="med" len="med"/>
                    </a:lnT>
                    <a:lnB>
                      <a:noFill/>
                    </a:lnB>
                    <a:lnTlToBr>
                      <a:noFill/>
                    </a:lnTlToBr>
                    <a:lnBlToTr>
                      <a:noFill/>
                    </a:lnBlToTr>
                    <a:noFill/>
                  </a:tcPr>
                </a:tc>
                <a:tc hMerge="1">
                  <a:txBody>
                    <a:bodyPr/>
                    <a:lstStyle/>
                    <a:p>
                      <a:endParaRPr lang="en-GB"/>
                    </a:p>
                  </a:txBody>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endParaRPr kumimoji="0" lang="pt-BR"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rgbClr val="0098B5"/>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endParaRPr kumimoji="0" lang="pt-BR"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rgbClr val="0098B5"/>
                      </a:solidFill>
                      <a:prstDash val="solid"/>
                      <a:round/>
                      <a:headEnd type="none" w="med" len="med"/>
                      <a:tailEnd type="none" w="med" len="med"/>
                    </a:lnT>
                    <a:lnB>
                      <a:noFill/>
                    </a:lnB>
                    <a:lnTlToBr>
                      <a:noFill/>
                    </a:lnTlToBr>
                    <a:lnBlToTr>
                      <a:noFill/>
                    </a:lnBlToTr>
                    <a:noFill/>
                  </a:tcPr>
                </a:tc>
                <a:tc gridSpan="8">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bg1"/>
                          </a:solidFill>
                          <a:effectLst/>
                          <a:latin typeface="Arial" charset="0"/>
                          <a:ea typeface="MS PGothic" pitchFamily="34" charset="-128"/>
                        </a:rPr>
                        <a:t>PROJECT RISKS</a:t>
                      </a:r>
                    </a:p>
                  </a:txBody>
                  <a:tcPr marL="18288" marR="18288" marT="9144" marB="9144" anchor="ctr" horzOverflow="overflow">
                    <a:lnL>
                      <a:noFill/>
                    </a:lnL>
                    <a:lnR>
                      <a:noFill/>
                    </a:lnR>
                    <a:lnT w="12700" cap="flat" cmpd="sng" algn="ctr">
                      <a:solidFill>
                        <a:srgbClr val="0098B5"/>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bg1"/>
                          </a:solidFill>
                          <a:effectLst/>
                          <a:latin typeface="Arial" charset="0"/>
                          <a:ea typeface="MS PGothic" pitchFamily="34" charset="-128"/>
                        </a:rPr>
                        <a:t>TRADE RISKS</a:t>
                      </a: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12700" cap="flat" cmpd="sng" algn="ctr">
                      <a:solidFill>
                        <a:srgbClr val="0098B5"/>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0">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endParaRPr kumimoji="0" lang="pt-BR"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w="12700" cap="flat" cmpd="sng" algn="ctr">
                      <a:solidFill>
                        <a:srgbClr val="0098B5"/>
                      </a:solidFill>
                      <a:prstDash val="solid"/>
                      <a:round/>
                      <a:headEnd type="none" w="med" len="med"/>
                      <a:tailEnd type="none" w="med" len="med"/>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endParaRPr kumimoji="0" lang="pt-BR"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endParaRPr kumimoji="0" lang="pt-BR"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bg1"/>
                          </a:solidFill>
                          <a:effectLst/>
                          <a:latin typeface="Arial" charset="0"/>
                          <a:ea typeface="MS PGothic" pitchFamily="34" charset="-128"/>
                        </a:rPr>
                        <a:t>EXPROPRIATION</a:t>
                      </a:r>
                    </a:p>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bg1"/>
                          </a:solidFill>
                          <a:effectLst/>
                          <a:latin typeface="Arial" charset="0"/>
                          <a:ea typeface="MS PGothic" pitchFamily="34" charset="-128"/>
                        </a:rPr>
                        <a:t>(EQUITY):</a:t>
                      </a:r>
                    </a:p>
                  </a:txBody>
                  <a:tcPr marL="18288" marR="18288" marT="9144" marB="9144" anchor="b"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GB"/>
                    </a:p>
                  </a:txBody>
                  <a:tcPr/>
                </a:tc>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Arial" charset="0"/>
                          <a:ea typeface="MS PGothic" pitchFamily="34" charset="-128"/>
                        </a:rPr>
                        <a:t>POLITICAL VIOLENCE WITH EXPROPRIATION</a:t>
                      </a:r>
                    </a:p>
                  </a:txBody>
                  <a:tcPr marL="18288" marR="18288" marT="9144" marB="9144" anchor="b"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GB"/>
                    </a:p>
                  </a:txBody>
                  <a:tcPr/>
                </a:tc>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bg1"/>
                          </a:solidFill>
                          <a:effectLst/>
                          <a:latin typeface="Arial" charset="0"/>
                          <a:ea typeface="MS PGothic" pitchFamily="34" charset="-128"/>
                        </a:rPr>
                        <a:t>POLITICAL VIOLENCE</a:t>
                      </a:r>
                      <a:br>
                        <a:rPr kumimoji="0" lang="en-US" sz="700" b="0" i="0" u="none" strike="noStrike" cap="none" normalizeH="0" baseline="0" smtClean="0">
                          <a:ln>
                            <a:noFill/>
                          </a:ln>
                          <a:solidFill>
                            <a:schemeClr val="bg1"/>
                          </a:solidFill>
                          <a:effectLst/>
                          <a:latin typeface="Arial" charset="0"/>
                          <a:ea typeface="MS PGothic" pitchFamily="34" charset="-128"/>
                        </a:rPr>
                      </a:br>
                      <a:r>
                        <a:rPr kumimoji="0" lang="en-US" sz="700" b="0" i="0" u="none" strike="noStrike" cap="none" normalizeH="0" baseline="0" smtClean="0">
                          <a:ln>
                            <a:noFill/>
                          </a:ln>
                          <a:solidFill>
                            <a:schemeClr val="bg1"/>
                          </a:solidFill>
                          <a:effectLst/>
                          <a:latin typeface="Arial" charset="0"/>
                          <a:ea typeface="MS PGothic" pitchFamily="34" charset="-128"/>
                        </a:rPr>
                        <a:t>STAND ALONE:</a:t>
                      </a:r>
                    </a:p>
                  </a:txBody>
                  <a:tcPr marL="18288" marR="18288" marT="9144" marB="9144" anchor="b"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GB"/>
                    </a:p>
                  </a:txBody>
                  <a:tcPr/>
                </a:tc>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bg1"/>
                          </a:solidFill>
                          <a:effectLst/>
                          <a:latin typeface="Arial" charset="0"/>
                          <a:ea typeface="MS PGothic" pitchFamily="34" charset="-128"/>
                        </a:rPr>
                        <a:t>POLITICAL RISK LENDERS (DEBT):</a:t>
                      </a:r>
                    </a:p>
                  </a:txBody>
                  <a:tcPr marL="18288" marR="18288" marT="9144" marB="9144" anchor="b"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GB"/>
                    </a:p>
                  </a:txBody>
                  <a:tcPr/>
                </a:tc>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bg1"/>
                          </a:solidFill>
                          <a:effectLst/>
                          <a:latin typeface="Arial" charset="0"/>
                          <a:ea typeface="MS PGothic" pitchFamily="34" charset="-128"/>
                        </a:rPr>
                        <a:t>CONTRACT FRUSTRATION:</a:t>
                      </a:r>
                    </a:p>
                  </a:txBody>
                  <a:tcPr marL="18288" marR="18288" marT="9144" marB="9144" anchor="b"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hlink"/>
                    </a:solidFill>
                  </a:tcPr>
                </a:tc>
                <a:tc hMerge="1">
                  <a:txBody>
                    <a:bodyPr/>
                    <a:lstStyle/>
                    <a:p>
                      <a:endParaRPr lang="en-GB"/>
                    </a:p>
                  </a:txBody>
                  <a:tcPr/>
                </a:tc>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bg1"/>
                          </a:solidFill>
                          <a:effectLst/>
                          <a:latin typeface="Arial" charset="0"/>
                          <a:ea typeface="MS PGothic" pitchFamily="34" charset="-128"/>
                        </a:rPr>
                        <a:t>STRUCTURED CREDIT</a:t>
                      </a:r>
                      <a:br>
                        <a:rPr kumimoji="0" lang="en-US" sz="700" b="0" i="0" u="none" strike="noStrike" cap="none" normalizeH="0" baseline="0" smtClean="0">
                          <a:ln>
                            <a:noFill/>
                          </a:ln>
                          <a:solidFill>
                            <a:schemeClr val="bg1"/>
                          </a:solidFill>
                          <a:effectLst/>
                          <a:latin typeface="Arial" charset="0"/>
                          <a:ea typeface="MS PGothic" pitchFamily="34" charset="-128"/>
                        </a:rPr>
                      </a:br>
                      <a:r>
                        <a:rPr kumimoji="0" lang="en-US" sz="700" b="0" i="0" u="none" strike="noStrike" cap="none" normalizeH="0" baseline="0" smtClean="0">
                          <a:ln>
                            <a:noFill/>
                          </a:ln>
                          <a:solidFill>
                            <a:schemeClr val="bg1"/>
                          </a:solidFill>
                          <a:effectLst/>
                          <a:latin typeface="Arial" charset="0"/>
                          <a:ea typeface="MS PGothic" pitchFamily="34" charset="-128"/>
                        </a:rPr>
                        <a:t>NON-PAYMENT:</a:t>
                      </a:r>
                    </a:p>
                  </a:txBody>
                  <a:tcPr marL="18288" marR="18288" marT="9144" marB="9144" anchor="b" horzOverflow="overflow">
                    <a:lnL>
                      <a:noFill/>
                    </a:lnL>
                    <a:lnR w="12700" cap="flat" cmpd="sng" algn="ctr">
                      <a:solidFill>
                        <a:srgbClr val="0098B5"/>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hlink"/>
                    </a:solidFill>
                  </a:tcPr>
                </a:tc>
                <a:tc hMerge="1">
                  <a:txBody>
                    <a:bodyPr/>
                    <a:lstStyle/>
                    <a:p>
                      <a:endParaRPr lang="en-GB"/>
                    </a:p>
                  </a:txBody>
                  <a:tcPr/>
                </a:tc>
              </a:tr>
              <a:tr h="0">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accent1"/>
                          </a:solidFill>
                          <a:effectLst/>
                          <a:latin typeface="Arial" charset="0"/>
                          <a:ea typeface="MS PGothic" pitchFamily="34" charset="-128"/>
                        </a:rPr>
                        <a:t>SYNDICATE</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accent1"/>
                          </a:solidFill>
                          <a:effectLst/>
                          <a:latin typeface="Arial" charset="0"/>
                          <a:ea typeface="MS PGothic" pitchFamily="34" charset="-128"/>
                        </a:rPr>
                        <a:t>NAME:</a:t>
                      </a:r>
                    </a:p>
                  </a:txBody>
                  <a:tcPr marL="18288" marR="18288" marT="9144" marB="9144" anchor="ct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accent1"/>
                          </a:solidFill>
                          <a:effectLst/>
                          <a:latin typeface="Arial" charset="0"/>
                          <a:ea typeface="MS PGothic" pitchFamily="34" charset="-128"/>
                        </a:rPr>
                        <a:t>RATING:</a:t>
                      </a:r>
                    </a:p>
                  </a:txBody>
                  <a:tcPr marL="18288" marR="18288" marT="9144" marB="9144" anchor="ct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accent1"/>
                          </a:solidFill>
                          <a:effectLst/>
                          <a:latin typeface="Arial" charset="0"/>
                          <a:ea typeface="MS PGothic" pitchFamily="34" charset="-128"/>
                        </a:rPr>
                        <a:t>MAX LINE</a:t>
                      </a:r>
                    </a:p>
                  </a:txBody>
                  <a:tcPr marL="18288" marR="18288" marT="9144" marB="9144" anchor="ct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accent1"/>
                          </a:solidFill>
                          <a:effectLst/>
                          <a:latin typeface="Arial" charset="0"/>
                          <a:ea typeface="MS PGothic" pitchFamily="34" charset="-128"/>
                        </a:rPr>
                        <a:t>TENOR</a:t>
                      </a:r>
                    </a:p>
                  </a:txBody>
                  <a:tcPr marL="18288" marR="18288" marT="9144" marB="9144" anchor="ct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accent1"/>
                          </a:solidFill>
                          <a:effectLst/>
                          <a:latin typeface="Arial" charset="0"/>
                          <a:ea typeface="MS PGothic" pitchFamily="34" charset="-128"/>
                        </a:rPr>
                        <a:t>MAX LINE</a:t>
                      </a:r>
                    </a:p>
                  </a:txBody>
                  <a:tcPr marL="18288" marR="18288" marT="9144" marB="9144" anchor="ct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accent1"/>
                          </a:solidFill>
                          <a:effectLst/>
                          <a:latin typeface="Arial" charset="0"/>
                          <a:ea typeface="MS PGothic" pitchFamily="34" charset="-128"/>
                        </a:rPr>
                        <a:t>TENOR</a:t>
                      </a:r>
                    </a:p>
                  </a:txBody>
                  <a:tcPr marL="18288" marR="18288" marT="9144" marB="9144" anchor="ct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accent1"/>
                          </a:solidFill>
                          <a:effectLst/>
                          <a:latin typeface="Arial" charset="0"/>
                          <a:ea typeface="MS PGothic" pitchFamily="34" charset="-128"/>
                        </a:rPr>
                        <a:t>MAX LINE</a:t>
                      </a:r>
                    </a:p>
                  </a:txBody>
                  <a:tcPr marL="18288" marR="18288" marT="9144" marB="9144" anchor="ct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accent1"/>
                          </a:solidFill>
                          <a:effectLst/>
                          <a:latin typeface="Arial" charset="0"/>
                          <a:ea typeface="MS PGothic" pitchFamily="34" charset="-128"/>
                        </a:rPr>
                        <a:t>TENOR</a:t>
                      </a:r>
                    </a:p>
                  </a:txBody>
                  <a:tcPr marL="18288" marR="18288" marT="9144" marB="9144" anchor="ct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accent1"/>
                          </a:solidFill>
                          <a:effectLst/>
                          <a:latin typeface="Arial" charset="0"/>
                          <a:ea typeface="MS PGothic" pitchFamily="34" charset="-128"/>
                        </a:rPr>
                        <a:t>MAX LINE</a:t>
                      </a:r>
                    </a:p>
                  </a:txBody>
                  <a:tcPr marL="18288" marR="18288" marT="9144" marB="9144" anchor="ct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accent1"/>
                          </a:solidFill>
                          <a:effectLst/>
                          <a:latin typeface="Arial" charset="0"/>
                          <a:ea typeface="MS PGothic" pitchFamily="34" charset="-128"/>
                        </a:rPr>
                        <a:t>TENOR</a:t>
                      </a:r>
                    </a:p>
                  </a:txBody>
                  <a:tcPr marL="18288" marR="18288" marT="9144" marB="9144" anchor="ct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accent1"/>
                          </a:solidFill>
                          <a:effectLst/>
                          <a:latin typeface="Arial" charset="0"/>
                          <a:ea typeface="MS PGothic" pitchFamily="34" charset="-128"/>
                        </a:rPr>
                        <a:t>MAX LINE</a:t>
                      </a:r>
                    </a:p>
                  </a:txBody>
                  <a:tcPr marL="18288" marR="18288" marT="9144" marB="9144" anchor="ct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accent1"/>
                          </a:solidFill>
                          <a:effectLst/>
                          <a:latin typeface="Arial" charset="0"/>
                          <a:ea typeface="MS PGothic" pitchFamily="34" charset="-128"/>
                        </a:rPr>
                        <a:t>TENOR</a:t>
                      </a:r>
                    </a:p>
                  </a:txBody>
                  <a:tcPr marL="18288" marR="18288" marT="9144" marB="9144" anchor="ct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accent1"/>
                          </a:solidFill>
                          <a:effectLst/>
                          <a:latin typeface="Arial" charset="0"/>
                          <a:ea typeface="MS PGothic" pitchFamily="34" charset="-128"/>
                        </a:rPr>
                        <a:t>MAX LINE</a:t>
                      </a:r>
                    </a:p>
                  </a:txBody>
                  <a:tcPr marL="18288" marR="18288" marT="9144" marB="9144" anchor="ct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hlink"/>
                          </a:solidFill>
                          <a:effectLst/>
                          <a:latin typeface="Arial" charset="0"/>
                          <a:ea typeface="MS PGothic" pitchFamily="34" charset="-128"/>
                        </a:rPr>
                        <a:t>TENOR</a:t>
                      </a:r>
                    </a:p>
                  </a:txBody>
                  <a:tcPr marL="18288" marR="18288" marT="9144" marB="9144" anchor="ctr" horzOverflow="overflow">
                    <a:lnL>
                      <a:noFill/>
                    </a:lnL>
                    <a:lnR w="12700" cap="flat" cmpd="sng" algn="ctr">
                      <a:solidFill>
                        <a:srgbClr val="0098B5"/>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noFill/>
                  </a:tcPr>
                </a:tc>
              </a:tr>
              <a:tr h="73025">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2488</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hMerge="1">
                  <a:txBody>
                    <a:bodyPr/>
                    <a:lstStyle/>
                    <a:p>
                      <a:endParaRPr lang="en-GB"/>
                    </a:p>
                  </a:txBody>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ACE</a:t>
                      </a: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S&amp;P AA-, AM Best A+</a:t>
                      </a: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1" i="0" u="none" strike="noStrike" cap="none" normalizeH="0" baseline="0" dirty="0" smtClean="0">
                          <a:ln>
                            <a:noFill/>
                          </a:ln>
                          <a:solidFill>
                            <a:srgbClr val="000000"/>
                          </a:solidFill>
                          <a:effectLst/>
                          <a:latin typeface="Arial" charset="0"/>
                          <a:ea typeface="MS PGothic" pitchFamily="34" charset="-128"/>
                        </a:rPr>
                        <a:t>100</a:t>
                      </a:r>
                      <a:endParaRPr kumimoji="0" lang="en-US" sz="700" b="1" i="0" u="none" strike="noStrike" cap="none" normalizeH="0" baseline="0" dirty="0" smtClean="0">
                        <a:ln>
                          <a:noFill/>
                        </a:ln>
                        <a:solidFill>
                          <a:srgbClr val="000000"/>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A6E2EF"/>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dirty="0" smtClean="0">
                          <a:ln>
                            <a:noFill/>
                          </a:ln>
                          <a:solidFill>
                            <a:schemeClr val="tx1"/>
                          </a:solidFill>
                          <a:effectLst/>
                          <a:latin typeface="Arial" charset="0"/>
                          <a:ea typeface="MS PGothic" pitchFamily="34" charset="-128"/>
                        </a:rPr>
                        <a:t>10</a:t>
                      </a:r>
                      <a:endParaRPr kumimoji="0" lang="en-US" sz="700" b="0"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1" i="0" u="none" strike="noStrike" cap="none" normalizeH="0" baseline="0" dirty="0" smtClean="0">
                          <a:ln>
                            <a:noFill/>
                          </a:ln>
                          <a:solidFill>
                            <a:schemeClr val="tx1"/>
                          </a:solidFill>
                          <a:effectLst/>
                          <a:latin typeface="Arial" charset="0"/>
                          <a:ea typeface="MS PGothic" pitchFamily="34" charset="-128"/>
                        </a:rPr>
                        <a:t>100</a:t>
                      </a:r>
                      <a:endParaRPr kumimoji="0" lang="en-US" sz="700" b="1"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A6E2EF"/>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1" i="0" u="none" strike="noStrike" cap="none" normalizeH="0" baseline="0" dirty="0" smtClean="0">
                          <a:ln>
                            <a:noFill/>
                          </a:ln>
                          <a:solidFill>
                            <a:schemeClr val="tx1"/>
                          </a:solidFill>
                          <a:effectLst/>
                          <a:latin typeface="Arial" charset="0"/>
                          <a:ea typeface="MS PGothic" pitchFamily="34" charset="-128"/>
                        </a:rPr>
                        <a:t>100</a:t>
                      </a:r>
                      <a:endParaRPr kumimoji="0" lang="en-US" sz="700" b="1"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A6E2EF"/>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1" i="0" u="none" strike="noStrike" cap="none" normalizeH="0" baseline="0" dirty="0" smtClean="0">
                          <a:ln>
                            <a:noFill/>
                          </a:ln>
                          <a:solidFill>
                            <a:schemeClr val="tx1"/>
                          </a:solidFill>
                          <a:effectLst/>
                          <a:latin typeface="Arial" charset="0"/>
                          <a:ea typeface="MS PGothic" pitchFamily="34" charset="-128"/>
                        </a:rPr>
                        <a:t>80</a:t>
                      </a:r>
                      <a:endParaRPr kumimoji="0" lang="en-US" sz="700" b="1"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A6E2EF"/>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r>
              <a:tr h="73025">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2001</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Amlin</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AM Best A, Moody's A1</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12.5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17.5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17.5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r>
              <a:tr h="57150">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4020</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hMerge="1">
                  <a:txBody>
                    <a:bodyPr/>
                    <a:lstStyle/>
                    <a:p>
                      <a:endParaRPr lang="en-GB"/>
                    </a:p>
                  </a:txBody>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Ark</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S&amp;P A+</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r>
              <a:tr h="58738">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1414</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Ascot</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 S&amp;P A+, AM Best A</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r>
              <a:tr h="57150">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4711</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hMerge="1">
                  <a:txBody>
                    <a:bodyPr/>
                    <a:lstStyle/>
                    <a:p>
                      <a:endParaRPr lang="en-GB"/>
                    </a:p>
                  </a:txBody>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Aspen</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S&amp;P A+, AM Best A, Moody's A2</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r>
              <a:tr h="57150">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2623/623</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Beazley</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S&amp;P A+, AM Best A</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40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40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40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40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r>
              <a:tr h="58738">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2987</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hMerge="1">
                  <a:txBody>
                    <a:bodyPr/>
                    <a:lstStyle/>
                    <a:p>
                      <a:endParaRPr lang="en-GB"/>
                    </a:p>
                  </a:txBody>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Brit</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S&amp;P A+, AM Best A, Fitch A+</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r>
              <a:tr h="58738">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4444</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Canopius</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S&amp;P A+, Fitch A+, AM Best A</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12.5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r>
              <a:tr h="57150">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2003</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hMerge="1">
                  <a:txBody>
                    <a:bodyPr/>
                    <a:lstStyle/>
                    <a:p>
                      <a:endParaRPr lang="en-GB"/>
                    </a:p>
                  </a:txBody>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Catlin</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Moody's A, AM Best A</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65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60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90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65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r>
              <a:tr h="57150">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1084</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ea typeface="MS PGothic" pitchFamily="34" charset="-128"/>
                        </a:rPr>
                        <a:t>C</a:t>
                      </a:r>
                      <a:r>
                        <a:rPr kumimoji="0" lang="en-US" sz="700" b="1" i="0" u="none" strike="noStrike" cap="none" normalizeH="0" baseline="0" dirty="0" smtClean="0">
                          <a:ln>
                            <a:noFill/>
                          </a:ln>
                          <a:solidFill>
                            <a:schemeClr val="tx1"/>
                          </a:solidFill>
                          <a:effectLst/>
                          <a:latin typeface="Arial" charset="0"/>
                          <a:ea typeface="MS PGothic" pitchFamily="34" charset="-128"/>
                        </a:rPr>
                        <a:t>haucer</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A6E2EF"/>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S&amp;P A+, AM Best A</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1" i="0" u="none" strike="noStrike" cap="none" normalizeH="0" baseline="0" dirty="0" smtClean="0">
                          <a:ln>
                            <a:noFill/>
                          </a:ln>
                          <a:solidFill>
                            <a:schemeClr val="tx1"/>
                          </a:solidFill>
                          <a:effectLst/>
                          <a:latin typeface="Arial" charset="0"/>
                          <a:ea typeface="MS PGothic" pitchFamily="34" charset="-128"/>
                        </a:rPr>
                        <a:t>30</a:t>
                      </a:r>
                      <a:endParaRPr kumimoji="0" lang="en-US" sz="700" b="1"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A6E2EF"/>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dirty="0" smtClean="0">
                          <a:ln>
                            <a:noFill/>
                          </a:ln>
                          <a:solidFill>
                            <a:schemeClr val="tx1"/>
                          </a:solidFill>
                          <a:effectLst/>
                          <a:latin typeface="Arial" charset="0"/>
                          <a:ea typeface="MS PGothic" pitchFamily="34" charset="-128"/>
                        </a:rPr>
                        <a:t>5</a:t>
                      </a:r>
                      <a:endParaRPr kumimoji="0" lang="en-US" sz="700" b="0"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1" i="0" u="none" strike="noStrike" cap="none" normalizeH="0" baseline="0" dirty="0" smtClean="0">
                          <a:ln>
                            <a:noFill/>
                          </a:ln>
                          <a:solidFill>
                            <a:schemeClr val="tx1"/>
                          </a:solidFill>
                          <a:effectLst/>
                          <a:latin typeface="Arial" charset="0"/>
                          <a:ea typeface="MS PGothic" pitchFamily="34" charset="-128"/>
                        </a:rPr>
                        <a:t>30</a:t>
                      </a:r>
                      <a:endParaRPr kumimoji="0" lang="en-US" sz="700" b="1"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A6E2EF"/>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1" i="0" u="none" strike="noStrike" cap="none" normalizeH="0" baseline="0" dirty="0" smtClean="0">
                          <a:ln>
                            <a:noFill/>
                          </a:ln>
                          <a:solidFill>
                            <a:schemeClr val="tx1"/>
                          </a:solidFill>
                          <a:effectLst/>
                          <a:latin typeface="Arial" charset="0"/>
                          <a:ea typeface="MS PGothic" pitchFamily="34" charset="-128"/>
                        </a:rPr>
                        <a:t>30</a:t>
                      </a:r>
                      <a:endParaRPr kumimoji="0" lang="en-US" sz="700" b="1"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A6E2EF"/>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dirty="0" smtClean="0">
                          <a:ln>
                            <a:noFill/>
                          </a:ln>
                          <a:solidFill>
                            <a:schemeClr val="tx1"/>
                          </a:solidFill>
                          <a:effectLst/>
                          <a:latin typeface="Arial" charset="0"/>
                          <a:ea typeface="MS PGothic" pitchFamily="34" charset="-128"/>
                        </a:rPr>
                        <a:t>5</a:t>
                      </a:r>
                      <a:endParaRPr kumimoji="0" lang="en-US" sz="700" b="0"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1" i="0" u="none" strike="noStrike" cap="none" normalizeH="0" baseline="0" dirty="0" smtClean="0">
                          <a:ln>
                            <a:noFill/>
                          </a:ln>
                          <a:solidFill>
                            <a:schemeClr val="tx1"/>
                          </a:solidFill>
                          <a:effectLst/>
                          <a:latin typeface="Arial" charset="0"/>
                          <a:ea typeface="MS PGothic" pitchFamily="34" charset="-128"/>
                        </a:rPr>
                        <a:t>30</a:t>
                      </a:r>
                      <a:endParaRPr kumimoji="0" lang="en-US" sz="700" b="1"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A6E2EF"/>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1" i="0" u="none" strike="noStrike" cap="none" normalizeH="0" baseline="0" dirty="0" smtClean="0">
                          <a:ln>
                            <a:noFill/>
                          </a:ln>
                          <a:solidFill>
                            <a:schemeClr val="tx1"/>
                          </a:solidFill>
                          <a:effectLst/>
                          <a:latin typeface="Arial" charset="0"/>
                          <a:ea typeface="MS PGothic" pitchFamily="34" charset="-128"/>
                        </a:rPr>
                        <a:t>30</a:t>
                      </a:r>
                      <a:endParaRPr kumimoji="0" lang="en-US" sz="700" b="1"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A6E2EF"/>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dirty="0" smtClean="0">
                          <a:ln>
                            <a:noFill/>
                          </a:ln>
                          <a:solidFill>
                            <a:schemeClr val="tx1"/>
                          </a:solidFill>
                          <a:effectLst/>
                          <a:latin typeface="Arial" charset="0"/>
                          <a:ea typeface="MS PGothic" pitchFamily="34" charset="-128"/>
                        </a:rPr>
                        <a:t>5</a:t>
                      </a:r>
                      <a:endParaRPr kumimoji="0" lang="en-US" sz="700" b="0"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1" i="0" u="none" strike="noStrike" cap="none" normalizeH="0" baseline="0" dirty="0" smtClean="0">
                          <a:ln>
                            <a:noFill/>
                          </a:ln>
                          <a:solidFill>
                            <a:schemeClr val="tx1"/>
                          </a:solidFill>
                          <a:effectLst/>
                          <a:latin typeface="Arial" charset="0"/>
                          <a:ea typeface="MS PGothic" pitchFamily="34" charset="-128"/>
                        </a:rPr>
                        <a:t>15</a:t>
                      </a:r>
                      <a:endParaRPr kumimoji="0" lang="en-US" sz="700" b="1"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A6E2EF"/>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r>
              <a:tr h="58738">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382</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hMerge="1">
                  <a:txBody>
                    <a:bodyPr/>
                    <a:lstStyle/>
                    <a:p>
                      <a:endParaRPr lang="en-GB"/>
                    </a:p>
                  </a:txBody>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ea typeface="MS PGothic" pitchFamily="34" charset="-128"/>
                        </a:rPr>
                        <a:t>Hardy</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AM Best A</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r>
              <a:tr h="57150">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33</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Hiscox</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Moody's A-</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dirty="0" smtClean="0">
                          <a:ln>
                            <a:noFill/>
                          </a:ln>
                          <a:solidFill>
                            <a:schemeClr val="tx1"/>
                          </a:solidFill>
                          <a:effectLst/>
                          <a:latin typeface="Arial" charset="0"/>
                          <a:ea typeface="MS PGothic" pitchFamily="34" charset="-128"/>
                        </a:rPr>
                        <a:t>100</a:t>
                      </a:r>
                      <a:endParaRPr kumimoji="0" lang="en-US" sz="700" b="0"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r>
              <a:tr h="58738">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5820</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hMerge="1">
                  <a:txBody>
                    <a:bodyPr/>
                    <a:lstStyle/>
                    <a:p>
                      <a:endParaRPr lang="en-GB"/>
                    </a:p>
                  </a:txBody>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Jubilee</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S&amp;P A+, AM Best A, Fitch A+</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dirty="0" smtClean="0">
                          <a:ln>
                            <a:noFill/>
                          </a:ln>
                          <a:solidFill>
                            <a:schemeClr val="tx1"/>
                          </a:solidFill>
                          <a:effectLst/>
                          <a:latin typeface="Arial" charset="0"/>
                          <a:ea typeface="MS PGothic" pitchFamily="34" charset="-128"/>
                        </a:rPr>
                        <a:t>5</a:t>
                      </a:r>
                      <a:endParaRPr kumimoji="0" lang="en-US" sz="700" b="0"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r>
              <a:tr h="57150">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510</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Kiln</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Moody's A- AM Best A</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60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60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60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40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dirty="0" smtClean="0">
                          <a:ln>
                            <a:noFill/>
                          </a:ln>
                          <a:solidFill>
                            <a:schemeClr val="tx1"/>
                          </a:solidFill>
                          <a:effectLst/>
                          <a:latin typeface="Arial" charset="0"/>
                          <a:ea typeface="MS PGothic" pitchFamily="34" charset="-128"/>
                        </a:rPr>
                        <a:t>5</a:t>
                      </a:r>
                      <a:endParaRPr kumimoji="0" lang="en-US" sz="700" b="0"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40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r>
              <a:tr h="57150">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4472</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hMerge="1">
                  <a:txBody>
                    <a:bodyPr/>
                    <a:lstStyle/>
                    <a:p>
                      <a:endParaRPr lang="en-GB"/>
                    </a:p>
                  </a:txBody>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Liberty</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S&amp;P A+</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dirty="0" smtClean="0">
                          <a:ln>
                            <a:noFill/>
                          </a:ln>
                          <a:solidFill>
                            <a:schemeClr val="tx1"/>
                          </a:solidFill>
                          <a:effectLst/>
                          <a:latin typeface="Arial" charset="0"/>
                          <a:ea typeface="MS PGothic" pitchFamily="34" charset="-128"/>
                        </a:rPr>
                        <a:t>5</a:t>
                      </a:r>
                      <a:endParaRPr kumimoji="0" lang="en-US" sz="700" b="0"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r>
              <a:tr h="58738">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2791</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MAP</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S&amp;P A+</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r>
              <a:tr h="57150">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2488</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hMerge="1">
                  <a:txBody>
                    <a:bodyPr/>
                    <a:lstStyle/>
                    <a:p>
                      <a:endParaRPr lang="en-GB"/>
                    </a:p>
                  </a:txBody>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Marketform</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S&amp;P A+</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1" i="0" u="none" strike="noStrike" cap="none" normalizeH="0" baseline="0" dirty="0" smtClean="0">
                          <a:ln>
                            <a:noFill/>
                          </a:ln>
                          <a:solidFill>
                            <a:schemeClr val="tx1"/>
                          </a:solidFill>
                          <a:effectLst/>
                          <a:latin typeface="Arial" charset="0"/>
                          <a:ea typeface="MS PGothic" pitchFamily="34" charset="-128"/>
                        </a:rPr>
                        <a:t>40</a:t>
                      </a:r>
                      <a:endParaRPr kumimoji="0" lang="en-US" sz="700" b="1"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A6E2EF"/>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1" i="0" u="none" strike="noStrike" cap="none" normalizeH="0" baseline="0" dirty="0" smtClean="0">
                          <a:ln>
                            <a:noFill/>
                          </a:ln>
                          <a:solidFill>
                            <a:schemeClr val="tx1"/>
                          </a:solidFill>
                          <a:effectLst/>
                          <a:latin typeface="Arial" charset="0"/>
                          <a:ea typeface="MS PGothic" pitchFamily="34" charset="-128"/>
                        </a:rPr>
                        <a:t>40</a:t>
                      </a:r>
                      <a:endParaRPr kumimoji="0" lang="en-US" sz="700" b="1"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A6E2EF"/>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1" i="0" u="none" strike="noStrike" cap="none" normalizeH="0" baseline="0" dirty="0" smtClean="0">
                          <a:ln>
                            <a:noFill/>
                          </a:ln>
                          <a:solidFill>
                            <a:schemeClr val="tx1"/>
                          </a:solidFill>
                          <a:effectLst/>
                          <a:latin typeface="Arial" charset="0"/>
                          <a:ea typeface="MS PGothic" pitchFamily="34" charset="-128"/>
                        </a:rPr>
                        <a:t>40</a:t>
                      </a:r>
                      <a:endParaRPr kumimoji="0" lang="en-US" sz="700" b="1"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A6E2EF"/>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1" i="0" u="none" strike="noStrike" cap="none" normalizeH="0" baseline="0" dirty="0" smtClean="0">
                          <a:ln>
                            <a:noFill/>
                          </a:ln>
                          <a:solidFill>
                            <a:schemeClr val="tx1"/>
                          </a:solidFill>
                          <a:effectLst/>
                          <a:latin typeface="Arial" charset="0"/>
                          <a:ea typeface="MS PGothic" pitchFamily="34" charset="-128"/>
                        </a:rPr>
                        <a:t>40</a:t>
                      </a:r>
                      <a:endParaRPr kumimoji="0" lang="en-US" sz="700" b="1"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A6E2EF"/>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r>
              <a:tr h="58738">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2007</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Novae</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S&amp;P A+</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r>
              <a:tr h="57150">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4000</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hMerge="1">
                  <a:txBody>
                    <a:bodyPr/>
                    <a:lstStyle/>
                    <a:p>
                      <a:endParaRPr lang="en-GB"/>
                    </a:p>
                  </a:txBody>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Pembroke</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S&amp;P A+</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r>
              <a:tr h="123825">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1036</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QBE</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S&amp;P A+</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58.5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r>
              <a:tr h="123825">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1919/1458</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hMerge="1">
                  <a:txBody>
                    <a:bodyPr/>
                    <a:lstStyle/>
                    <a:p>
                      <a:endParaRPr lang="en-GB"/>
                    </a:p>
                  </a:txBody>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Starr*</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S&amp;P A+</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r>
              <a:tr h="123825">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1183</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bg1"/>
                    </a:solidFill>
                  </a:tcPr>
                </a:tc>
                <a:tc hMerge="1">
                  <a:txBody>
                    <a:bodyPr/>
                    <a:lstStyle/>
                    <a:p>
                      <a:endParaRPr lang="en-GB"/>
                    </a:p>
                  </a:txBody>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ea typeface="MS PGothic" pitchFamily="34" charset="-128"/>
                        </a:rPr>
                        <a:t>Talbot</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A6E2EF"/>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S&amp;P A, AM Best A, Fitch A+</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30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bg1"/>
                    </a:solidFill>
                  </a:tcPr>
                </a:tc>
              </a:tr>
              <a:tr h="123825">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2243</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hMerge="1">
                  <a:txBody>
                    <a:bodyPr/>
                    <a:lstStyle/>
                    <a:p>
                      <a:endParaRPr lang="en-GB"/>
                    </a:p>
                  </a:txBody>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Torus</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S&amp;P A+</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2</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N/A</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tx2"/>
                    </a:solidFill>
                  </a:tcPr>
                </a:tc>
              </a:tr>
              <a:tr h="57150">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1209</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hMerge="1">
                  <a:txBody>
                    <a:bodyPr/>
                    <a:lstStyle/>
                    <a:p>
                      <a:endParaRPr lang="en-GB"/>
                    </a:p>
                  </a:txBody>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XL</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S&amp;P A+</a:t>
                      </a: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75</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10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50</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6350" cap="flat" cmpd="sng" algn="ctr">
                      <a:solidFill>
                        <a:schemeClr val="accent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pt-BR" sz="700" b="0" i="0" u="none" strike="noStrike" cap="none" normalizeH="0" baseline="0" smtClean="0">
                          <a:ln>
                            <a:noFill/>
                          </a:ln>
                          <a:solidFill>
                            <a:schemeClr val="tx1"/>
                          </a:solidFill>
                          <a:effectLst/>
                          <a:latin typeface="Arial" charset="0"/>
                          <a:ea typeface="MS PGothic" pitchFamily="34" charset="-128"/>
                        </a:rPr>
                        <a:t>7</a:t>
                      </a:r>
                      <a:endParaRPr kumimoji="0" lang="en-US"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accent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112713">
                <a:tc gridSpan="4">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ea typeface="MS PGothic" pitchFamily="34" charset="-128"/>
                        </a:rPr>
                        <a:t>LLOYD’S TOTAL</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folHlink"/>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ea typeface="MS PGothic" pitchFamily="34" charset="-128"/>
                        </a:rPr>
                        <a:t>747.5</a:t>
                      </a: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pt-BR" sz="700" b="1"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ea typeface="MS PGothic" pitchFamily="34" charset="-128"/>
                        </a:rPr>
                        <a:t>762.5</a:t>
                      </a: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pt-BR" sz="700" b="1"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ea typeface="MS PGothic" pitchFamily="34" charset="-128"/>
                        </a:rPr>
                        <a:t>641</a:t>
                      </a: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pt-BR" sz="700" b="1"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ea typeface="MS PGothic" pitchFamily="34" charset="-128"/>
                        </a:rPr>
                        <a:t>740</a:t>
                      </a: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pt-BR" sz="700" b="1"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ea typeface="MS PGothic" pitchFamily="34" charset="-128"/>
                        </a:rPr>
                        <a:t>695</a:t>
                      </a: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pt-BR" sz="700" b="1"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ea typeface="MS PGothic" pitchFamily="34" charset="-128"/>
                        </a:rPr>
                        <a:t>393</a:t>
                      </a: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pt-BR" sz="700" b="1"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folHlink"/>
                    </a:solidFill>
                  </a:tcPr>
                </a:tc>
              </a:tr>
              <a:tr h="73025">
                <a:tc gridSpan="4">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Change over Q4 2012</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rgbClr val="BA2C2B"/>
                          </a:solidFill>
                          <a:effectLst/>
                          <a:latin typeface="Arial" charset="0"/>
                          <a:ea typeface="MS PGothic" pitchFamily="34" charset="-128"/>
                        </a:rPr>
                        <a:t>(+) 50</a:t>
                      </a: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pt-BR" sz="700" b="0" i="0" u="none" strike="noStrike" cap="none" normalizeH="0" baseline="0" smtClean="0">
                        <a:ln>
                          <a:noFill/>
                        </a:ln>
                        <a:solidFill>
                          <a:srgbClr val="BA2C2B"/>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rgbClr val="BA2C2B"/>
                          </a:solidFill>
                          <a:effectLst/>
                          <a:latin typeface="Arial" charset="0"/>
                          <a:ea typeface="MS PGothic" pitchFamily="34" charset="-128"/>
                        </a:rPr>
                        <a:t>(+) 50</a:t>
                      </a: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pt-BR" sz="700" b="0" i="0" u="none" strike="noStrike" cap="none" normalizeH="0" baseline="0" smtClean="0">
                        <a:ln>
                          <a:noFill/>
                        </a:ln>
                        <a:solidFill>
                          <a:srgbClr val="BA2C2B"/>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rgbClr val="BA2C2B"/>
                          </a:solidFill>
                          <a:effectLst/>
                          <a:latin typeface="Arial" charset="0"/>
                          <a:ea typeface="MS PGothic" pitchFamily="34" charset="-128"/>
                        </a:rPr>
                        <a:t>(+) 10</a:t>
                      </a: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pt-BR" sz="700" b="0" i="0" u="none" strike="noStrike" cap="none" normalizeH="0" baseline="0" smtClean="0">
                        <a:ln>
                          <a:noFill/>
                        </a:ln>
                        <a:solidFill>
                          <a:srgbClr val="BA2C2B"/>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rgbClr val="BA2C2B"/>
                          </a:solidFill>
                          <a:effectLst/>
                          <a:latin typeface="Arial" charset="0"/>
                          <a:ea typeface="MS PGothic" pitchFamily="34" charset="-128"/>
                        </a:rPr>
                        <a:t>(+) 50</a:t>
                      </a: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pt-BR" sz="700" b="0" i="0" u="none" strike="noStrike" cap="none" normalizeH="0" baseline="0" smtClean="0">
                        <a:ln>
                          <a:noFill/>
                        </a:ln>
                        <a:solidFill>
                          <a:srgbClr val="BA2C2B"/>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rgbClr val="BA2C2B"/>
                          </a:solidFill>
                          <a:effectLst/>
                          <a:latin typeface="Arial" charset="0"/>
                          <a:ea typeface="MS PGothic" pitchFamily="34" charset="-128"/>
                        </a:rPr>
                        <a:t>(+) 50</a:t>
                      </a: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pt-BR" sz="700" b="0" i="0" u="none" strike="noStrike" cap="none" normalizeH="0" baseline="0" dirty="0" smtClean="0">
                        <a:ln>
                          <a:noFill/>
                        </a:ln>
                        <a:solidFill>
                          <a:srgbClr val="BA2C2B"/>
                        </a:solidFill>
                        <a:effectLst/>
                        <a:latin typeface="Arial" charset="0"/>
                        <a:ea typeface="MS PGothic" pitchFamily="34" charset="-128"/>
                      </a:endParaRP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en-US" sz="700" b="0" i="0" u="none" strike="noStrike" cap="none" normalizeH="0" baseline="0" smtClean="0">
                          <a:ln>
                            <a:noFill/>
                          </a:ln>
                          <a:solidFill>
                            <a:srgbClr val="BA2C2B"/>
                          </a:solidFill>
                          <a:effectLst/>
                          <a:latin typeface="Arial" charset="0"/>
                          <a:ea typeface="MS PGothic" pitchFamily="34" charset="-128"/>
                        </a:rPr>
                        <a:t>(+) 7.5</a:t>
                      </a:r>
                    </a:p>
                  </a:txBody>
                  <a:tcPr marL="18288" marR="18288" marT="9144" marB="9144" anchor="ctr" horzOverflow="overflow">
                    <a:lnL>
                      <a:noFill/>
                    </a:lnL>
                    <a:lnR>
                      <a:noFill/>
                    </a:lnR>
                    <a:lnT w="12700" cap="flat" cmpd="sng" algn="ctr">
                      <a:solidFill>
                        <a:schemeClr val="accent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pt-BR" sz="700" b="0" i="0" u="none" strike="noStrike" cap="none" normalizeH="0" baseline="0" dirty="0" smtClean="0">
                        <a:ln>
                          <a:noFill/>
                        </a:ln>
                        <a:solidFill>
                          <a:schemeClr val="tx1"/>
                        </a:solidFill>
                        <a:effectLst/>
                        <a:latin typeface="Arial" charset="0"/>
                        <a:ea typeface="MS PGothic" pitchFamily="34" charset="-128"/>
                      </a:endParaRP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r>
              <a:tr h="123825">
                <a:tc>
                  <a:txBody>
                    <a:bodyPr/>
                    <a:lstStyle/>
                    <a:p>
                      <a:pPr marL="0" marR="0" lvl="0" indent="0" algn="l" defTabSz="914400" rtl="0" eaLnBrk="1" fontAlgn="base" latinLnBrk="0" hangingPunct="1">
                        <a:lnSpc>
                          <a:spcPct val="90000"/>
                        </a:lnSpc>
                        <a:spcBef>
                          <a:spcPct val="0"/>
                        </a:spcBef>
                        <a:spcAft>
                          <a:spcPct val="0"/>
                        </a:spcAft>
                        <a:buClrTx/>
                        <a:buSzTx/>
                        <a:buFontTx/>
                        <a:buNone/>
                        <a:tabLst/>
                      </a:pPr>
                      <a:endParaRPr kumimoji="0" lang="pt-BR"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gridSpan="15">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ea typeface="MS PGothic" pitchFamily="34" charset="-128"/>
                        </a:rPr>
                        <a:t>Max line amounts shown are in USD. Tenor amounts shown are number of years.</a:t>
                      </a: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23825">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a:t>
                      </a: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gridSpan="15">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Starr Consortium limits are listed here, syndicate 1458. However Starr's own syndicate 1919 is limited to $40M political and $20M structured credit.</a:t>
                      </a: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71438">
                <a:tc>
                  <a:txBody>
                    <a:bodyPr/>
                    <a:lstStyle/>
                    <a:p>
                      <a:pPr marL="0" marR="0" lvl="0" indent="0" algn="l" defTabSz="914400" rtl="0" eaLnBrk="1" fontAlgn="base" latinLnBrk="0" hangingPunct="1">
                        <a:lnSpc>
                          <a:spcPct val="90000"/>
                        </a:lnSpc>
                        <a:spcBef>
                          <a:spcPct val="0"/>
                        </a:spcBef>
                        <a:spcAft>
                          <a:spcPct val="0"/>
                        </a:spcAft>
                        <a:buClrTx/>
                        <a:buSzTx/>
                        <a:buFontTx/>
                        <a:buNone/>
                        <a:tabLst/>
                      </a:pPr>
                      <a:endParaRPr kumimoji="0" lang="pt-BR" sz="700" b="0" i="0" u="none" strike="noStrike" cap="none" normalizeH="0" baseline="0" smtClean="0">
                        <a:ln>
                          <a:noFill/>
                        </a:ln>
                        <a:solidFill>
                          <a:schemeClr val="tx1"/>
                        </a:solidFill>
                        <a:effectLst/>
                        <a:latin typeface="Arial" charset="0"/>
                        <a:ea typeface="MS PGothic" pitchFamily="34" charset="-128"/>
                      </a:endParaRPr>
                    </a:p>
                  </a:txBody>
                  <a:tcPr marL="18288" marR="18288" marT="9144" marB="9144" anchor="ctr" horzOverflow="overflow">
                    <a:lnL w="12700" cap="flat" cmpd="sng" algn="ctr">
                      <a:solidFill>
                        <a:srgbClr val="0098B5"/>
                      </a:solidFill>
                      <a:prstDash val="solid"/>
                      <a:round/>
                      <a:headEnd type="none" w="med" len="med"/>
                      <a:tailEnd type="none" w="med" len="med"/>
                    </a:lnL>
                    <a:lnR>
                      <a:noFill/>
                    </a:lnR>
                    <a:lnT w="6350" cap="flat" cmpd="sng" algn="ctr">
                      <a:solidFill>
                        <a:schemeClr val="bg2"/>
                      </a:solidFill>
                      <a:prstDash val="solid"/>
                      <a:round/>
                      <a:headEnd type="none" w="med" len="med"/>
                      <a:tailEnd type="none" w="med" len="med"/>
                    </a:lnT>
                    <a:lnB w="12700" cap="flat" cmpd="sng" algn="ctr">
                      <a:solidFill>
                        <a:srgbClr val="0098B5"/>
                      </a:solidFill>
                      <a:prstDash val="solid"/>
                      <a:round/>
                      <a:headEnd type="none" w="med" len="med"/>
                      <a:tailEnd type="none" w="med" len="med"/>
                    </a:lnB>
                    <a:lnTlToBr>
                      <a:noFill/>
                    </a:lnTlToBr>
                    <a:lnBlToTr>
                      <a:noFill/>
                    </a:lnBlToTr>
                    <a:noFill/>
                  </a:tcPr>
                </a:tc>
                <a:tc gridSpan="15">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ea typeface="MS PGothic" pitchFamily="34" charset="-128"/>
                        </a:rPr>
                        <a:t>2013 Updates</a:t>
                      </a:r>
                      <a:r>
                        <a:rPr kumimoji="0" lang="en-US" sz="700" b="0" i="0" u="none" strike="noStrike" cap="none" normalizeH="0" baseline="0" dirty="0" smtClean="0">
                          <a:ln>
                            <a:noFill/>
                          </a:ln>
                          <a:solidFill>
                            <a:schemeClr val="tx1"/>
                          </a:solidFill>
                          <a:effectLst/>
                          <a:latin typeface="Arial" charset="0"/>
                          <a:ea typeface="MS PGothic" pitchFamily="34" charset="-128"/>
                        </a:rPr>
                        <a:t>: Chaucer and Talbot have joined other syndicates such as Beazley and Ascot in establishing a local underwriting </a:t>
                      </a:r>
                      <a:r>
                        <a:rPr kumimoji="0" lang="en-US" sz="700" b="0" i="0" u="none" strike="noStrike" cap="none" normalizeH="0" baseline="0" dirty="0" err="1" smtClean="0">
                          <a:ln>
                            <a:noFill/>
                          </a:ln>
                          <a:solidFill>
                            <a:schemeClr val="tx1"/>
                          </a:solidFill>
                          <a:effectLst/>
                          <a:latin typeface="Arial" charset="0"/>
                          <a:ea typeface="MS PGothic" pitchFamily="34" charset="-128"/>
                        </a:rPr>
                        <a:t>presense</a:t>
                      </a:r>
                      <a:r>
                        <a:rPr kumimoji="0" lang="en-US" sz="700" b="0" i="0" u="none" strike="noStrike" cap="none" normalizeH="0" baseline="0" dirty="0" smtClean="0">
                          <a:ln>
                            <a:noFill/>
                          </a:ln>
                          <a:solidFill>
                            <a:schemeClr val="tx1"/>
                          </a:solidFill>
                          <a:effectLst/>
                          <a:latin typeface="Arial" charset="0"/>
                          <a:ea typeface="MS PGothic" pitchFamily="34" charset="-128"/>
                        </a:rPr>
                        <a:t> in the US. In addition, Chaucer and </a:t>
                      </a:r>
                      <a:r>
                        <a:rPr kumimoji="0" lang="en-US" sz="700" b="0" i="0" u="none" strike="noStrike" cap="none" normalizeH="0" baseline="0" dirty="0" err="1" smtClean="0">
                          <a:ln>
                            <a:noFill/>
                          </a:ln>
                          <a:solidFill>
                            <a:schemeClr val="tx1"/>
                          </a:solidFill>
                          <a:effectLst/>
                          <a:latin typeface="Arial" charset="0"/>
                          <a:ea typeface="MS PGothic" pitchFamily="34" charset="-128"/>
                        </a:rPr>
                        <a:t>Marketform</a:t>
                      </a:r>
                      <a:r>
                        <a:rPr kumimoji="0" lang="en-US" sz="700" b="0" i="0" u="none" strike="noStrike" cap="none" normalizeH="0" baseline="0" dirty="0" smtClean="0">
                          <a:ln>
                            <a:noFill/>
                          </a:ln>
                          <a:solidFill>
                            <a:schemeClr val="tx1"/>
                          </a:solidFill>
                          <a:effectLst/>
                          <a:latin typeface="Arial" charset="0"/>
                          <a:ea typeface="MS PGothic" pitchFamily="34" charset="-128"/>
                        </a:rPr>
                        <a:t> have increased capacity. Chaucer increased capacity on political risks by $10M (from $20M to $30M) and doubled structured credit from $7.5M to $15M.  </a:t>
                      </a:r>
                      <a:r>
                        <a:rPr kumimoji="0" lang="en-US" sz="700" b="0" i="0" u="none" strike="noStrike" cap="none" normalizeH="0" baseline="0" dirty="0" err="1" smtClean="0">
                          <a:ln>
                            <a:noFill/>
                          </a:ln>
                          <a:solidFill>
                            <a:schemeClr val="tx1"/>
                          </a:solidFill>
                          <a:effectLst/>
                          <a:latin typeface="Arial" charset="0"/>
                          <a:ea typeface="MS PGothic" pitchFamily="34" charset="-128"/>
                        </a:rPr>
                        <a:t>Marketform</a:t>
                      </a:r>
                      <a:r>
                        <a:rPr kumimoji="0" lang="en-US" sz="700" b="0" i="0" u="none" strike="noStrike" cap="none" normalizeH="0" baseline="0" dirty="0" smtClean="0">
                          <a:ln>
                            <a:noFill/>
                          </a:ln>
                          <a:solidFill>
                            <a:schemeClr val="tx1"/>
                          </a:solidFill>
                          <a:effectLst/>
                          <a:latin typeface="Arial" charset="0"/>
                          <a:ea typeface="MS PGothic" pitchFamily="34" charset="-128"/>
                        </a:rPr>
                        <a:t> increased its max line capacity on political risks from $20M to $40M. These items have been highlighted in the table above.</a:t>
                      </a:r>
                    </a:p>
                  </a:txBody>
                  <a:tcPr marL="18288" marR="18288" marT="9144" marB="9144" anchor="ctr" horzOverflow="overflow">
                    <a:lnL>
                      <a:noFill/>
                    </a:lnL>
                    <a:lnR w="12700" cap="flat" cmpd="sng" algn="ctr">
                      <a:solidFill>
                        <a:srgbClr val="0098B5"/>
                      </a:solidFill>
                      <a:prstDash val="solid"/>
                      <a:round/>
                      <a:headEnd type="none" w="med" len="med"/>
                      <a:tailEnd type="none" w="med" len="med"/>
                    </a:lnR>
                    <a:lnT w="6350" cap="flat" cmpd="sng" algn="ctr">
                      <a:solidFill>
                        <a:schemeClr val="bg2"/>
                      </a:solidFill>
                      <a:prstDash val="solid"/>
                      <a:round/>
                      <a:headEnd type="none" w="med" len="med"/>
                      <a:tailEnd type="none" w="med" len="med"/>
                    </a:lnT>
                    <a:lnB w="12700" cap="flat" cmpd="sng" algn="ctr">
                      <a:solidFill>
                        <a:srgbClr val="0098B5"/>
                      </a:solidFill>
                      <a:prstDash val="solid"/>
                      <a:round/>
                      <a:headEnd type="none" w="med" len="med"/>
                      <a:tailEnd type="none" w="med" len="med"/>
                    </a:lnB>
                    <a:lnTlToBr>
                      <a:noFill/>
                    </a:lnTlToBr>
                    <a:lnBlToTr>
                      <a:noFill/>
                    </a:lnBlToTr>
                    <a:solidFill>
                      <a:srgbClr val="A6E2E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graphicFrame>
        <p:nvGraphicFramePr>
          <p:cNvPr id="40435" name="Group 499"/>
          <p:cNvGraphicFramePr>
            <a:graphicFrameLocks noGrp="1"/>
          </p:cNvGraphicFramePr>
          <p:nvPr>
            <p:extLst>
              <p:ext uri="{D42A27DB-BD31-4B8C-83A1-F6EECF244321}">
                <p14:modId xmlns:p14="http://schemas.microsoft.com/office/powerpoint/2010/main" val="4055900457"/>
              </p:ext>
            </p:extLst>
          </p:nvPr>
        </p:nvGraphicFramePr>
        <p:xfrm>
          <a:off x="481013" y="4861012"/>
          <a:ext cx="8569325" cy="1578863"/>
        </p:xfrm>
        <a:graphic>
          <a:graphicData uri="http://schemas.openxmlformats.org/drawingml/2006/table">
            <a:tbl>
              <a:tblPr/>
              <a:tblGrid>
                <a:gridCol w="1511300"/>
                <a:gridCol w="287337"/>
                <a:gridCol w="6770688"/>
              </a:tblGrid>
              <a:tr h="0">
                <a:tc gridSpan="2">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700" b="0" i="0" u="none" strike="noStrike" cap="none" normalizeH="0" baseline="0" smtClean="0">
                          <a:ln>
                            <a:noFill/>
                          </a:ln>
                          <a:solidFill>
                            <a:schemeClr val="accent1"/>
                          </a:solidFill>
                          <a:effectLst/>
                          <a:latin typeface="Arial" charset="0"/>
                          <a:ea typeface="MS PGothic" pitchFamily="34" charset="-128"/>
                        </a:rPr>
                        <a:t>COVERAGE</a:t>
                      </a:r>
                    </a:p>
                  </a:txBody>
                  <a:tcPr marL="18288" marR="18288" marT="9144" marB="9144" horzOverflow="overflow">
                    <a:lnL cap="flat">
                      <a:noFill/>
                    </a:lnL>
                    <a:lnR>
                      <a:noFill/>
                    </a:lnR>
                    <a:lnT cap="flat">
                      <a:noFill/>
                    </a:lnT>
                    <a:lnB w="127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700" b="0" i="0" u="none" strike="noStrike" cap="none" normalizeH="0" baseline="0" smtClean="0">
                          <a:ln>
                            <a:noFill/>
                          </a:ln>
                          <a:solidFill>
                            <a:schemeClr val="accent1"/>
                          </a:solidFill>
                          <a:effectLst/>
                          <a:latin typeface="Arial" charset="0"/>
                          <a:ea typeface="MS PGothic" pitchFamily="34" charset="-128"/>
                        </a:rPr>
                        <a:t>DEFINITION:</a:t>
                      </a:r>
                    </a:p>
                  </a:txBody>
                  <a:tcPr marL="18288" marR="18288" marT="9144" marB="9144" horzOverflow="overflow">
                    <a:lnL>
                      <a:noFill/>
                    </a:lnL>
                    <a:lnR cap="flat">
                      <a:noFill/>
                    </a:lnR>
                    <a:lnT cap="flat">
                      <a:noFill/>
                    </a:lnT>
                    <a:lnB w="12700" cap="flat" cmpd="sng" algn="ctr">
                      <a:solidFill>
                        <a:schemeClr val="accent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Expropriation (Equity):</a:t>
                      </a:r>
                    </a:p>
                  </a:txBody>
                  <a:tcPr marL="18288" marR="18288" marT="9144" marB="9144" horzOverflow="overflow">
                    <a:lnL cap="flat">
                      <a:noFill/>
                    </a:lnL>
                    <a:lnR>
                      <a:noFill/>
                    </a:lnR>
                    <a:lnT w="12700" cap="flat" cmpd="sng" algn="ctr">
                      <a:solidFill>
                        <a:schemeClr val="accent1"/>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gridSpan="2">
                  <a:txBody>
                    <a:bodyPr/>
                    <a:lstStyle/>
                    <a:p>
                      <a:pPr marL="114300" marR="0" lvl="0" indent="-114300" algn="l" defTabSz="914400" rtl="0" eaLnBrk="1" fontAlgn="base" latinLnBrk="0" hangingPunct="1">
                        <a:lnSpc>
                          <a:spcPct val="85000"/>
                        </a:lnSpc>
                        <a:spcBef>
                          <a:spcPct val="0"/>
                        </a:spcBef>
                        <a:spcAft>
                          <a:spcPct val="0"/>
                        </a:spcAft>
                        <a:buClrTx/>
                        <a:buSzTx/>
                        <a:buFont typeface="Wingdings" pitchFamily="2" charset="2"/>
                        <a:buChar char="§"/>
                        <a:tabLst/>
                      </a:pPr>
                      <a:r>
                        <a:rPr kumimoji="0" lang="en-US" sz="700" b="0" i="0" u="none" strike="noStrike" cap="none" normalizeH="0" baseline="0" smtClean="0">
                          <a:ln>
                            <a:noFill/>
                          </a:ln>
                          <a:solidFill>
                            <a:schemeClr val="tx1"/>
                          </a:solidFill>
                          <a:effectLst/>
                          <a:latin typeface="Arial" charset="0"/>
                          <a:ea typeface="MS PGothic" pitchFamily="34" charset="-128"/>
                        </a:rPr>
                        <a:t>Coverage for acts by the host government that interfere with fundamental ownership rights of the insured’s investment including but not limited to confiscation, expropriation, and nationalization. </a:t>
                      </a:r>
                    </a:p>
                  </a:txBody>
                  <a:tcPr marL="18288" marR="18288" marT="9144" marB="9144" horzOverflow="overflow">
                    <a:lnL>
                      <a:noFill/>
                    </a:lnL>
                    <a:lnR cap="flat">
                      <a:noFill/>
                    </a:lnR>
                    <a:lnT w="12700" cap="flat" cmpd="sng" algn="ctr">
                      <a:solidFill>
                        <a:schemeClr val="accent1"/>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en-GB"/>
                    </a:p>
                  </a:txBody>
                  <a:tcPr/>
                </a:tc>
              </a:tr>
              <a:tr h="0">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Political Violence with Expropriation:</a:t>
                      </a:r>
                    </a:p>
                  </a:txBody>
                  <a:tcPr marL="18288" marR="18288" marT="9144" marB="9144" horzOverflow="overflow">
                    <a:lnL cap="flat">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gridSpan="2">
                  <a:txBody>
                    <a:bodyPr/>
                    <a:lstStyle/>
                    <a:p>
                      <a:pPr marL="114300" marR="0" lvl="0" indent="-114300" algn="l" defTabSz="914400" rtl="0" eaLnBrk="1" fontAlgn="base" latinLnBrk="0" hangingPunct="1">
                        <a:lnSpc>
                          <a:spcPct val="85000"/>
                        </a:lnSpc>
                        <a:spcBef>
                          <a:spcPct val="0"/>
                        </a:spcBef>
                        <a:spcAft>
                          <a:spcPct val="0"/>
                        </a:spcAft>
                        <a:buClrTx/>
                        <a:buSzTx/>
                        <a:buFont typeface="Wingdings" pitchFamily="2" charset="2"/>
                        <a:buChar char="§"/>
                        <a:tabLst/>
                      </a:pPr>
                      <a:r>
                        <a:rPr kumimoji="0" lang="en-US" sz="700" b="0" i="0" u="none" strike="noStrike" cap="none" normalizeH="0" baseline="0" smtClean="0">
                          <a:ln>
                            <a:noFill/>
                          </a:ln>
                          <a:solidFill>
                            <a:schemeClr val="tx1"/>
                          </a:solidFill>
                          <a:effectLst/>
                          <a:latin typeface="Arial" charset="0"/>
                          <a:ea typeface="MS PGothic" pitchFamily="34" charset="-128"/>
                        </a:rPr>
                        <a:t>Coverage for physical damage to investments and assets located overseas caused by political violence (war, revolution, insurrection, strikes, riots, civil war, sabotage, and terrorism).</a:t>
                      </a:r>
                    </a:p>
                    <a:p>
                      <a:pPr marL="114300" marR="0" lvl="0" indent="-114300" algn="l" defTabSz="914400" rtl="0" eaLnBrk="1" fontAlgn="base" latinLnBrk="0" hangingPunct="1">
                        <a:lnSpc>
                          <a:spcPct val="85000"/>
                        </a:lnSpc>
                        <a:spcBef>
                          <a:spcPct val="0"/>
                        </a:spcBef>
                        <a:spcAft>
                          <a:spcPct val="0"/>
                        </a:spcAft>
                        <a:buClrTx/>
                        <a:buSzTx/>
                        <a:buFont typeface="Wingdings" pitchFamily="2" charset="2"/>
                        <a:buChar char="§"/>
                        <a:tabLst/>
                      </a:pPr>
                      <a:r>
                        <a:rPr kumimoji="0" lang="en-US" sz="700" b="0" i="0" u="none" strike="noStrike" cap="none" normalizeH="0" baseline="0" smtClean="0">
                          <a:ln>
                            <a:noFill/>
                          </a:ln>
                          <a:solidFill>
                            <a:schemeClr val="tx1"/>
                          </a:solidFill>
                          <a:effectLst/>
                          <a:latin typeface="Arial" charset="0"/>
                          <a:ea typeface="MS PGothic" pitchFamily="34" charset="-128"/>
                        </a:rPr>
                        <a:t>This column denotes political violence when it is a part of a policy that includes expropriation coverage.</a:t>
                      </a:r>
                    </a:p>
                  </a:txBody>
                  <a:tcPr marL="18288" marR="18288" marT="9144" marB="9144" horzOverflow="overflow">
                    <a:lnL>
                      <a:noFill/>
                    </a:lnL>
                    <a:lnR cap="flat">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en-GB"/>
                    </a:p>
                  </a:txBody>
                  <a:tcPr/>
                </a:tc>
              </a:tr>
              <a:tr h="0">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Political Violence Stand-alone:</a:t>
                      </a:r>
                    </a:p>
                  </a:txBody>
                  <a:tcPr marL="18288" marR="18288" marT="9144" marB="9144" horzOverflow="overflow">
                    <a:lnL cap="flat">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gridSpan="2">
                  <a:txBody>
                    <a:bodyPr/>
                    <a:lstStyle/>
                    <a:p>
                      <a:pPr marL="114300" marR="0" lvl="0" indent="-114300" algn="l" defTabSz="914400" rtl="0" eaLnBrk="1" fontAlgn="base" latinLnBrk="0" hangingPunct="1">
                        <a:lnSpc>
                          <a:spcPct val="85000"/>
                        </a:lnSpc>
                        <a:spcBef>
                          <a:spcPct val="0"/>
                        </a:spcBef>
                        <a:spcAft>
                          <a:spcPct val="0"/>
                        </a:spcAft>
                        <a:buClrTx/>
                        <a:buSzTx/>
                        <a:buFont typeface="Wingdings" pitchFamily="2" charset="2"/>
                        <a:buChar char="§"/>
                        <a:tabLst/>
                      </a:pPr>
                      <a:r>
                        <a:rPr kumimoji="0" lang="en-US" sz="700" b="0" i="0" u="none" strike="noStrike" cap="none" normalizeH="0" baseline="0" dirty="0" smtClean="0">
                          <a:ln>
                            <a:noFill/>
                          </a:ln>
                          <a:solidFill>
                            <a:schemeClr val="tx1"/>
                          </a:solidFill>
                          <a:effectLst/>
                          <a:latin typeface="Arial" charset="0"/>
                          <a:ea typeface="MS PGothic" pitchFamily="34" charset="-128"/>
                        </a:rPr>
                        <a:t>Coverage is the same as above, however this column denotes markets willing to offer these perils on a stand-alone basis (not as part of a policy including expropriation or any other political risk perils).</a:t>
                      </a:r>
                    </a:p>
                  </a:txBody>
                  <a:tcPr marL="18288" marR="18288" marT="9144" marB="9144" horzOverflow="overflow">
                    <a:lnL>
                      <a:noFill/>
                    </a:lnL>
                    <a:lnR cap="flat">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en-GB"/>
                    </a:p>
                  </a:txBody>
                  <a:tcPr/>
                </a:tc>
              </a:tr>
              <a:tr h="0">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Lenders Interest (Debt):</a:t>
                      </a:r>
                    </a:p>
                  </a:txBody>
                  <a:tcPr marL="18288" marR="18288" marT="9144" marB="9144" horzOverflow="overflow">
                    <a:lnL cap="flat">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gridSpan="2">
                  <a:txBody>
                    <a:bodyPr/>
                    <a:lstStyle/>
                    <a:p>
                      <a:pPr marL="114300" marR="0" lvl="0" indent="-114300" algn="l" defTabSz="914400" rtl="0" eaLnBrk="1" fontAlgn="base" latinLnBrk="0" hangingPunct="1">
                        <a:lnSpc>
                          <a:spcPct val="85000"/>
                        </a:lnSpc>
                        <a:spcBef>
                          <a:spcPct val="0"/>
                        </a:spcBef>
                        <a:spcAft>
                          <a:spcPct val="0"/>
                        </a:spcAft>
                        <a:buClrTx/>
                        <a:buSzTx/>
                        <a:buFont typeface="Wingdings" pitchFamily="2" charset="2"/>
                        <a:buChar char="§"/>
                        <a:tabLst/>
                      </a:pPr>
                      <a:r>
                        <a:rPr kumimoji="0" lang="en-US" sz="700" b="0" i="0" u="none" strike="noStrike" cap="none" normalizeH="0" baseline="0" smtClean="0">
                          <a:ln>
                            <a:noFill/>
                          </a:ln>
                          <a:solidFill>
                            <a:schemeClr val="tx1"/>
                          </a:solidFill>
                          <a:effectLst/>
                          <a:latin typeface="Arial" charset="0"/>
                          <a:ea typeface="MS PGothic" pitchFamily="34" charset="-128"/>
                        </a:rPr>
                        <a:t>Coverage for financial losses resulting from a default on scheduled payments of principal and/or interest, due to inconvertibility/non-transfer blockage, political violence, or expropriation of the borrower.</a:t>
                      </a:r>
                    </a:p>
                    <a:p>
                      <a:pPr marL="114300" marR="0" lvl="0" indent="-114300" algn="l" defTabSz="914400" rtl="0" eaLnBrk="1" fontAlgn="base" latinLnBrk="0" hangingPunct="1">
                        <a:lnSpc>
                          <a:spcPct val="85000"/>
                        </a:lnSpc>
                        <a:spcBef>
                          <a:spcPct val="0"/>
                        </a:spcBef>
                        <a:spcAft>
                          <a:spcPct val="0"/>
                        </a:spcAft>
                        <a:buClrTx/>
                        <a:buSzTx/>
                        <a:buFont typeface="Wingdings" pitchFamily="2" charset="2"/>
                        <a:buChar char="§"/>
                        <a:tabLst/>
                      </a:pPr>
                      <a:r>
                        <a:rPr kumimoji="0" lang="en-US" sz="700" b="0" i="0" u="none" strike="noStrike" cap="none" normalizeH="0" baseline="0" smtClean="0">
                          <a:ln>
                            <a:noFill/>
                          </a:ln>
                          <a:solidFill>
                            <a:schemeClr val="tx1"/>
                          </a:solidFill>
                          <a:effectLst/>
                          <a:latin typeface="Arial" charset="0"/>
                          <a:ea typeface="MS PGothic" pitchFamily="34" charset="-128"/>
                        </a:rPr>
                        <a:t>This column denotes coverage for political perils only. If interested in “comprehensive non-payment” coverage, the structured credit non-payment column can serve as a proxy.</a:t>
                      </a:r>
                    </a:p>
                  </a:txBody>
                  <a:tcPr marL="18288" marR="18288" marT="9144" marB="9144" horzOverflow="overflow">
                    <a:lnL>
                      <a:noFill/>
                    </a:lnL>
                    <a:lnR cap="flat">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en-GB"/>
                    </a:p>
                  </a:txBody>
                  <a:tcPr/>
                </a:tc>
              </a:tr>
              <a:tr h="0">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Contract Frustration:</a:t>
                      </a:r>
                    </a:p>
                  </a:txBody>
                  <a:tcPr marL="18288" marR="18288" marT="9144" marB="9144" horzOverflow="overflow">
                    <a:lnL cap="flat">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gridSpan="2">
                  <a:txBody>
                    <a:bodyPr/>
                    <a:lstStyle/>
                    <a:p>
                      <a:pPr marL="114300" marR="0" lvl="0" indent="-114300" algn="l" defTabSz="914400" rtl="0" eaLnBrk="1" fontAlgn="base" latinLnBrk="0" hangingPunct="1">
                        <a:lnSpc>
                          <a:spcPct val="85000"/>
                        </a:lnSpc>
                        <a:spcBef>
                          <a:spcPct val="0"/>
                        </a:spcBef>
                        <a:spcAft>
                          <a:spcPct val="0"/>
                        </a:spcAft>
                        <a:buClrTx/>
                        <a:buSzTx/>
                        <a:buFont typeface="Wingdings" pitchFamily="2" charset="2"/>
                        <a:buChar char="§"/>
                        <a:tabLst/>
                      </a:pPr>
                      <a:r>
                        <a:rPr kumimoji="0" lang="en-US" sz="700" b="0" i="0" u="none" strike="noStrike" cap="none" normalizeH="0" baseline="0" smtClean="0">
                          <a:ln>
                            <a:noFill/>
                          </a:ln>
                          <a:solidFill>
                            <a:schemeClr val="tx1"/>
                          </a:solidFill>
                          <a:effectLst/>
                          <a:latin typeface="Arial" charset="0"/>
                          <a:ea typeface="MS PGothic" pitchFamily="34" charset="-128"/>
                        </a:rPr>
                        <a:t>Coverage for losses resulting from a canceled or frustrated contract as result of political events in the host country, including non-payment due to political action or inaction (including war, civil war, government act, law, order, decree or regulation, cancellation of import or export licenses, expropriation of the foreign buyer (or supplier), and currency inconvertibility/non-transfer risk.</a:t>
                      </a:r>
                    </a:p>
                    <a:p>
                      <a:pPr marL="114300" marR="0" lvl="0" indent="-114300" algn="l" defTabSz="914400" rtl="0" eaLnBrk="1" fontAlgn="base" latinLnBrk="0" hangingPunct="1">
                        <a:lnSpc>
                          <a:spcPct val="85000"/>
                        </a:lnSpc>
                        <a:spcBef>
                          <a:spcPct val="0"/>
                        </a:spcBef>
                        <a:spcAft>
                          <a:spcPct val="0"/>
                        </a:spcAft>
                        <a:buClrTx/>
                        <a:buSzTx/>
                        <a:buFont typeface="Wingdings" pitchFamily="2" charset="2"/>
                        <a:buChar char="§"/>
                        <a:tabLst/>
                      </a:pPr>
                      <a:r>
                        <a:rPr kumimoji="0" lang="en-US" sz="700" b="0" i="0" u="none" strike="noStrike" cap="none" normalizeH="0" baseline="0" smtClean="0">
                          <a:ln>
                            <a:noFill/>
                          </a:ln>
                          <a:solidFill>
                            <a:schemeClr val="tx1"/>
                          </a:solidFill>
                          <a:effectLst/>
                          <a:latin typeface="Arial" charset="0"/>
                          <a:ea typeface="MS PGothic" pitchFamily="34" charset="-128"/>
                        </a:rPr>
                        <a:t>This column’s limits can also serve as a proxy for “non-honoring of sovereign guarantee” coverage.</a:t>
                      </a:r>
                    </a:p>
                  </a:txBody>
                  <a:tcPr marL="18288" marR="18288" marT="9144" marB="9144" horzOverflow="overflow">
                    <a:lnL>
                      <a:noFill/>
                    </a:lnL>
                    <a:lnR cap="flat">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en-GB"/>
                    </a:p>
                  </a:txBody>
                  <a:tcPr/>
                </a:tc>
              </a:tr>
              <a:tr h="0">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ea typeface="MS PGothic" pitchFamily="34" charset="-128"/>
                        </a:rPr>
                        <a:t>Structured Credit Non-payment:</a:t>
                      </a:r>
                    </a:p>
                  </a:txBody>
                  <a:tcPr marL="18288" marR="18288" marT="9144" marB="9144" horzOverflow="overflow">
                    <a:lnL cap="flat">
                      <a:noFill/>
                    </a:lnL>
                    <a:lnR>
                      <a:noFill/>
                    </a:lnR>
                    <a:lnT w="6350" cap="flat" cmpd="sng" algn="ctr">
                      <a:solidFill>
                        <a:schemeClr val="accent2"/>
                      </a:solidFill>
                      <a:prstDash val="solid"/>
                      <a:round/>
                      <a:headEnd type="none" w="med" len="med"/>
                      <a:tailEnd type="none" w="med" len="med"/>
                    </a:lnT>
                    <a:lnB cap="flat">
                      <a:noFill/>
                    </a:lnB>
                    <a:lnTlToBr>
                      <a:noFill/>
                    </a:lnTlToBr>
                    <a:lnBlToTr>
                      <a:noFill/>
                    </a:lnBlToTr>
                    <a:noFill/>
                  </a:tcPr>
                </a:tc>
                <a:tc gridSpan="2">
                  <a:txBody>
                    <a:bodyPr/>
                    <a:lstStyle/>
                    <a:p>
                      <a:pPr marL="114300" marR="0" lvl="0" indent="-114300" algn="l" defTabSz="914400" rtl="0" eaLnBrk="1" fontAlgn="base" latinLnBrk="0" hangingPunct="1">
                        <a:lnSpc>
                          <a:spcPct val="85000"/>
                        </a:lnSpc>
                        <a:spcBef>
                          <a:spcPct val="0"/>
                        </a:spcBef>
                        <a:spcAft>
                          <a:spcPct val="0"/>
                        </a:spcAft>
                        <a:buClrTx/>
                        <a:buSzTx/>
                        <a:buFont typeface="Wingdings" pitchFamily="2" charset="2"/>
                        <a:buChar char="§"/>
                        <a:tabLst/>
                      </a:pPr>
                      <a:r>
                        <a:rPr kumimoji="0" lang="en-US" sz="700" b="0" i="0" u="none" strike="noStrike" cap="none" normalizeH="0" baseline="0" dirty="0" smtClean="0">
                          <a:ln>
                            <a:noFill/>
                          </a:ln>
                          <a:solidFill>
                            <a:schemeClr val="tx1"/>
                          </a:solidFill>
                          <a:effectLst/>
                          <a:latin typeface="Arial" charset="0"/>
                          <a:ea typeface="MS PGothic" pitchFamily="34" charset="-128"/>
                        </a:rPr>
                        <a:t>Coverage for financial losses resulting from a private borrower’s failure to make scheduled payments on an insured, trade-related loan.</a:t>
                      </a:r>
                    </a:p>
                  </a:txBody>
                  <a:tcPr marL="18288" marR="18288" marT="9144" marB="9144" horzOverflow="overflow">
                    <a:lnL>
                      <a:noFill/>
                    </a:lnL>
                    <a:lnR cap="flat">
                      <a:noFill/>
                    </a:lnR>
                    <a:lnT w="6350" cap="flat" cmpd="sng" algn="ctr">
                      <a:solidFill>
                        <a:schemeClr val="accent2"/>
                      </a:solidFill>
                      <a:prstDash val="solid"/>
                      <a:round/>
                      <a:headEnd type="none" w="med" len="med"/>
                      <a:tailEnd type="none" w="med" len="med"/>
                    </a:lnT>
                    <a:lnB cap="flat">
                      <a:noFill/>
                    </a:lnB>
                    <a:lnTlToBr>
                      <a:noFill/>
                    </a:lnTlToBr>
                    <a:lnBlToTr>
                      <a:noFill/>
                    </a:lnBlToTr>
                    <a:noFill/>
                  </a:tcPr>
                </a:tc>
                <a:tc hMerge="1">
                  <a:txBody>
                    <a:bodyPr/>
                    <a:lstStyle/>
                    <a:p>
                      <a:endParaRPr lang="en-GB"/>
                    </a:p>
                  </a:txBody>
                  <a:tcPr/>
                </a:tc>
              </a:tr>
            </a:tbl>
          </a:graphicData>
        </a:graphic>
      </p:graphicFrame>
    </p:spTree>
    <p:custDataLst>
      <p:tags r:id="rId1"/>
    </p:custDataLst>
    <p:extLst>
      <p:ext uri="{BB962C8B-B14F-4D97-AF65-F5344CB8AC3E}">
        <p14:creationId xmlns:p14="http://schemas.microsoft.com/office/powerpoint/2010/main" val="214217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393104" y="1058270"/>
            <a:ext cx="2933187" cy="4989019"/>
            <a:chOff x="393104" y="1058270"/>
            <a:chExt cx="2933187" cy="4989019"/>
          </a:xfrm>
        </p:grpSpPr>
        <p:sp>
          <p:nvSpPr>
            <p:cNvPr id="63" name="Rectangle 62"/>
            <p:cNvSpPr/>
            <p:nvPr/>
          </p:nvSpPr>
          <p:spPr bwMode="auto">
            <a:xfrm>
              <a:off x="468708" y="1073390"/>
              <a:ext cx="2154982" cy="4973899"/>
            </a:xfrm>
            <a:prstGeom prst="rect">
              <a:avLst/>
            </a:prstGeom>
            <a:solidFill>
              <a:srgbClr val="006D9E"/>
            </a:solidFill>
            <a:ln w="9525" cap="flat" cmpd="sng" algn="ctr">
              <a:solidFill>
                <a:srgbClr val="00A8C8"/>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64" name="Rectangle 63"/>
            <p:cNvSpPr/>
            <p:nvPr/>
          </p:nvSpPr>
          <p:spPr>
            <a:xfrm>
              <a:off x="596829" y="2207463"/>
              <a:ext cx="2060284" cy="2862322"/>
            </a:xfrm>
            <a:prstGeom prst="rect">
              <a:avLst/>
            </a:prstGeom>
          </p:spPr>
          <p:txBody>
            <a:bodyPr wrap="square">
              <a:spAutoFit/>
            </a:bodyPr>
            <a:lstStyle/>
            <a:p>
              <a:pPr algn="l">
                <a:lnSpc>
                  <a:spcPct val="100000"/>
                </a:lnSpc>
                <a:defRPr/>
              </a:pPr>
              <a:r>
                <a:rPr lang="pt-BR" dirty="0">
                  <a:solidFill>
                    <a:schemeClr val="accent6">
                      <a:lumMod val="20000"/>
                      <a:lumOff val="80000"/>
                    </a:schemeClr>
                  </a:solidFill>
                  <a:latin typeface="+mj-lt"/>
                  <a:ea typeface="+mj-ea"/>
                  <a:cs typeface="Arial" charset="0"/>
                </a:rPr>
                <a:t>Aportando consultoria e soluções nas áreas de </a:t>
              </a:r>
              <a:endParaRPr lang="pt-BR" dirty="0" smtClean="0">
                <a:solidFill>
                  <a:schemeClr val="accent6">
                    <a:lumMod val="20000"/>
                    <a:lumOff val="80000"/>
                  </a:schemeClr>
                </a:solidFill>
                <a:latin typeface="+mj-lt"/>
                <a:ea typeface="+mj-ea"/>
                <a:cs typeface="Arial" charset="0"/>
              </a:endParaRPr>
            </a:p>
            <a:p>
              <a:pPr algn="l">
                <a:lnSpc>
                  <a:spcPct val="100000"/>
                </a:lnSpc>
                <a:defRPr/>
              </a:pPr>
              <a:endParaRPr lang="pt-BR" dirty="0">
                <a:solidFill>
                  <a:srgbClr val="011D63"/>
                </a:solidFill>
                <a:latin typeface="+mj-lt"/>
                <a:ea typeface="+mj-ea"/>
                <a:cs typeface="Arial" charset="0"/>
              </a:endParaRPr>
            </a:p>
            <a:p>
              <a:pPr algn="l">
                <a:lnSpc>
                  <a:spcPct val="100000"/>
                </a:lnSpc>
                <a:defRPr/>
              </a:pPr>
              <a:r>
                <a:rPr lang="pt-BR" dirty="0" smtClean="0">
                  <a:solidFill>
                    <a:schemeClr val="bg1"/>
                  </a:solidFill>
                  <a:latin typeface="+mj-lt"/>
                  <a:ea typeface="+mj-ea"/>
                  <a:cs typeface="Arial" charset="0"/>
                </a:rPr>
                <a:t>RISCO</a:t>
              </a:r>
              <a:r>
                <a:rPr lang="pt-BR" dirty="0">
                  <a:solidFill>
                    <a:schemeClr val="bg1"/>
                  </a:solidFill>
                  <a:latin typeface="+mj-lt"/>
                  <a:ea typeface="+mj-ea"/>
                  <a:cs typeface="Arial" charset="0"/>
                </a:rPr>
                <a:t>, ESTRÁTEGIA </a:t>
              </a:r>
              <a:endParaRPr lang="pt-BR" dirty="0" smtClean="0">
                <a:solidFill>
                  <a:schemeClr val="bg1"/>
                </a:solidFill>
                <a:latin typeface="+mj-lt"/>
                <a:ea typeface="+mj-ea"/>
                <a:cs typeface="Arial" charset="0"/>
              </a:endParaRPr>
            </a:p>
            <a:p>
              <a:pPr algn="l">
                <a:lnSpc>
                  <a:spcPct val="100000"/>
                </a:lnSpc>
                <a:defRPr/>
              </a:pPr>
              <a:r>
                <a:rPr lang="pt-BR" dirty="0" smtClean="0">
                  <a:solidFill>
                    <a:schemeClr val="bg1"/>
                  </a:solidFill>
                  <a:latin typeface="+mj-lt"/>
                  <a:ea typeface="+mj-ea"/>
                  <a:cs typeface="Arial" charset="0"/>
                </a:rPr>
                <a:t>e </a:t>
              </a:r>
              <a:r>
                <a:rPr lang="pt-BR" dirty="0">
                  <a:solidFill>
                    <a:schemeClr val="bg1"/>
                  </a:solidFill>
                  <a:latin typeface="+mj-lt"/>
                  <a:ea typeface="+mj-ea"/>
                  <a:cs typeface="Arial" charset="0"/>
                </a:rPr>
                <a:t>CAPITAL HUMANO</a:t>
              </a:r>
            </a:p>
          </p:txBody>
        </p:sp>
        <p:sp>
          <p:nvSpPr>
            <p:cNvPr id="65" name="Right Triangle 64"/>
            <p:cNvSpPr/>
            <p:nvPr/>
          </p:nvSpPr>
          <p:spPr bwMode="auto">
            <a:xfrm rot="10800000">
              <a:off x="393104" y="1058270"/>
              <a:ext cx="2933187" cy="1466472"/>
            </a:xfrm>
            <a:prstGeom prst="rtTriangle">
              <a:avLst/>
            </a:prstGeom>
            <a:solidFill>
              <a:schemeClr val="bg1"/>
            </a:solidFill>
            <a:ln w="9525" cap="flat" cmpd="sng" algn="ctr">
              <a:no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pSp>
      <p:sp>
        <p:nvSpPr>
          <p:cNvPr id="4" name="Slide Number Placeholder 3"/>
          <p:cNvSpPr>
            <a:spLocks noGrp="1"/>
          </p:cNvSpPr>
          <p:nvPr>
            <p:ph type="sldNum" sz="quarter" idx="10"/>
          </p:nvPr>
        </p:nvSpPr>
        <p:spPr/>
        <p:txBody>
          <a:bodyPr/>
          <a:lstStyle/>
          <a:p>
            <a:fld id="{A2E76AA7-BCE7-4296-A471-E8C3B4575C21}" type="slidenum">
              <a:rPr lang="en-GB" smtClean="0"/>
              <a:pPr/>
              <a:t>3</a:t>
            </a:fld>
            <a:endParaRPr lang="en-GB"/>
          </a:p>
        </p:txBody>
      </p:sp>
      <p:sp>
        <p:nvSpPr>
          <p:cNvPr id="5" name="Date Placeholder 4"/>
          <p:cNvSpPr>
            <a:spLocks noGrp="1"/>
          </p:cNvSpPr>
          <p:nvPr>
            <p:ph type="dt" sz="half" idx="11"/>
          </p:nvPr>
        </p:nvSpPr>
        <p:spPr/>
        <p:txBody>
          <a:bodyPr/>
          <a:lstStyle/>
          <a:p>
            <a:fld id="{45224365-94D2-4193-986B-C81787477B57}" type="datetime4">
              <a:rPr lang="en-GB" smtClean="0"/>
              <a:pPr/>
              <a:t>23 October 2015</a:t>
            </a:fld>
            <a:endParaRPr lang="en-GB"/>
          </a:p>
        </p:txBody>
      </p:sp>
      <p:sp>
        <p:nvSpPr>
          <p:cNvPr id="10" name="Right Triangle 9"/>
          <p:cNvSpPr/>
          <p:nvPr/>
        </p:nvSpPr>
        <p:spPr bwMode="auto">
          <a:xfrm rot="10800000">
            <a:off x="393104" y="1058270"/>
            <a:ext cx="2933187" cy="1466472"/>
          </a:xfrm>
          <a:prstGeom prst="rtTriangle">
            <a:avLst/>
          </a:prstGeom>
          <a:solidFill>
            <a:schemeClr val="bg1"/>
          </a:solidFill>
          <a:ln w="9525" cap="flat" cmpd="sng" algn="ctr">
            <a:no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33" name="Picture 32" descr="stuff.png"/>
          <p:cNvPicPr>
            <a:picLocks noChangeAspect="1"/>
          </p:cNvPicPr>
          <p:nvPr/>
        </p:nvPicPr>
        <p:blipFill rotWithShape="1">
          <a:blip r:embed="rId3">
            <a:duotone>
              <a:prstClr val="black"/>
              <a:schemeClr val="accent2">
                <a:tint val="45000"/>
                <a:satMod val="400000"/>
              </a:schemeClr>
            </a:duotone>
            <a:extLst>
              <a:ext uri="{28A0092B-C50C-407E-A947-70E740481C1C}">
                <a14:useLocalDpi xmlns:a14="http://schemas.microsoft.com/office/drawing/2010/main" val="0"/>
              </a:ext>
            </a:extLst>
          </a:blip>
          <a:srcRect l="67729" t="53704"/>
          <a:stretch/>
        </p:blipFill>
        <p:spPr>
          <a:xfrm>
            <a:off x="-111130" y="4759510"/>
            <a:ext cx="2879894" cy="3098615"/>
          </a:xfrm>
          <a:prstGeom prst="rect">
            <a:avLst/>
          </a:prstGeom>
        </p:spPr>
      </p:pic>
      <p:pic>
        <p:nvPicPr>
          <p:cNvPr id="34" name="Picture 33" descr="stuff.png"/>
          <p:cNvPicPr>
            <a:picLocks noChangeAspect="1"/>
          </p:cNvPicPr>
          <p:nvPr/>
        </p:nvPicPr>
        <p:blipFill rotWithShape="1">
          <a:blip r:embed="rId3">
            <a:extLst>
              <a:ext uri="{28A0092B-C50C-407E-A947-70E740481C1C}">
                <a14:useLocalDpi xmlns:a14="http://schemas.microsoft.com/office/drawing/2010/main" val="0"/>
              </a:ext>
            </a:extLst>
          </a:blip>
          <a:srcRect l="67729" t="53704"/>
          <a:stretch/>
        </p:blipFill>
        <p:spPr>
          <a:xfrm>
            <a:off x="7906077" y="1016000"/>
            <a:ext cx="1277734" cy="1374774"/>
          </a:xfrm>
          <a:prstGeom prst="rect">
            <a:avLst/>
          </a:prstGeom>
        </p:spPr>
      </p:pic>
      <p:pic>
        <p:nvPicPr>
          <p:cNvPr id="35" name="Picture 34" descr="stuff.png"/>
          <p:cNvPicPr>
            <a:picLocks noChangeAspect="1"/>
          </p:cNvPicPr>
          <p:nvPr/>
        </p:nvPicPr>
        <p:blipFill rotWithShape="1">
          <a:blip r:embed="rId3">
            <a:extLst>
              <a:ext uri="{28A0092B-C50C-407E-A947-70E740481C1C}">
                <a14:useLocalDpi xmlns:a14="http://schemas.microsoft.com/office/drawing/2010/main" val="0"/>
              </a:ext>
            </a:extLst>
          </a:blip>
          <a:srcRect l="23977" t="42593" r="56925" b="30092"/>
          <a:stretch/>
        </p:blipFill>
        <p:spPr>
          <a:xfrm>
            <a:off x="508022" y="174625"/>
            <a:ext cx="1746322" cy="1873250"/>
          </a:xfrm>
          <a:prstGeom prst="rect">
            <a:avLst/>
          </a:prstGeom>
        </p:spPr>
      </p:pic>
      <p:grpSp>
        <p:nvGrpSpPr>
          <p:cNvPr id="27" name="Group 26"/>
          <p:cNvGrpSpPr/>
          <p:nvPr/>
        </p:nvGrpSpPr>
        <p:grpSpPr>
          <a:xfrm>
            <a:off x="3460829" y="1389326"/>
            <a:ext cx="2050206" cy="2062316"/>
            <a:chOff x="3481310" y="1732914"/>
            <a:chExt cx="2050206" cy="2062316"/>
          </a:xfrm>
        </p:grpSpPr>
        <p:pic>
          <p:nvPicPr>
            <p:cNvPr id="44" name="Picture 43" descr="Slide 3.png"/>
            <p:cNvPicPr>
              <a:picLocks noChangeAspect="1"/>
            </p:cNvPicPr>
            <p:nvPr/>
          </p:nvPicPr>
          <p:blipFill rotWithShape="1">
            <a:blip r:embed="rId4">
              <a:extLst>
                <a:ext uri="{28A0092B-C50C-407E-A947-70E740481C1C}">
                  <a14:useLocalDpi xmlns:a14="http://schemas.microsoft.com/office/drawing/2010/main" val="0"/>
                </a:ext>
              </a:extLst>
            </a:blip>
            <a:srcRect l="8219" r="62028" b="60095"/>
            <a:stretch/>
          </p:blipFill>
          <p:spPr>
            <a:xfrm>
              <a:off x="3481310" y="1732914"/>
              <a:ext cx="2050206" cy="2062316"/>
            </a:xfrm>
            <a:prstGeom prst="rect">
              <a:avLst/>
            </a:prstGeom>
          </p:spPr>
        </p:pic>
        <p:pic>
          <p:nvPicPr>
            <p:cNvPr id="12" name="Imagem 78"/>
            <p:cNvPicPr/>
            <p:nvPr/>
          </p:nvPicPr>
          <p:blipFill rotWithShape="1">
            <a:blip r:embed="rId5" cstate="print">
              <a:extLst>
                <a:ext uri="{28A0092B-C50C-407E-A947-70E740481C1C}">
                  <a14:useLocalDpi xmlns:a14="http://schemas.microsoft.com/office/drawing/2010/main" val="0"/>
                </a:ext>
              </a:extLst>
            </a:blip>
            <a:srcRect l="5915" t="81606" r="80715" b="13151"/>
            <a:stretch/>
          </p:blipFill>
          <p:spPr bwMode="auto">
            <a:xfrm>
              <a:off x="3758616" y="2168380"/>
              <a:ext cx="1299040" cy="344643"/>
            </a:xfrm>
            <a:prstGeom prst="rect">
              <a:avLst/>
            </a:prstGeom>
            <a:noFill/>
          </p:spPr>
        </p:pic>
        <p:sp>
          <p:nvSpPr>
            <p:cNvPr id="26" name="Rectangle 25"/>
            <p:cNvSpPr/>
            <p:nvPr/>
          </p:nvSpPr>
          <p:spPr>
            <a:xfrm>
              <a:off x="3793969" y="2482869"/>
              <a:ext cx="1584925" cy="838486"/>
            </a:xfrm>
            <a:prstGeom prst="rect">
              <a:avLst/>
            </a:prstGeom>
          </p:spPr>
          <p:txBody>
            <a:bodyPr wrap="square">
              <a:spAutoFit/>
            </a:bodyPr>
            <a:lstStyle/>
            <a:p>
              <a:pPr algn="l"/>
              <a:r>
                <a:rPr lang="en-US" sz="1400" dirty="0" err="1"/>
                <a:t>Corretagem</a:t>
              </a:r>
              <a:r>
                <a:rPr lang="en-US" sz="1400" dirty="0"/>
                <a:t> de </a:t>
              </a:r>
              <a:r>
                <a:rPr lang="en-US" sz="1400" dirty="0" err="1"/>
                <a:t>seguros</a:t>
              </a:r>
              <a:r>
                <a:rPr lang="en-US" sz="1400" dirty="0"/>
                <a:t> e </a:t>
              </a:r>
              <a:r>
                <a:rPr lang="en-US" sz="1400" dirty="0" err="1"/>
                <a:t>gerenciamento</a:t>
              </a:r>
              <a:r>
                <a:rPr lang="en-US" sz="1400" dirty="0"/>
                <a:t> de </a:t>
              </a:r>
              <a:r>
                <a:rPr lang="en-US" sz="1400" dirty="0" err="1"/>
                <a:t>riscos</a:t>
              </a:r>
              <a:endParaRPr lang="en-US" sz="1400" dirty="0"/>
            </a:p>
          </p:txBody>
        </p:sp>
      </p:grpSp>
      <p:grpSp>
        <p:nvGrpSpPr>
          <p:cNvPr id="25" name="Group 24"/>
          <p:cNvGrpSpPr/>
          <p:nvPr/>
        </p:nvGrpSpPr>
        <p:grpSpPr>
          <a:xfrm>
            <a:off x="6621484" y="1400732"/>
            <a:ext cx="1963333" cy="2062316"/>
            <a:chOff x="6671298" y="1770236"/>
            <a:chExt cx="1963333" cy="2062316"/>
          </a:xfrm>
        </p:grpSpPr>
        <p:pic>
          <p:nvPicPr>
            <p:cNvPr id="51" name="Picture 50" descr="Slide 3.png"/>
            <p:cNvPicPr>
              <a:picLocks noChangeAspect="1"/>
            </p:cNvPicPr>
            <p:nvPr/>
          </p:nvPicPr>
          <p:blipFill rotWithShape="1">
            <a:blip r:embed="rId4">
              <a:extLst>
                <a:ext uri="{28A0092B-C50C-407E-A947-70E740481C1C}">
                  <a14:useLocalDpi xmlns:a14="http://schemas.microsoft.com/office/drawing/2010/main" val="0"/>
                </a:ext>
              </a:extLst>
            </a:blip>
            <a:srcRect l="61423" r="10085" b="60095"/>
            <a:stretch/>
          </p:blipFill>
          <p:spPr>
            <a:xfrm>
              <a:off x="6671298" y="1770236"/>
              <a:ext cx="1963333" cy="2062316"/>
            </a:xfrm>
            <a:prstGeom prst="rect">
              <a:avLst/>
            </a:prstGeom>
          </p:spPr>
        </p:pic>
        <p:pic>
          <p:nvPicPr>
            <p:cNvPr id="14" name="Imagem 78"/>
            <p:cNvPicPr/>
            <p:nvPr/>
          </p:nvPicPr>
          <p:blipFill rotWithShape="1">
            <a:blip r:embed="rId5" cstate="print">
              <a:extLst>
                <a:ext uri="{28A0092B-C50C-407E-A947-70E740481C1C}">
                  <a14:useLocalDpi xmlns:a14="http://schemas.microsoft.com/office/drawing/2010/main" val="0"/>
                </a:ext>
              </a:extLst>
            </a:blip>
            <a:srcRect l="25454" t="81833" r="51080" b="11952"/>
            <a:stretch/>
          </p:blipFill>
          <p:spPr bwMode="auto">
            <a:xfrm>
              <a:off x="6785087" y="2280601"/>
              <a:ext cx="1716166" cy="307514"/>
            </a:xfrm>
            <a:prstGeom prst="rect">
              <a:avLst/>
            </a:prstGeom>
            <a:noFill/>
          </p:spPr>
        </p:pic>
        <p:sp>
          <p:nvSpPr>
            <p:cNvPr id="28" name="Rectangle 27"/>
            <p:cNvSpPr/>
            <p:nvPr/>
          </p:nvSpPr>
          <p:spPr>
            <a:xfrm>
              <a:off x="6799155" y="2577312"/>
              <a:ext cx="1799654" cy="467923"/>
            </a:xfrm>
            <a:prstGeom prst="rect">
              <a:avLst/>
            </a:prstGeom>
          </p:spPr>
          <p:txBody>
            <a:bodyPr wrap="square">
              <a:spAutoFit/>
            </a:bodyPr>
            <a:lstStyle/>
            <a:p>
              <a:pPr algn="l"/>
              <a:r>
                <a:rPr lang="en-US" sz="1400" dirty="0" err="1" smtClean="0"/>
                <a:t>Especialista</a:t>
              </a:r>
              <a:r>
                <a:rPr lang="en-US" sz="1400" dirty="0" smtClean="0"/>
                <a:t> </a:t>
              </a:r>
              <a:r>
                <a:rPr lang="en-US" sz="1400" dirty="0" err="1" smtClean="0"/>
                <a:t>em</a:t>
              </a:r>
              <a:r>
                <a:rPr lang="en-US" sz="1400" dirty="0" smtClean="0"/>
                <a:t> </a:t>
              </a:r>
              <a:r>
                <a:rPr lang="en-US" sz="1400" dirty="0" err="1"/>
                <a:t>riscos</a:t>
              </a:r>
              <a:r>
                <a:rPr lang="en-US" sz="1400" dirty="0"/>
                <a:t> e </a:t>
              </a:r>
              <a:r>
                <a:rPr lang="en-US" sz="1400" dirty="0" err="1"/>
                <a:t>resseguros</a:t>
              </a:r>
              <a:endParaRPr lang="en-US" sz="1400" dirty="0"/>
            </a:p>
          </p:txBody>
        </p:sp>
      </p:grpSp>
      <p:grpSp>
        <p:nvGrpSpPr>
          <p:cNvPr id="32" name="Group 31"/>
          <p:cNvGrpSpPr/>
          <p:nvPr/>
        </p:nvGrpSpPr>
        <p:grpSpPr>
          <a:xfrm>
            <a:off x="3435555" y="4166743"/>
            <a:ext cx="2050206" cy="2062316"/>
            <a:chOff x="3602665" y="4449761"/>
            <a:chExt cx="2050206" cy="2062316"/>
          </a:xfrm>
        </p:grpSpPr>
        <p:pic>
          <p:nvPicPr>
            <p:cNvPr id="55" name="Picture 54" descr="Slide 3.png"/>
            <p:cNvPicPr>
              <a:picLocks noChangeAspect="1"/>
            </p:cNvPicPr>
            <p:nvPr/>
          </p:nvPicPr>
          <p:blipFill rotWithShape="1">
            <a:blip r:embed="rId4">
              <a:extLst>
                <a:ext uri="{28A0092B-C50C-407E-A947-70E740481C1C}">
                  <a14:useLocalDpi xmlns:a14="http://schemas.microsoft.com/office/drawing/2010/main" val="0"/>
                </a:ext>
              </a:extLst>
            </a:blip>
            <a:srcRect l="8219" r="62028" b="60095"/>
            <a:stretch/>
          </p:blipFill>
          <p:spPr>
            <a:xfrm>
              <a:off x="3602665" y="4449761"/>
              <a:ext cx="2050206" cy="2062316"/>
            </a:xfrm>
            <a:prstGeom prst="rect">
              <a:avLst/>
            </a:prstGeom>
          </p:spPr>
        </p:pic>
        <p:pic>
          <p:nvPicPr>
            <p:cNvPr id="15" name="Imagem 78"/>
            <p:cNvPicPr/>
            <p:nvPr/>
          </p:nvPicPr>
          <p:blipFill rotWithShape="1">
            <a:blip r:embed="rId5" cstate="print">
              <a:extLst>
                <a:ext uri="{28A0092B-C50C-407E-A947-70E740481C1C}">
                  <a14:useLocalDpi xmlns:a14="http://schemas.microsoft.com/office/drawing/2010/main" val="0"/>
                </a:ext>
              </a:extLst>
            </a:blip>
            <a:srcRect l="55054" t="82109" r="30493" b="13376"/>
            <a:stretch/>
          </p:blipFill>
          <p:spPr bwMode="auto">
            <a:xfrm>
              <a:off x="3859873" y="4923201"/>
              <a:ext cx="1313300" cy="277530"/>
            </a:xfrm>
            <a:prstGeom prst="rect">
              <a:avLst/>
            </a:prstGeom>
            <a:noFill/>
          </p:spPr>
        </p:pic>
        <p:sp>
          <p:nvSpPr>
            <p:cNvPr id="29" name="Rectangle 28"/>
            <p:cNvSpPr/>
            <p:nvPr/>
          </p:nvSpPr>
          <p:spPr>
            <a:xfrm>
              <a:off x="3877251" y="5182559"/>
              <a:ext cx="1539390" cy="838486"/>
            </a:xfrm>
            <a:prstGeom prst="rect">
              <a:avLst/>
            </a:prstGeom>
          </p:spPr>
          <p:txBody>
            <a:bodyPr wrap="square">
              <a:spAutoFit/>
            </a:bodyPr>
            <a:lstStyle/>
            <a:p>
              <a:pPr algn="l"/>
              <a:r>
                <a:rPr lang="en-US" sz="1400" dirty="0" err="1"/>
                <a:t>Talento</a:t>
              </a:r>
              <a:r>
                <a:rPr lang="en-US" sz="1400" dirty="0"/>
                <a:t>, </a:t>
              </a:r>
              <a:r>
                <a:rPr lang="en-US" sz="1400" dirty="0" err="1"/>
                <a:t>saúde</a:t>
              </a:r>
              <a:r>
                <a:rPr lang="en-US" sz="1400" dirty="0"/>
                <a:t>, </a:t>
              </a:r>
              <a:r>
                <a:rPr lang="en-US" sz="1400" dirty="0" err="1"/>
                <a:t>aposentadoria</a:t>
              </a:r>
              <a:r>
                <a:rPr lang="en-US" sz="1400" dirty="0"/>
                <a:t>, </a:t>
              </a:r>
              <a:r>
                <a:rPr lang="en-US" sz="1400" dirty="0" err="1"/>
                <a:t>consultoria</a:t>
              </a:r>
              <a:r>
                <a:rPr lang="en-US" sz="1400" dirty="0"/>
                <a:t> </a:t>
              </a:r>
              <a:r>
                <a:rPr lang="en-US" sz="1400" dirty="0" err="1"/>
                <a:t>em</a:t>
              </a:r>
              <a:r>
                <a:rPr lang="en-US" sz="1400" dirty="0"/>
                <a:t> </a:t>
              </a:r>
              <a:r>
                <a:rPr lang="en-US" sz="1400" dirty="0" err="1"/>
                <a:t>investimentos</a:t>
              </a:r>
              <a:endParaRPr lang="en-US" sz="1400" dirty="0"/>
            </a:p>
          </p:txBody>
        </p:sp>
      </p:grpSp>
      <p:grpSp>
        <p:nvGrpSpPr>
          <p:cNvPr id="58" name="Group 57"/>
          <p:cNvGrpSpPr/>
          <p:nvPr/>
        </p:nvGrpSpPr>
        <p:grpSpPr>
          <a:xfrm>
            <a:off x="6436742" y="3997229"/>
            <a:ext cx="2458400" cy="2279733"/>
            <a:chOff x="6613059" y="4263535"/>
            <a:chExt cx="2458400" cy="2279733"/>
          </a:xfrm>
        </p:grpSpPr>
        <p:pic>
          <p:nvPicPr>
            <p:cNvPr id="46" name="Picture 45" descr="Slide 3.png"/>
            <p:cNvPicPr>
              <a:picLocks noChangeAspect="1"/>
            </p:cNvPicPr>
            <p:nvPr/>
          </p:nvPicPr>
          <p:blipFill rotWithShape="1">
            <a:blip r:embed="rId4">
              <a:extLst>
                <a:ext uri="{28A0092B-C50C-407E-A947-70E740481C1C}">
                  <a14:useLocalDpi xmlns:a14="http://schemas.microsoft.com/office/drawing/2010/main" val="0"/>
                </a:ext>
              </a:extLst>
            </a:blip>
            <a:srcRect l="59279" t="55888" r="5044"/>
            <a:stretch/>
          </p:blipFill>
          <p:spPr>
            <a:xfrm>
              <a:off x="6613059" y="4263535"/>
              <a:ext cx="2458400" cy="2279733"/>
            </a:xfrm>
            <a:prstGeom prst="rect">
              <a:avLst/>
            </a:prstGeom>
          </p:spPr>
        </p:pic>
        <p:pic>
          <p:nvPicPr>
            <p:cNvPr id="16" name="Imagem 78"/>
            <p:cNvPicPr/>
            <p:nvPr/>
          </p:nvPicPr>
          <p:blipFill rotWithShape="1">
            <a:blip r:embed="rId5" cstate="print">
              <a:extLst>
                <a:ext uri="{28A0092B-C50C-407E-A947-70E740481C1C}">
                  <a14:useLocalDpi xmlns:a14="http://schemas.microsoft.com/office/drawing/2010/main" val="0"/>
                </a:ext>
              </a:extLst>
            </a:blip>
            <a:srcRect l="75776" t="81230" r="758" b="13008"/>
            <a:stretch/>
          </p:blipFill>
          <p:spPr bwMode="auto">
            <a:xfrm>
              <a:off x="6939487" y="5026458"/>
              <a:ext cx="1682836" cy="279538"/>
            </a:xfrm>
            <a:prstGeom prst="rect">
              <a:avLst/>
            </a:prstGeom>
            <a:noFill/>
          </p:spPr>
        </p:pic>
        <p:sp>
          <p:nvSpPr>
            <p:cNvPr id="30" name="Rectangle 29"/>
            <p:cNvSpPr/>
            <p:nvPr/>
          </p:nvSpPr>
          <p:spPr>
            <a:xfrm>
              <a:off x="6971552" y="5291587"/>
              <a:ext cx="1289598" cy="467923"/>
            </a:xfrm>
            <a:prstGeom prst="rect">
              <a:avLst/>
            </a:prstGeom>
          </p:spPr>
          <p:txBody>
            <a:bodyPr wrap="square">
              <a:spAutoFit/>
            </a:bodyPr>
            <a:lstStyle/>
            <a:p>
              <a:pPr algn="l"/>
              <a:r>
                <a:rPr lang="en-US" sz="1400" dirty="0" err="1"/>
                <a:t>Consultoria</a:t>
              </a:r>
              <a:r>
                <a:rPr lang="en-US" sz="1400" dirty="0"/>
                <a:t> </a:t>
              </a:r>
              <a:r>
                <a:rPr lang="en-US" sz="1400" dirty="0" err="1"/>
                <a:t>em</a:t>
              </a:r>
              <a:r>
                <a:rPr lang="en-US" sz="1400" dirty="0"/>
                <a:t> </a:t>
              </a:r>
              <a:r>
                <a:rPr lang="en-US" sz="1400" dirty="0" err="1"/>
                <a:t>Negócios</a:t>
              </a:r>
              <a:endParaRPr lang="en-US" sz="1400" dirty="0"/>
            </a:p>
          </p:txBody>
        </p:sp>
      </p:grpSp>
      <p:pic>
        <p:nvPicPr>
          <p:cNvPr id="59" name="Picture 58" descr="Slide 3_1.png"/>
          <p:cNvPicPr>
            <a:picLocks noChangeAspect="1"/>
          </p:cNvPicPr>
          <p:nvPr/>
        </p:nvPicPr>
        <p:blipFill rotWithShape="1">
          <a:blip r:embed="rId6">
            <a:extLst>
              <a:ext uri="{28A0092B-C50C-407E-A947-70E740481C1C}">
                <a14:useLocalDpi xmlns:a14="http://schemas.microsoft.com/office/drawing/2010/main" val="0"/>
              </a:ext>
            </a:extLst>
          </a:blip>
          <a:srcRect l="23753" t="29287" r="24518" b="29523"/>
          <a:stretch/>
        </p:blipFill>
        <p:spPr>
          <a:xfrm>
            <a:off x="4615380" y="2956472"/>
            <a:ext cx="2885806" cy="1723408"/>
          </a:xfrm>
          <a:prstGeom prst="rect">
            <a:avLst/>
          </a:prstGeom>
        </p:spPr>
      </p:pic>
      <p:sp>
        <p:nvSpPr>
          <p:cNvPr id="66" name="Rectangle 7"/>
          <p:cNvSpPr>
            <a:spLocks noGrp="1" noChangeArrowheads="1"/>
          </p:cNvSpPr>
          <p:nvPr>
            <p:ph type="title"/>
          </p:nvPr>
        </p:nvSpPr>
        <p:spPr>
          <a:xfrm>
            <a:off x="1282963" y="560941"/>
            <a:ext cx="8371661" cy="83851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nSpc>
                <a:spcPct val="100000"/>
              </a:lnSpc>
              <a:defRPr/>
            </a:pPr>
            <a:r>
              <a:rPr lang="en-US" sz="2400" dirty="0" smtClean="0">
                <a:ea typeface="+mj-ea"/>
                <a:cs typeface="Arial" charset="0"/>
              </a:rPr>
              <a:t>Marsh &amp; </a:t>
            </a:r>
            <a:r>
              <a:rPr lang="en-US" sz="2400" dirty="0" err="1" smtClean="0">
                <a:ea typeface="+mj-ea"/>
                <a:cs typeface="Arial" charset="0"/>
              </a:rPr>
              <a:t>Maclenna</a:t>
            </a:r>
            <a:r>
              <a:rPr lang="en-US" sz="2400" dirty="0" smtClean="0">
                <a:ea typeface="+mj-ea"/>
                <a:cs typeface="Arial" charset="0"/>
              </a:rPr>
              <a:t> Companies</a:t>
            </a:r>
            <a:br>
              <a:rPr lang="en-US" sz="2400" dirty="0" smtClean="0">
                <a:ea typeface="+mj-ea"/>
                <a:cs typeface="Arial" charset="0"/>
              </a:rPr>
            </a:br>
            <a:r>
              <a:rPr lang="en-US" sz="2000" dirty="0" smtClean="0">
                <a:solidFill>
                  <a:schemeClr val="accent2"/>
                </a:solidFill>
                <a:ea typeface="+mj-ea"/>
                <a:cs typeface="Arial" charset="0"/>
              </a:rPr>
              <a:t>UMA EMPRESA GLOBAL LÍDER NA PRESTAÇÃO DE SERVIÇOS</a:t>
            </a:r>
            <a:endParaRPr lang="en-US" sz="2400" dirty="0" smtClean="0">
              <a:solidFill>
                <a:schemeClr val="accent2"/>
              </a:solidFill>
              <a:ea typeface="+mj-ea"/>
              <a:cs typeface="Arial" charset="0"/>
            </a:endParaRPr>
          </a:p>
        </p:txBody>
      </p:sp>
    </p:spTree>
    <p:extLst>
      <p:ext uri="{BB962C8B-B14F-4D97-AF65-F5344CB8AC3E}">
        <p14:creationId xmlns:p14="http://schemas.microsoft.com/office/powerpoint/2010/main" val="49809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300"/>
                                        <p:tgtEl>
                                          <p:spTgt spid="27"/>
                                        </p:tgtEl>
                                      </p:cBhvr>
                                    </p:animEffect>
                                  </p:childTnLst>
                                </p:cTn>
                              </p:par>
                            </p:childTnLst>
                          </p:cTn>
                        </p:par>
                        <p:par>
                          <p:cTn id="13" fill="hold">
                            <p:stCondLst>
                              <p:cond delay="800"/>
                            </p:stCondLst>
                            <p:childTnLst>
                              <p:par>
                                <p:cTn id="14" presetID="22" presetClass="entr" presetSubtype="4"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300"/>
                                        <p:tgtEl>
                                          <p:spTgt spid="25"/>
                                        </p:tgtEl>
                                      </p:cBhvr>
                                    </p:animEffect>
                                  </p:childTnLst>
                                </p:cTn>
                              </p:par>
                            </p:childTnLst>
                          </p:cTn>
                        </p:par>
                        <p:par>
                          <p:cTn id="17" fill="hold">
                            <p:stCondLst>
                              <p:cond delay="1100"/>
                            </p:stCondLst>
                            <p:childTnLst>
                              <p:par>
                                <p:cTn id="18" presetID="22" presetClass="entr" presetSubtype="1"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300"/>
                                        <p:tgtEl>
                                          <p:spTgt spid="32"/>
                                        </p:tgtEl>
                                      </p:cBhvr>
                                    </p:animEffect>
                                  </p:childTnLst>
                                </p:cTn>
                              </p:par>
                            </p:childTnLst>
                          </p:cTn>
                        </p:par>
                        <p:par>
                          <p:cTn id="21" fill="hold">
                            <p:stCondLst>
                              <p:cond delay="1400"/>
                            </p:stCondLst>
                            <p:childTnLst>
                              <p:par>
                                <p:cTn id="22" presetID="22" presetClass="entr" presetSubtype="1" fill="hold"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3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pic>
        <p:nvPicPr>
          <p:cNvPr id="10259" name="Picture 19" descr="MAR_PBC_Bl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3205163" y="2878138"/>
            <a:ext cx="3187700"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59572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8" hidden="1"/>
          <p:cNvGraphicFramePr>
            <a:graphicFrameLocks noChangeAspect="1"/>
          </p:cNvGraphicFramePr>
          <p:nvPr>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6473"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9" y="1590"/>
                        <a:ext cx="1587"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9" name="Oval 18"/>
          <p:cNvSpPr>
            <a:spLocks noChangeArrowheads="1"/>
          </p:cNvSpPr>
          <p:nvPr/>
        </p:nvSpPr>
        <p:spPr bwMode="gray">
          <a:xfrm>
            <a:off x="3811587" y="4275546"/>
            <a:ext cx="774701" cy="774700"/>
          </a:xfrm>
          <a:prstGeom prst="ellipse">
            <a:avLst/>
          </a:prstGeom>
          <a:solidFill>
            <a:schemeClr val="bg1"/>
          </a:solidFill>
          <a:ln>
            <a:noFill/>
          </a:ln>
          <a:effectLst/>
          <a:extLst>
            <a:ext uri="{91240B29-F687-4F45-9708-019B960494DF}">
              <a14:hiddenLine xmlns:a14="http://schemas.microsoft.com/office/drawing/2010/main" w="9525" algn="ctr">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pt-BR"/>
          </a:p>
        </p:txBody>
      </p:sp>
      <p:sp>
        <p:nvSpPr>
          <p:cNvPr id="6150" name="Oval 19"/>
          <p:cNvSpPr>
            <a:spLocks noChangeArrowheads="1"/>
          </p:cNvSpPr>
          <p:nvPr/>
        </p:nvSpPr>
        <p:spPr bwMode="gray">
          <a:xfrm>
            <a:off x="3259137" y="3079412"/>
            <a:ext cx="774701" cy="774700"/>
          </a:xfrm>
          <a:prstGeom prst="ellipse">
            <a:avLst/>
          </a:prstGeom>
          <a:solidFill>
            <a:schemeClr val="bg1"/>
          </a:solidFill>
          <a:ln>
            <a:noFill/>
          </a:ln>
          <a:effectLst/>
          <a:extLst>
            <a:ext uri="{91240B29-F687-4F45-9708-019B960494DF}">
              <a14:hiddenLine xmlns:a14="http://schemas.microsoft.com/office/drawing/2010/main" w="9525" algn="ctr">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pt-BR"/>
          </a:p>
        </p:txBody>
      </p:sp>
      <p:sp>
        <p:nvSpPr>
          <p:cNvPr id="6151" name="Oval 20"/>
          <p:cNvSpPr>
            <a:spLocks noChangeArrowheads="1"/>
          </p:cNvSpPr>
          <p:nvPr/>
        </p:nvSpPr>
        <p:spPr bwMode="gray">
          <a:xfrm>
            <a:off x="3811587" y="2042358"/>
            <a:ext cx="774701" cy="774700"/>
          </a:xfrm>
          <a:prstGeom prst="ellipse">
            <a:avLst/>
          </a:prstGeom>
          <a:solidFill>
            <a:schemeClr val="bg1"/>
          </a:solidFill>
          <a:ln>
            <a:noFill/>
          </a:ln>
          <a:effectLst/>
          <a:extLst>
            <a:ext uri="{91240B29-F687-4F45-9708-019B960494DF}">
              <a14:hiddenLine xmlns:a14="http://schemas.microsoft.com/office/drawing/2010/main" w="9525" algn="ctr">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pt-BR"/>
          </a:p>
        </p:txBody>
      </p:sp>
      <p:sp>
        <p:nvSpPr>
          <p:cNvPr id="6152" name="Oval 21"/>
          <p:cNvSpPr>
            <a:spLocks noChangeArrowheads="1"/>
          </p:cNvSpPr>
          <p:nvPr/>
        </p:nvSpPr>
        <p:spPr bwMode="gray">
          <a:xfrm>
            <a:off x="5032374" y="2042358"/>
            <a:ext cx="774701" cy="774700"/>
          </a:xfrm>
          <a:prstGeom prst="ellipse">
            <a:avLst/>
          </a:prstGeom>
          <a:solidFill>
            <a:schemeClr val="bg1"/>
          </a:solidFill>
          <a:ln>
            <a:noFill/>
          </a:ln>
          <a:effectLst/>
          <a:extLst>
            <a:ext uri="{91240B29-F687-4F45-9708-019B960494DF}">
              <a14:hiddenLine xmlns:a14="http://schemas.microsoft.com/office/drawing/2010/main" w="9525" algn="ctr">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pt-BR"/>
          </a:p>
        </p:txBody>
      </p:sp>
      <p:sp>
        <p:nvSpPr>
          <p:cNvPr id="6153" name="Oval 22"/>
          <p:cNvSpPr>
            <a:spLocks noChangeArrowheads="1"/>
          </p:cNvSpPr>
          <p:nvPr/>
        </p:nvSpPr>
        <p:spPr bwMode="gray">
          <a:xfrm>
            <a:off x="5632450" y="3122275"/>
            <a:ext cx="774701" cy="774700"/>
          </a:xfrm>
          <a:prstGeom prst="ellipse">
            <a:avLst/>
          </a:prstGeom>
          <a:solidFill>
            <a:schemeClr val="bg1"/>
          </a:solidFill>
          <a:ln>
            <a:noFill/>
          </a:ln>
          <a:effectLst/>
          <a:extLst>
            <a:ext uri="{91240B29-F687-4F45-9708-019B960494DF}">
              <a14:hiddenLine xmlns:a14="http://schemas.microsoft.com/office/drawing/2010/main" w="9525" algn="ctr">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pt-BR"/>
          </a:p>
        </p:txBody>
      </p:sp>
      <p:grpSp>
        <p:nvGrpSpPr>
          <p:cNvPr id="15" name="Group 14"/>
          <p:cNvGrpSpPr/>
          <p:nvPr/>
        </p:nvGrpSpPr>
        <p:grpSpPr>
          <a:xfrm>
            <a:off x="2738002" y="514609"/>
            <a:ext cx="4253135" cy="945308"/>
            <a:chOff x="2738002" y="514609"/>
            <a:chExt cx="4253135" cy="945308"/>
          </a:xfrm>
        </p:grpSpPr>
        <p:pic>
          <p:nvPicPr>
            <p:cNvPr id="6222" name="Picture 3" descr="MAR_PBC_Blu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gray">
            <a:xfrm>
              <a:off x="3208339" y="514609"/>
              <a:ext cx="3187700"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738002" y="1041341"/>
              <a:ext cx="4253135" cy="418576"/>
            </a:xfrm>
            <a:prstGeom prst="rect">
              <a:avLst/>
            </a:prstGeom>
          </p:spPr>
          <p:txBody>
            <a:bodyPr wrap="square">
              <a:spAutoFit/>
            </a:bodyPr>
            <a:lstStyle/>
            <a:p>
              <a:r>
                <a:rPr lang="en-US" sz="2400" dirty="0" smtClean="0">
                  <a:solidFill>
                    <a:srgbClr val="011D63"/>
                  </a:solidFill>
                  <a:cs typeface="Arial" charset="0"/>
                </a:rPr>
                <a:t>GLOBAL OVERVIEW</a:t>
              </a:r>
              <a:endParaRPr lang="en-US" sz="2800" dirty="0">
                <a:solidFill>
                  <a:srgbClr val="011D63"/>
                </a:solidFill>
              </a:endParaRPr>
            </a:p>
          </p:txBody>
        </p:sp>
      </p:grpSp>
      <p:pic>
        <p:nvPicPr>
          <p:cNvPr id="96" name="Picture 95" descr="stuff.png"/>
          <p:cNvPicPr>
            <a:picLocks noChangeAspect="1"/>
          </p:cNvPicPr>
          <p:nvPr/>
        </p:nvPicPr>
        <p:blipFill rotWithShape="1">
          <a:blip r:embed="rId8">
            <a:duotone>
              <a:prstClr val="black"/>
              <a:schemeClr val="accent2">
                <a:tint val="45000"/>
                <a:satMod val="400000"/>
              </a:schemeClr>
            </a:duotone>
            <a:extLst>
              <a:ext uri="{28A0092B-C50C-407E-A947-70E740481C1C}">
                <a14:useLocalDpi xmlns:a14="http://schemas.microsoft.com/office/drawing/2010/main" val="0"/>
              </a:ext>
            </a:extLst>
          </a:blip>
          <a:srcRect l="67729" t="53704"/>
          <a:stretch/>
        </p:blipFill>
        <p:spPr>
          <a:xfrm>
            <a:off x="-334181" y="-15317"/>
            <a:ext cx="2459596" cy="2646396"/>
          </a:xfrm>
          <a:prstGeom prst="rect">
            <a:avLst/>
          </a:prstGeom>
        </p:spPr>
      </p:pic>
      <p:pic>
        <p:nvPicPr>
          <p:cNvPr id="100" name="Picture 99" descr="stuff.png"/>
          <p:cNvPicPr>
            <a:picLocks noChangeAspect="1"/>
          </p:cNvPicPr>
          <p:nvPr/>
        </p:nvPicPr>
        <p:blipFill rotWithShape="1">
          <a:blip r:embed="rId8">
            <a:duotone>
              <a:prstClr val="black"/>
              <a:schemeClr val="accent2">
                <a:tint val="45000"/>
                <a:satMod val="400000"/>
              </a:schemeClr>
            </a:duotone>
            <a:extLst>
              <a:ext uri="{28A0092B-C50C-407E-A947-70E740481C1C}">
                <a14:useLocalDpi xmlns:a14="http://schemas.microsoft.com/office/drawing/2010/main" val="0"/>
              </a:ext>
            </a:extLst>
          </a:blip>
          <a:srcRect l="67729" t="53704"/>
          <a:stretch/>
        </p:blipFill>
        <p:spPr>
          <a:xfrm>
            <a:off x="7892110" y="5176973"/>
            <a:ext cx="2459596" cy="2646396"/>
          </a:xfrm>
          <a:prstGeom prst="rect">
            <a:avLst/>
          </a:prstGeom>
        </p:spPr>
      </p:pic>
      <p:sp>
        <p:nvSpPr>
          <p:cNvPr id="6167" name="Rectangle 39"/>
          <p:cNvSpPr>
            <a:spLocks noChangeArrowheads="1"/>
          </p:cNvSpPr>
          <p:nvPr/>
        </p:nvSpPr>
        <p:spPr bwMode="gray">
          <a:xfrm>
            <a:off x="934705" y="3108984"/>
            <a:ext cx="1827155" cy="60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a:spAutoFit/>
          </a:bodyPr>
          <a:lstStyle/>
          <a:p>
            <a:r>
              <a:rPr lang="en-US" sz="1400" dirty="0">
                <a:solidFill>
                  <a:srgbClr val="011D63"/>
                </a:solidFill>
                <a:cs typeface="Arial" charset="0"/>
              </a:rPr>
              <a:t>GLOBAL LEADER </a:t>
            </a:r>
            <a:r>
              <a:rPr lang="en-US" sz="1400" dirty="0">
                <a:cs typeface="Arial" charset="0"/>
              </a:rPr>
              <a:t>in insurance brokerage and risk management</a:t>
            </a:r>
          </a:p>
        </p:txBody>
      </p:sp>
      <p:pic>
        <p:nvPicPr>
          <p:cNvPr id="6" name="Picture 5" descr="Slide 4.png"/>
          <p:cNvPicPr>
            <a:picLocks noChangeAspect="1"/>
          </p:cNvPicPr>
          <p:nvPr/>
        </p:nvPicPr>
        <p:blipFill rotWithShape="1">
          <a:blip r:embed="rId9">
            <a:extLst>
              <a:ext uri="{28A0092B-C50C-407E-A947-70E740481C1C}">
                <a14:useLocalDpi xmlns:a14="http://schemas.microsoft.com/office/drawing/2010/main" val="0"/>
              </a:ext>
            </a:extLst>
          </a:blip>
          <a:srcRect l="12964" t="11112" r="58043" b="47758"/>
          <a:stretch/>
        </p:blipFill>
        <p:spPr>
          <a:xfrm>
            <a:off x="1036677" y="1486269"/>
            <a:ext cx="1551505" cy="1650746"/>
          </a:xfrm>
          <a:prstGeom prst="rect">
            <a:avLst/>
          </a:prstGeom>
        </p:spPr>
      </p:pic>
      <p:sp>
        <p:nvSpPr>
          <p:cNvPr id="6171" name="Rectangle 43"/>
          <p:cNvSpPr>
            <a:spLocks noChangeArrowheads="1"/>
          </p:cNvSpPr>
          <p:nvPr/>
        </p:nvSpPr>
        <p:spPr bwMode="gray">
          <a:xfrm>
            <a:off x="809202" y="5662333"/>
            <a:ext cx="2078160" cy="421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a:spAutoFit/>
          </a:bodyPr>
          <a:lstStyle/>
          <a:p>
            <a:r>
              <a:rPr lang="en-US" sz="1400" dirty="0">
                <a:solidFill>
                  <a:srgbClr val="011D63"/>
                </a:solidFill>
                <a:cs typeface="Arial" charset="0"/>
              </a:rPr>
              <a:t>ANNUAL SALES </a:t>
            </a:r>
            <a:r>
              <a:rPr lang="en-US" sz="1400" dirty="0">
                <a:cs typeface="Arial" charset="0"/>
              </a:rPr>
              <a:t>higher than</a:t>
            </a:r>
            <a:r>
              <a:rPr lang="en-US" sz="1400" dirty="0">
                <a:solidFill>
                  <a:schemeClr val="hlink"/>
                </a:solidFill>
                <a:cs typeface="Arial" charset="0"/>
              </a:rPr>
              <a:t> </a:t>
            </a:r>
            <a:r>
              <a:rPr lang="en-US" sz="1400" dirty="0">
                <a:solidFill>
                  <a:srgbClr val="011D63"/>
                </a:solidFill>
                <a:cs typeface="Arial" charset="0"/>
              </a:rPr>
              <a:t>USD 11 BILLION</a:t>
            </a:r>
          </a:p>
        </p:txBody>
      </p:sp>
      <p:pic>
        <p:nvPicPr>
          <p:cNvPr id="82" name="Picture 81" descr="Slide 4.png"/>
          <p:cNvPicPr>
            <a:picLocks noChangeAspect="1"/>
          </p:cNvPicPr>
          <p:nvPr/>
        </p:nvPicPr>
        <p:blipFill rotWithShape="1">
          <a:blip r:embed="rId9">
            <a:extLst>
              <a:ext uri="{28A0092B-C50C-407E-A947-70E740481C1C}">
                <a14:useLocalDpi xmlns:a14="http://schemas.microsoft.com/office/drawing/2010/main" val="0"/>
              </a:ext>
            </a:extLst>
          </a:blip>
          <a:srcRect l="12964" t="52631" r="58744" b="7798"/>
          <a:stretch/>
        </p:blipFill>
        <p:spPr>
          <a:xfrm>
            <a:off x="949093" y="4040546"/>
            <a:ext cx="1513969" cy="1588158"/>
          </a:xfrm>
          <a:prstGeom prst="rect">
            <a:avLst/>
          </a:prstGeom>
        </p:spPr>
      </p:pic>
      <p:sp>
        <p:nvSpPr>
          <p:cNvPr id="6170" name="Rectangle 42"/>
          <p:cNvSpPr>
            <a:spLocks noChangeArrowheads="1"/>
          </p:cNvSpPr>
          <p:nvPr/>
        </p:nvSpPr>
        <p:spPr bwMode="gray">
          <a:xfrm>
            <a:off x="3878812" y="3108984"/>
            <a:ext cx="1632942" cy="421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a:spAutoFit/>
          </a:bodyPr>
          <a:lstStyle/>
          <a:p>
            <a:r>
              <a:rPr lang="en-US" sz="1400" dirty="0">
                <a:solidFill>
                  <a:srgbClr val="011D63"/>
                </a:solidFill>
                <a:cs typeface="Arial" charset="0"/>
              </a:rPr>
              <a:t>26 </a:t>
            </a:r>
            <a:r>
              <a:rPr lang="en-US" sz="1400" dirty="0" smtClean="0">
                <a:solidFill>
                  <a:srgbClr val="011D63"/>
                </a:solidFill>
                <a:cs typeface="Arial" charset="0"/>
              </a:rPr>
              <a:t>THOUSAND</a:t>
            </a:r>
          </a:p>
          <a:p>
            <a:r>
              <a:rPr lang="en-US" sz="1400" dirty="0" smtClean="0">
                <a:solidFill>
                  <a:srgbClr val="011D63"/>
                </a:solidFill>
                <a:cs typeface="Arial" charset="0"/>
              </a:rPr>
              <a:t>EMPLOYEES</a:t>
            </a:r>
            <a:endParaRPr lang="en-US" sz="1400" dirty="0">
              <a:solidFill>
                <a:srgbClr val="011D63"/>
              </a:solidFill>
              <a:cs typeface="Arial" charset="0"/>
            </a:endParaRPr>
          </a:p>
        </p:txBody>
      </p:sp>
      <p:pic>
        <p:nvPicPr>
          <p:cNvPr id="85" name="Picture 84" descr="Slide 4.png"/>
          <p:cNvPicPr>
            <a:picLocks noChangeAspect="1"/>
          </p:cNvPicPr>
          <p:nvPr/>
        </p:nvPicPr>
        <p:blipFill rotWithShape="1">
          <a:blip r:embed="rId9">
            <a:extLst>
              <a:ext uri="{28A0092B-C50C-407E-A947-70E740481C1C}">
                <a14:useLocalDpi xmlns:a14="http://schemas.microsoft.com/office/drawing/2010/main" val="0"/>
              </a:ext>
            </a:extLst>
          </a:blip>
          <a:srcRect l="41628" t="11112" r="31249" b="47758"/>
          <a:stretch/>
        </p:blipFill>
        <p:spPr>
          <a:xfrm>
            <a:off x="3969579" y="1486269"/>
            <a:ext cx="1451408" cy="1650746"/>
          </a:xfrm>
          <a:prstGeom prst="rect">
            <a:avLst/>
          </a:prstGeom>
        </p:spPr>
      </p:pic>
      <p:sp>
        <p:nvSpPr>
          <p:cNvPr id="6233" name="Text Box 89"/>
          <p:cNvSpPr txBox="1">
            <a:spLocks noChangeArrowheads="1"/>
          </p:cNvSpPr>
          <p:nvPr/>
        </p:nvSpPr>
        <p:spPr bwMode="gray">
          <a:xfrm>
            <a:off x="6245497" y="3108984"/>
            <a:ext cx="2888055" cy="787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eaLnBrk="1" hangingPunct="1"/>
            <a:r>
              <a:rPr lang="en-US" sz="1400" dirty="0">
                <a:cs typeface="Arial" charset="0"/>
              </a:rPr>
              <a:t>Leading company in the </a:t>
            </a:r>
            <a:r>
              <a:rPr lang="en-US" sz="1400" dirty="0">
                <a:solidFill>
                  <a:srgbClr val="011D63"/>
                </a:solidFill>
                <a:cs typeface="Arial" charset="0"/>
              </a:rPr>
              <a:t>CREATION, DESIGN </a:t>
            </a:r>
            <a:r>
              <a:rPr lang="en-US" sz="1400" dirty="0" smtClean="0">
                <a:cs typeface="Arial" charset="0"/>
              </a:rPr>
              <a:t>and </a:t>
            </a:r>
            <a:r>
              <a:rPr lang="en-US" sz="1400" dirty="0" smtClean="0">
                <a:solidFill>
                  <a:srgbClr val="011D63"/>
                </a:solidFill>
                <a:cs typeface="Arial" charset="0"/>
              </a:rPr>
              <a:t>IMPLEMENTATIOIN</a:t>
            </a:r>
            <a:r>
              <a:rPr lang="en-US" sz="1400" dirty="0" smtClean="0">
                <a:cs typeface="Arial" charset="0"/>
              </a:rPr>
              <a:t> </a:t>
            </a:r>
            <a:r>
              <a:rPr lang="en-US" sz="1400" dirty="0">
                <a:cs typeface="Arial" charset="0"/>
              </a:rPr>
              <a:t>of Insurance Programs for complex companies</a:t>
            </a:r>
          </a:p>
        </p:txBody>
      </p:sp>
      <p:pic>
        <p:nvPicPr>
          <p:cNvPr id="86" name="Picture 85" descr="Slide 4.png"/>
          <p:cNvPicPr>
            <a:picLocks noChangeAspect="1"/>
          </p:cNvPicPr>
          <p:nvPr/>
        </p:nvPicPr>
        <p:blipFill rotWithShape="1">
          <a:blip r:embed="rId9">
            <a:extLst>
              <a:ext uri="{28A0092B-C50C-407E-A947-70E740481C1C}">
                <a14:useLocalDpi xmlns:a14="http://schemas.microsoft.com/office/drawing/2010/main" val="0"/>
              </a:ext>
            </a:extLst>
          </a:blip>
          <a:srcRect l="68518" t="11112" r="3892" b="47758"/>
          <a:stretch/>
        </p:blipFill>
        <p:spPr>
          <a:xfrm>
            <a:off x="6845111" y="1486269"/>
            <a:ext cx="1476432" cy="1650746"/>
          </a:xfrm>
          <a:prstGeom prst="rect">
            <a:avLst/>
          </a:prstGeom>
        </p:spPr>
      </p:pic>
      <p:sp>
        <p:nvSpPr>
          <p:cNvPr id="6169" name="Rectangle 41"/>
          <p:cNvSpPr>
            <a:spLocks noChangeArrowheads="1"/>
          </p:cNvSpPr>
          <p:nvPr/>
        </p:nvSpPr>
        <p:spPr bwMode="gray">
          <a:xfrm>
            <a:off x="3359402" y="5662333"/>
            <a:ext cx="2671763" cy="97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a:spAutoFit/>
          </a:bodyPr>
          <a:lstStyle/>
          <a:p>
            <a:r>
              <a:rPr lang="en-US" sz="1400" dirty="0">
                <a:cs typeface="Arial" charset="0"/>
              </a:rPr>
              <a:t>Headquartered in New York, Marsh operates in more than </a:t>
            </a:r>
            <a:r>
              <a:rPr lang="en-US" sz="1400" dirty="0" smtClean="0">
                <a:cs typeface="Arial" charset="0"/>
              </a:rPr>
              <a:t>100 countries with </a:t>
            </a:r>
            <a:r>
              <a:rPr lang="en-US" sz="1400" dirty="0">
                <a:cs typeface="Arial" charset="0"/>
              </a:rPr>
              <a:t>a network of more than </a:t>
            </a:r>
            <a:r>
              <a:rPr lang="en-US" sz="1400" dirty="0">
                <a:solidFill>
                  <a:srgbClr val="011D63"/>
                </a:solidFill>
                <a:cs typeface="Times New Roman" pitchFamily="18" charset="0"/>
              </a:rPr>
              <a:t>400 OFFICES AROUND THE GLOBE</a:t>
            </a:r>
            <a:endParaRPr lang="en-US" sz="1400" dirty="0">
              <a:solidFill>
                <a:srgbClr val="011D63"/>
              </a:solidFill>
              <a:ea typeface="Arial" charset="0"/>
              <a:cs typeface="Times New Roman" pitchFamily="18" charset="0"/>
            </a:endParaRPr>
          </a:p>
        </p:txBody>
      </p:sp>
      <p:pic>
        <p:nvPicPr>
          <p:cNvPr id="87" name="Picture 86" descr="Slide 4.png"/>
          <p:cNvPicPr>
            <a:picLocks noChangeAspect="1"/>
          </p:cNvPicPr>
          <p:nvPr/>
        </p:nvPicPr>
        <p:blipFill rotWithShape="1">
          <a:blip r:embed="rId9">
            <a:extLst>
              <a:ext uri="{28A0092B-C50C-407E-A947-70E740481C1C}">
                <a14:useLocalDpi xmlns:a14="http://schemas.microsoft.com/office/drawing/2010/main" val="0"/>
              </a:ext>
            </a:extLst>
          </a:blip>
          <a:srcRect l="41023" t="52631" r="32322" b="7798"/>
          <a:stretch/>
        </p:blipFill>
        <p:spPr>
          <a:xfrm>
            <a:off x="3982092" y="4040546"/>
            <a:ext cx="1426383" cy="1588158"/>
          </a:xfrm>
          <a:prstGeom prst="rect">
            <a:avLst/>
          </a:prstGeom>
        </p:spPr>
      </p:pic>
      <p:sp>
        <p:nvSpPr>
          <p:cNvPr id="6168" name="Rectangle 40"/>
          <p:cNvSpPr>
            <a:spLocks noChangeArrowheads="1"/>
          </p:cNvSpPr>
          <p:nvPr/>
        </p:nvSpPr>
        <p:spPr bwMode="gray">
          <a:xfrm>
            <a:off x="6709631" y="5662333"/>
            <a:ext cx="1959787" cy="421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a:spAutoFit/>
          </a:bodyPr>
          <a:lstStyle/>
          <a:p>
            <a:r>
              <a:rPr lang="en-US" sz="1400" dirty="0">
                <a:solidFill>
                  <a:srgbClr val="011D63"/>
                </a:solidFill>
                <a:cs typeface="Arial" charset="0"/>
              </a:rPr>
              <a:t>140 YEARS OF EXPERIENCE</a:t>
            </a:r>
          </a:p>
        </p:txBody>
      </p:sp>
      <p:pic>
        <p:nvPicPr>
          <p:cNvPr id="88" name="Picture 87" descr="Slide 4.png"/>
          <p:cNvPicPr>
            <a:picLocks noChangeAspect="1"/>
          </p:cNvPicPr>
          <p:nvPr/>
        </p:nvPicPr>
        <p:blipFill rotWithShape="1">
          <a:blip r:embed="rId9">
            <a:extLst>
              <a:ext uri="{28A0092B-C50C-407E-A947-70E740481C1C}">
                <a14:useLocalDpi xmlns:a14="http://schemas.microsoft.com/office/drawing/2010/main" val="0"/>
              </a:ext>
            </a:extLst>
          </a:blip>
          <a:srcRect l="68145" t="52631" r="4031" b="7798"/>
          <a:stretch/>
        </p:blipFill>
        <p:spPr>
          <a:xfrm>
            <a:off x="6838855" y="4040546"/>
            <a:ext cx="1488945" cy="1588158"/>
          </a:xfrm>
          <a:prstGeom prst="rect">
            <a:avLst/>
          </a:prstGeom>
        </p:spPr>
      </p:pic>
    </p:spTree>
    <p:extLst>
      <p:ext uri="{BB962C8B-B14F-4D97-AF65-F5344CB8AC3E}">
        <p14:creationId xmlns:p14="http://schemas.microsoft.com/office/powerpoint/2010/main" val="289623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300"/>
                                        <p:tgtEl>
                                          <p:spTgt spid="15"/>
                                        </p:tgtEl>
                                      </p:cBhvr>
                                    </p:animEffect>
                                  </p:childTnLst>
                                </p:cTn>
                              </p:par>
                            </p:childTnLst>
                          </p:cTn>
                        </p:par>
                        <p:par>
                          <p:cTn id="8" fill="hold">
                            <p:stCondLst>
                              <p:cond delay="300"/>
                            </p:stCondLst>
                            <p:childTnLst>
                              <p:par>
                                <p:cTn id="9" presetID="49" presetClass="entr" presetSubtype="0" decel="10000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 calcmode="lin" valueType="num">
                                      <p:cBhvr>
                                        <p:cTn id="13" dur="500" fill="hold"/>
                                        <p:tgtEl>
                                          <p:spTgt spid="6"/>
                                        </p:tgtEl>
                                        <p:attrNameLst>
                                          <p:attrName>style.rotation</p:attrName>
                                        </p:attrNameLst>
                                      </p:cBhvr>
                                      <p:tavLst>
                                        <p:tav tm="0">
                                          <p:val>
                                            <p:fltVal val="360"/>
                                          </p:val>
                                        </p:tav>
                                        <p:tav tm="100000">
                                          <p:val>
                                            <p:fltVal val="0"/>
                                          </p:val>
                                        </p:tav>
                                      </p:tavLst>
                                    </p:anim>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167"/>
                                        </p:tgtEl>
                                        <p:attrNameLst>
                                          <p:attrName>style.visibility</p:attrName>
                                        </p:attrNameLst>
                                      </p:cBhvr>
                                      <p:to>
                                        <p:strVal val="visible"/>
                                      </p:to>
                                    </p:set>
                                    <p:animEffect transition="in" filter="fade">
                                      <p:cBhvr>
                                        <p:cTn id="17" dur="400"/>
                                        <p:tgtEl>
                                          <p:spTgt spid="6167"/>
                                        </p:tgtEl>
                                      </p:cBhvr>
                                    </p:animEffect>
                                  </p:childTnLst>
                                </p:cTn>
                              </p:par>
                            </p:childTnLst>
                          </p:cTn>
                        </p:par>
                        <p:par>
                          <p:cTn id="18" fill="hold">
                            <p:stCondLst>
                              <p:cond delay="800"/>
                            </p:stCondLst>
                            <p:childTnLst>
                              <p:par>
                                <p:cTn id="19" presetID="49" presetClass="entr" presetSubtype="0" decel="100000" fill="hold"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p:cTn id="21" dur="500" fill="hold"/>
                                        <p:tgtEl>
                                          <p:spTgt spid="85"/>
                                        </p:tgtEl>
                                        <p:attrNameLst>
                                          <p:attrName>ppt_w</p:attrName>
                                        </p:attrNameLst>
                                      </p:cBhvr>
                                      <p:tavLst>
                                        <p:tav tm="0">
                                          <p:val>
                                            <p:fltVal val="0"/>
                                          </p:val>
                                        </p:tav>
                                        <p:tav tm="100000">
                                          <p:val>
                                            <p:strVal val="#ppt_w"/>
                                          </p:val>
                                        </p:tav>
                                      </p:tavLst>
                                    </p:anim>
                                    <p:anim calcmode="lin" valueType="num">
                                      <p:cBhvr>
                                        <p:cTn id="22" dur="500" fill="hold"/>
                                        <p:tgtEl>
                                          <p:spTgt spid="85"/>
                                        </p:tgtEl>
                                        <p:attrNameLst>
                                          <p:attrName>ppt_h</p:attrName>
                                        </p:attrNameLst>
                                      </p:cBhvr>
                                      <p:tavLst>
                                        <p:tav tm="0">
                                          <p:val>
                                            <p:fltVal val="0"/>
                                          </p:val>
                                        </p:tav>
                                        <p:tav tm="100000">
                                          <p:val>
                                            <p:strVal val="#ppt_h"/>
                                          </p:val>
                                        </p:tav>
                                      </p:tavLst>
                                    </p:anim>
                                    <p:anim calcmode="lin" valueType="num">
                                      <p:cBhvr>
                                        <p:cTn id="23" dur="500" fill="hold"/>
                                        <p:tgtEl>
                                          <p:spTgt spid="85"/>
                                        </p:tgtEl>
                                        <p:attrNameLst>
                                          <p:attrName>style.rotation</p:attrName>
                                        </p:attrNameLst>
                                      </p:cBhvr>
                                      <p:tavLst>
                                        <p:tav tm="0">
                                          <p:val>
                                            <p:fltVal val="360"/>
                                          </p:val>
                                        </p:tav>
                                        <p:tav tm="100000">
                                          <p:val>
                                            <p:fltVal val="0"/>
                                          </p:val>
                                        </p:tav>
                                      </p:tavLst>
                                    </p:anim>
                                    <p:animEffect transition="in" filter="fade">
                                      <p:cBhvr>
                                        <p:cTn id="24" dur="500"/>
                                        <p:tgtEl>
                                          <p:spTgt spid="8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170"/>
                                        </p:tgtEl>
                                        <p:attrNameLst>
                                          <p:attrName>style.visibility</p:attrName>
                                        </p:attrNameLst>
                                      </p:cBhvr>
                                      <p:to>
                                        <p:strVal val="visible"/>
                                      </p:to>
                                    </p:set>
                                    <p:animEffect transition="in" filter="fade">
                                      <p:cBhvr>
                                        <p:cTn id="27" dur="400"/>
                                        <p:tgtEl>
                                          <p:spTgt spid="6170"/>
                                        </p:tgtEl>
                                      </p:cBhvr>
                                    </p:animEffect>
                                  </p:childTnLst>
                                </p:cTn>
                              </p:par>
                            </p:childTnLst>
                          </p:cTn>
                        </p:par>
                        <p:par>
                          <p:cTn id="28" fill="hold">
                            <p:stCondLst>
                              <p:cond delay="1300"/>
                            </p:stCondLst>
                            <p:childTnLst>
                              <p:par>
                                <p:cTn id="29" presetID="49" presetClass="entr" presetSubtype="0" decel="100000" fill="hold" nodeType="after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500" fill="hold"/>
                                        <p:tgtEl>
                                          <p:spTgt spid="86"/>
                                        </p:tgtEl>
                                        <p:attrNameLst>
                                          <p:attrName>ppt_w</p:attrName>
                                        </p:attrNameLst>
                                      </p:cBhvr>
                                      <p:tavLst>
                                        <p:tav tm="0">
                                          <p:val>
                                            <p:fltVal val="0"/>
                                          </p:val>
                                        </p:tav>
                                        <p:tav tm="100000">
                                          <p:val>
                                            <p:strVal val="#ppt_w"/>
                                          </p:val>
                                        </p:tav>
                                      </p:tavLst>
                                    </p:anim>
                                    <p:anim calcmode="lin" valueType="num">
                                      <p:cBhvr>
                                        <p:cTn id="32" dur="500" fill="hold"/>
                                        <p:tgtEl>
                                          <p:spTgt spid="86"/>
                                        </p:tgtEl>
                                        <p:attrNameLst>
                                          <p:attrName>ppt_h</p:attrName>
                                        </p:attrNameLst>
                                      </p:cBhvr>
                                      <p:tavLst>
                                        <p:tav tm="0">
                                          <p:val>
                                            <p:fltVal val="0"/>
                                          </p:val>
                                        </p:tav>
                                        <p:tav tm="100000">
                                          <p:val>
                                            <p:strVal val="#ppt_h"/>
                                          </p:val>
                                        </p:tav>
                                      </p:tavLst>
                                    </p:anim>
                                    <p:anim calcmode="lin" valueType="num">
                                      <p:cBhvr>
                                        <p:cTn id="33" dur="500" fill="hold"/>
                                        <p:tgtEl>
                                          <p:spTgt spid="86"/>
                                        </p:tgtEl>
                                        <p:attrNameLst>
                                          <p:attrName>style.rotation</p:attrName>
                                        </p:attrNameLst>
                                      </p:cBhvr>
                                      <p:tavLst>
                                        <p:tav tm="0">
                                          <p:val>
                                            <p:fltVal val="360"/>
                                          </p:val>
                                        </p:tav>
                                        <p:tav tm="100000">
                                          <p:val>
                                            <p:fltVal val="0"/>
                                          </p:val>
                                        </p:tav>
                                      </p:tavLst>
                                    </p:anim>
                                    <p:animEffect transition="in" filter="fade">
                                      <p:cBhvr>
                                        <p:cTn id="34" dur="500"/>
                                        <p:tgtEl>
                                          <p:spTgt spid="8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233"/>
                                        </p:tgtEl>
                                        <p:attrNameLst>
                                          <p:attrName>style.visibility</p:attrName>
                                        </p:attrNameLst>
                                      </p:cBhvr>
                                      <p:to>
                                        <p:strVal val="visible"/>
                                      </p:to>
                                    </p:set>
                                    <p:animEffect transition="in" filter="fade">
                                      <p:cBhvr>
                                        <p:cTn id="37" dur="400"/>
                                        <p:tgtEl>
                                          <p:spTgt spid="6233"/>
                                        </p:tgtEl>
                                      </p:cBhvr>
                                    </p:animEffect>
                                  </p:childTnLst>
                                </p:cTn>
                              </p:par>
                            </p:childTnLst>
                          </p:cTn>
                        </p:par>
                        <p:par>
                          <p:cTn id="38" fill="hold">
                            <p:stCondLst>
                              <p:cond delay="1800"/>
                            </p:stCondLst>
                            <p:childTnLst>
                              <p:par>
                                <p:cTn id="39" presetID="49" presetClass="entr" presetSubtype="0" decel="100000" fill="hold" nodeType="afterEffect">
                                  <p:stCondLst>
                                    <p:cond delay="0"/>
                                  </p:stCondLst>
                                  <p:childTnLst>
                                    <p:set>
                                      <p:cBhvr>
                                        <p:cTn id="40" dur="1" fill="hold">
                                          <p:stCondLst>
                                            <p:cond delay="0"/>
                                          </p:stCondLst>
                                        </p:cTn>
                                        <p:tgtEl>
                                          <p:spTgt spid="82"/>
                                        </p:tgtEl>
                                        <p:attrNameLst>
                                          <p:attrName>style.visibility</p:attrName>
                                        </p:attrNameLst>
                                      </p:cBhvr>
                                      <p:to>
                                        <p:strVal val="visible"/>
                                      </p:to>
                                    </p:set>
                                    <p:anim calcmode="lin" valueType="num">
                                      <p:cBhvr>
                                        <p:cTn id="41" dur="500" fill="hold"/>
                                        <p:tgtEl>
                                          <p:spTgt spid="82"/>
                                        </p:tgtEl>
                                        <p:attrNameLst>
                                          <p:attrName>ppt_w</p:attrName>
                                        </p:attrNameLst>
                                      </p:cBhvr>
                                      <p:tavLst>
                                        <p:tav tm="0">
                                          <p:val>
                                            <p:fltVal val="0"/>
                                          </p:val>
                                        </p:tav>
                                        <p:tav tm="100000">
                                          <p:val>
                                            <p:strVal val="#ppt_w"/>
                                          </p:val>
                                        </p:tav>
                                      </p:tavLst>
                                    </p:anim>
                                    <p:anim calcmode="lin" valueType="num">
                                      <p:cBhvr>
                                        <p:cTn id="42" dur="500" fill="hold"/>
                                        <p:tgtEl>
                                          <p:spTgt spid="82"/>
                                        </p:tgtEl>
                                        <p:attrNameLst>
                                          <p:attrName>ppt_h</p:attrName>
                                        </p:attrNameLst>
                                      </p:cBhvr>
                                      <p:tavLst>
                                        <p:tav tm="0">
                                          <p:val>
                                            <p:fltVal val="0"/>
                                          </p:val>
                                        </p:tav>
                                        <p:tav tm="100000">
                                          <p:val>
                                            <p:strVal val="#ppt_h"/>
                                          </p:val>
                                        </p:tav>
                                      </p:tavLst>
                                    </p:anim>
                                    <p:anim calcmode="lin" valueType="num">
                                      <p:cBhvr>
                                        <p:cTn id="43" dur="500" fill="hold"/>
                                        <p:tgtEl>
                                          <p:spTgt spid="82"/>
                                        </p:tgtEl>
                                        <p:attrNameLst>
                                          <p:attrName>style.rotation</p:attrName>
                                        </p:attrNameLst>
                                      </p:cBhvr>
                                      <p:tavLst>
                                        <p:tav tm="0">
                                          <p:val>
                                            <p:fltVal val="360"/>
                                          </p:val>
                                        </p:tav>
                                        <p:tav tm="100000">
                                          <p:val>
                                            <p:fltVal val="0"/>
                                          </p:val>
                                        </p:tav>
                                      </p:tavLst>
                                    </p:anim>
                                    <p:animEffect transition="in" filter="fade">
                                      <p:cBhvr>
                                        <p:cTn id="44" dur="500"/>
                                        <p:tgtEl>
                                          <p:spTgt spid="8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171"/>
                                        </p:tgtEl>
                                        <p:attrNameLst>
                                          <p:attrName>style.visibility</p:attrName>
                                        </p:attrNameLst>
                                      </p:cBhvr>
                                      <p:to>
                                        <p:strVal val="visible"/>
                                      </p:to>
                                    </p:set>
                                    <p:animEffect transition="in" filter="fade">
                                      <p:cBhvr>
                                        <p:cTn id="47" dur="400"/>
                                        <p:tgtEl>
                                          <p:spTgt spid="6171"/>
                                        </p:tgtEl>
                                      </p:cBhvr>
                                    </p:animEffect>
                                  </p:childTnLst>
                                </p:cTn>
                              </p:par>
                            </p:childTnLst>
                          </p:cTn>
                        </p:par>
                        <p:par>
                          <p:cTn id="48" fill="hold">
                            <p:stCondLst>
                              <p:cond delay="2300"/>
                            </p:stCondLst>
                            <p:childTnLst>
                              <p:par>
                                <p:cTn id="49" presetID="49" presetClass="entr" presetSubtype="0" decel="100000"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p:cTn id="51" dur="500" fill="hold"/>
                                        <p:tgtEl>
                                          <p:spTgt spid="87"/>
                                        </p:tgtEl>
                                        <p:attrNameLst>
                                          <p:attrName>ppt_w</p:attrName>
                                        </p:attrNameLst>
                                      </p:cBhvr>
                                      <p:tavLst>
                                        <p:tav tm="0">
                                          <p:val>
                                            <p:fltVal val="0"/>
                                          </p:val>
                                        </p:tav>
                                        <p:tav tm="100000">
                                          <p:val>
                                            <p:strVal val="#ppt_w"/>
                                          </p:val>
                                        </p:tav>
                                      </p:tavLst>
                                    </p:anim>
                                    <p:anim calcmode="lin" valueType="num">
                                      <p:cBhvr>
                                        <p:cTn id="52" dur="500" fill="hold"/>
                                        <p:tgtEl>
                                          <p:spTgt spid="87"/>
                                        </p:tgtEl>
                                        <p:attrNameLst>
                                          <p:attrName>ppt_h</p:attrName>
                                        </p:attrNameLst>
                                      </p:cBhvr>
                                      <p:tavLst>
                                        <p:tav tm="0">
                                          <p:val>
                                            <p:fltVal val="0"/>
                                          </p:val>
                                        </p:tav>
                                        <p:tav tm="100000">
                                          <p:val>
                                            <p:strVal val="#ppt_h"/>
                                          </p:val>
                                        </p:tav>
                                      </p:tavLst>
                                    </p:anim>
                                    <p:anim calcmode="lin" valueType="num">
                                      <p:cBhvr>
                                        <p:cTn id="53" dur="500" fill="hold"/>
                                        <p:tgtEl>
                                          <p:spTgt spid="87"/>
                                        </p:tgtEl>
                                        <p:attrNameLst>
                                          <p:attrName>style.rotation</p:attrName>
                                        </p:attrNameLst>
                                      </p:cBhvr>
                                      <p:tavLst>
                                        <p:tav tm="0">
                                          <p:val>
                                            <p:fltVal val="360"/>
                                          </p:val>
                                        </p:tav>
                                        <p:tav tm="100000">
                                          <p:val>
                                            <p:fltVal val="0"/>
                                          </p:val>
                                        </p:tav>
                                      </p:tavLst>
                                    </p:anim>
                                    <p:animEffect transition="in" filter="fade">
                                      <p:cBhvr>
                                        <p:cTn id="54" dur="500"/>
                                        <p:tgtEl>
                                          <p:spTgt spid="8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169"/>
                                        </p:tgtEl>
                                        <p:attrNameLst>
                                          <p:attrName>style.visibility</p:attrName>
                                        </p:attrNameLst>
                                      </p:cBhvr>
                                      <p:to>
                                        <p:strVal val="visible"/>
                                      </p:to>
                                    </p:set>
                                    <p:animEffect transition="in" filter="fade">
                                      <p:cBhvr>
                                        <p:cTn id="57" dur="400"/>
                                        <p:tgtEl>
                                          <p:spTgt spid="6169"/>
                                        </p:tgtEl>
                                      </p:cBhvr>
                                    </p:animEffect>
                                  </p:childTnLst>
                                </p:cTn>
                              </p:par>
                            </p:childTnLst>
                          </p:cTn>
                        </p:par>
                        <p:par>
                          <p:cTn id="58" fill="hold">
                            <p:stCondLst>
                              <p:cond delay="2800"/>
                            </p:stCondLst>
                            <p:childTnLst>
                              <p:par>
                                <p:cTn id="59" presetID="49" presetClass="entr" presetSubtype="0" decel="100000"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 calcmode="lin" valueType="num">
                                      <p:cBhvr>
                                        <p:cTn id="61" dur="500" fill="hold"/>
                                        <p:tgtEl>
                                          <p:spTgt spid="88"/>
                                        </p:tgtEl>
                                        <p:attrNameLst>
                                          <p:attrName>ppt_w</p:attrName>
                                        </p:attrNameLst>
                                      </p:cBhvr>
                                      <p:tavLst>
                                        <p:tav tm="0">
                                          <p:val>
                                            <p:fltVal val="0"/>
                                          </p:val>
                                        </p:tav>
                                        <p:tav tm="100000">
                                          <p:val>
                                            <p:strVal val="#ppt_w"/>
                                          </p:val>
                                        </p:tav>
                                      </p:tavLst>
                                    </p:anim>
                                    <p:anim calcmode="lin" valueType="num">
                                      <p:cBhvr>
                                        <p:cTn id="62" dur="500" fill="hold"/>
                                        <p:tgtEl>
                                          <p:spTgt spid="88"/>
                                        </p:tgtEl>
                                        <p:attrNameLst>
                                          <p:attrName>ppt_h</p:attrName>
                                        </p:attrNameLst>
                                      </p:cBhvr>
                                      <p:tavLst>
                                        <p:tav tm="0">
                                          <p:val>
                                            <p:fltVal val="0"/>
                                          </p:val>
                                        </p:tav>
                                        <p:tav tm="100000">
                                          <p:val>
                                            <p:strVal val="#ppt_h"/>
                                          </p:val>
                                        </p:tav>
                                      </p:tavLst>
                                    </p:anim>
                                    <p:anim calcmode="lin" valueType="num">
                                      <p:cBhvr>
                                        <p:cTn id="63" dur="500" fill="hold"/>
                                        <p:tgtEl>
                                          <p:spTgt spid="88"/>
                                        </p:tgtEl>
                                        <p:attrNameLst>
                                          <p:attrName>style.rotation</p:attrName>
                                        </p:attrNameLst>
                                      </p:cBhvr>
                                      <p:tavLst>
                                        <p:tav tm="0">
                                          <p:val>
                                            <p:fltVal val="360"/>
                                          </p:val>
                                        </p:tav>
                                        <p:tav tm="100000">
                                          <p:val>
                                            <p:fltVal val="0"/>
                                          </p:val>
                                        </p:tav>
                                      </p:tavLst>
                                    </p:anim>
                                    <p:animEffect transition="in" filter="fade">
                                      <p:cBhvr>
                                        <p:cTn id="64" dur="500"/>
                                        <p:tgtEl>
                                          <p:spTgt spid="8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168"/>
                                        </p:tgtEl>
                                        <p:attrNameLst>
                                          <p:attrName>style.visibility</p:attrName>
                                        </p:attrNameLst>
                                      </p:cBhvr>
                                      <p:to>
                                        <p:strVal val="visible"/>
                                      </p:to>
                                    </p:set>
                                    <p:animEffect transition="in" filter="fade">
                                      <p:cBhvr>
                                        <p:cTn id="67" dur="400"/>
                                        <p:tgtEl>
                                          <p:spTgt spid="6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7" grpId="0"/>
      <p:bldP spid="6171" grpId="0"/>
      <p:bldP spid="6170" grpId="0"/>
      <p:bldP spid="6233" grpId="0"/>
      <p:bldP spid="6169" grpId="0"/>
      <p:bldP spid="61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11" hidden="1"/>
          <p:cNvGraphicFramePr>
            <a:graphicFrameLocks noChangeAspect="1"/>
          </p:cNvGraphicFramePr>
          <p:nvPr>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4426"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9" y="1590"/>
                        <a:ext cx="1587"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 name="Picture 9" descr="Slide 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7047" y="170968"/>
            <a:ext cx="8916039" cy="6687029"/>
          </a:xfrm>
          <a:prstGeom prst="rect">
            <a:avLst/>
          </a:prstGeom>
        </p:spPr>
      </p:pic>
      <p:grpSp>
        <p:nvGrpSpPr>
          <p:cNvPr id="13" name="Group 12"/>
          <p:cNvGrpSpPr/>
          <p:nvPr/>
        </p:nvGrpSpPr>
        <p:grpSpPr>
          <a:xfrm>
            <a:off x="5202608" y="1175018"/>
            <a:ext cx="3646592" cy="4265923"/>
            <a:chOff x="5202608" y="1175018"/>
            <a:chExt cx="3646592" cy="4265923"/>
          </a:xfrm>
        </p:grpSpPr>
        <p:sp>
          <p:nvSpPr>
            <p:cNvPr id="4152" name="Rectangle 23"/>
            <p:cNvSpPr>
              <a:spLocks noChangeArrowheads="1"/>
            </p:cNvSpPr>
            <p:nvPr/>
          </p:nvSpPr>
          <p:spPr bwMode="gray">
            <a:xfrm>
              <a:off x="5309544" y="1778772"/>
              <a:ext cx="2337764" cy="529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spAutoFit/>
            </a:bodyPr>
            <a:lstStyle/>
            <a:p>
              <a:pPr algn="l"/>
              <a:r>
                <a:rPr lang="en-US" sz="1800" dirty="0" smtClean="0">
                  <a:solidFill>
                    <a:schemeClr val="accent4"/>
                  </a:solidFill>
                  <a:latin typeface="Arial"/>
                  <a:cs typeface="Arial"/>
                </a:rPr>
                <a:t>Present in the country </a:t>
              </a:r>
            </a:p>
            <a:p>
              <a:pPr algn="l"/>
              <a:r>
                <a:rPr lang="en-US" sz="1800" b="1" dirty="0" smtClean="0">
                  <a:solidFill>
                    <a:schemeClr val="accent6"/>
                  </a:solidFill>
                  <a:latin typeface="Arial"/>
                  <a:cs typeface="Arial"/>
                </a:rPr>
                <a:t>SINCE 1954</a:t>
              </a:r>
              <a:endParaRPr lang="en-US" sz="1800" b="1" dirty="0">
                <a:solidFill>
                  <a:schemeClr val="accent6"/>
                </a:solidFill>
                <a:latin typeface="Arial"/>
                <a:cs typeface="Arial"/>
              </a:endParaRPr>
            </a:p>
          </p:txBody>
        </p:sp>
        <p:sp>
          <p:nvSpPr>
            <p:cNvPr id="4122" name="Rectangle 103"/>
            <p:cNvSpPr>
              <a:spLocks noChangeArrowheads="1"/>
            </p:cNvSpPr>
            <p:nvPr/>
          </p:nvSpPr>
          <p:spPr bwMode="gray">
            <a:xfrm>
              <a:off x="5309544" y="4070117"/>
              <a:ext cx="3539656" cy="1370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numCol="2">
              <a:spAutoFit/>
            </a:bodyPr>
            <a:lstStyle/>
            <a:p>
              <a:pPr algn="l">
                <a:lnSpc>
                  <a:spcPct val="130000"/>
                </a:lnSpc>
              </a:pPr>
              <a:r>
                <a:rPr lang="en-US" sz="1600" dirty="0" smtClean="0">
                  <a:solidFill>
                    <a:schemeClr val="accent4"/>
                  </a:solidFill>
                  <a:latin typeface="Arial"/>
                  <a:cs typeface="Arial"/>
                </a:rPr>
                <a:t>Belo Horizonte</a:t>
              </a:r>
            </a:p>
            <a:p>
              <a:pPr algn="l">
                <a:lnSpc>
                  <a:spcPct val="130000"/>
                </a:lnSpc>
              </a:pPr>
              <a:r>
                <a:rPr lang="en-US" sz="1600" dirty="0" smtClean="0">
                  <a:solidFill>
                    <a:schemeClr val="accent4"/>
                  </a:solidFill>
                  <a:latin typeface="Arial"/>
                  <a:cs typeface="Arial"/>
                </a:rPr>
                <a:t>Campinas</a:t>
              </a:r>
            </a:p>
            <a:p>
              <a:pPr algn="l">
                <a:lnSpc>
                  <a:spcPct val="130000"/>
                </a:lnSpc>
              </a:pPr>
              <a:r>
                <a:rPr lang="en-US" sz="1600" dirty="0" smtClean="0">
                  <a:solidFill>
                    <a:schemeClr val="accent4"/>
                  </a:solidFill>
                  <a:latin typeface="Arial"/>
                  <a:cs typeface="Arial"/>
                </a:rPr>
                <a:t>Curitiba</a:t>
              </a:r>
            </a:p>
            <a:p>
              <a:pPr algn="l">
                <a:lnSpc>
                  <a:spcPct val="130000"/>
                </a:lnSpc>
              </a:pPr>
              <a:r>
                <a:rPr lang="en-US" sz="1600" dirty="0" smtClean="0">
                  <a:solidFill>
                    <a:schemeClr val="accent4"/>
                  </a:solidFill>
                  <a:latin typeface="Arial"/>
                  <a:cs typeface="Arial"/>
                </a:rPr>
                <a:t>Joinville</a:t>
              </a:r>
            </a:p>
            <a:p>
              <a:pPr algn="l">
                <a:lnSpc>
                  <a:spcPct val="130000"/>
                </a:lnSpc>
              </a:pPr>
              <a:r>
                <a:rPr lang="en-US" sz="1600" dirty="0" smtClean="0">
                  <a:solidFill>
                    <a:schemeClr val="accent4"/>
                  </a:solidFill>
                  <a:latin typeface="Arial"/>
                  <a:cs typeface="Arial"/>
                </a:rPr>
                <a:t>Porto </a:t>
              </a:r>
              <a:r>
                <a:rPr lang="en-US" sz="1600" dirty="0" err="1" smtClean="0">
                  <a:solidFill>
                    <a:schemeClr val="accent4"/>
                  </a:solidFill>
                  <a:latin typeface="Arial"/>
                  <a:cs typeface="Arial"/>
                </a:rPr>
                <a:t>Alegre</a:t>
              </a:r>
              <a:endParaRPr lang="en-US" sz="1600" dirty="0">
                <a:solidFill>
                  <a:schemeClr val="accent4"/>
                </a:solidFill>
                <a:latin typeface="Arial"/>
                <a:cs typeface="Arial"/>
              </a:endParaRPr>
            </a:p>
            <a:p>
              <a:pPr algn="l">
                <a:lnSpc>
                  <a:spcPct val="130000"/>
                </a:lnSpc>
              </a:pPr>
              <a:r>
                <a:rPr lang="en-US" sz="1600" dirty="0" smtClean="0">
                  <a:solidFill>
                    <a:schemeClr val="accent4"/>
                  </a:solidFill>
                  <a:latin typeface="Arial"/>
                  <a:cs typeface="Arial"/>
                </a:rPr>
                <a:t>Rio de Janeiro</a:t>
              </a:r>
            </a:p>
            <a:p>
              <a:pPr algn="l">
                <a:lnSpc>
                  <a:spcPct val="130000"/>
                </a:lnSpc>
              </a:pPr>
              <a:r>
                <a:rPr lang="en-US" sz="1600" dirty="0" smtClean="0">
                  <a:solidFill>
                    <a:schemeClr val="accent4"/>
                  </a:solidFill>
                  <a:latin typeface="Arial"/>
                  <a:cs typeface="Arial"/>
                </a:rPr>
                <a:t>São Paulo</a:t>
              </a:r>
            </a:p>
            <a:p>
              <a:pPr algn="l">
                <a:lnSpc>
                  <a:spcPct val="130000"/>
                </a:lnSpc>
              </a:pPr>
              <a:r>
                <a:rPr lang="en-US" sz="1600" dirty="0" err="1" smtClean="0">
                  <a:solidFill>
                    <a:schemeClr val="accent4"/>
                  </a:solidFill>
                  <a:latin typeface="Arial"/>
                  <a:cs typeface="Arial"/>
                </a:rPr>
                <a:t>Uberlândia</a:t>
              </a:r>
              <a:endParaRPr lang="en-US" sz="1600" dirty="0">
                <a:solidFill>
                  <a:schemeClr val="accent4"/>
                </a:solidFill>
                <a:latin typeface="Arial"/>
                <a:cs typeface="Arial"/>
              </a:endParaRPr>
            </a:p>
          </p:txBody>
        </p:sp>
        <p:sp>
          <p:nvSpPr>
            <p:cNvPr id="4113" name="Rectangle 112"/>
            <p:cNvSpPr>
              <a:spLocks noChangeArrowheads="1"/>
            </p:cNvSpPr>
            <p:nvPr/>
          </p:nvSpPr>
          <p:spPr bwMode="gray">
            <a:xfrm>
              <a:off x="5309544" y="2494270"/>
              <a:ext cx="2591850" cy="290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a:spAutoFit/>
            </a:bodyPr>
            <a:lstStyle/>
            <a:p>
              <a:pPr algn="l"/>
              <a:r>
                <a:rPr lang="en-US" sz="1800" b="1" dirty="0" smtClean="0">
                  <a:solidFill>
                    <a:srgbClr val="0098B5"/>
                  </a:solidFill>
                  <a:latin typeface="Arial"/>
                  <a:cs typeface="Arial"/>
                </a:rPr>
                <a:t>1.200 </a:t>
              </a:r>
              <a:r>
                <a:rPr lang="en-US" sz="1800" dirty="0" smtClean="0">
                  <a:solidFill>
                    <a:schemeClr val="accent4"/>
                  </a:solidFill>
                  <a:latin typeface="Arial"/>
                  <a:cs typeface="Arial"/>
                </a:rPr>
                <a:t>employees</a:t>
              </a:r>
              <a:endParaRPr lang="en-US" sz="1800" dirty="0">
                <a:solidFill>
                  <a:schemeClr val="accent4"/>
                </a:solidFill>
                <a:latin typeface="Arial"/>
                <a:cs typeface="Arial"/>
              </a:endParaRPr>
            </a:p>
          </p:txBody>
        </p:sp>
        <p:sp>
          <p:nvSpPr>
            <p:cNvPr id="4107" name="Rectangle 122"/>
            <p:cNvSpPr>
              <a:spLocks noChangeArrowheads="1"/>
            </p:cNvSpPr>
            <p:nvPr/>
          </p:nvSpPr>
          <p:spPr bwMode="gray">
            <a:xfrm>
              <a:off x="5309544" y="2995870"/>
              <a:ext cx="2645466" cy="529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spAutoFit/>
            </a:bodyPr>
            <a:lstStyle/>
            <a:p>
              <a:pPr algn="l"/>
              <a:r>
                <a:rPr lang="en-US" sz="1800" dirty="0" smtClean="0">
                  <a:solidFill>
                    <a:schemeClr val="accent4"/>
                  </a:solidFill>
                  <a:latin typeface="Arial"/>
                  <a:cs typeface="Arial"/>
                </a:rPr>
                <a:t>Premium volume in 2012</a:t>
              </a:r>
            </a:p>
            <a:p>
              <a:pPr algn="l"/>
              <a:r>
                <a:rPr lang="en-US" sz="1800" b="1" dirty="0" smtClean="0">
                  <a:solidFill>
                    <a:srgbClr val="0098B5"/>
                  </a:solidFill>
                  <a:latin typeface="Arial"/>
                  <a:cs typeface="Arial"/>
                </a:rPr>
                <a:t> R$ 2,5 BILLION</a:t>
              </a:r>
              <a:endParaRPr lang="en-US" sz="1800" b="1" dirty="0">
                <a:solidFill>
                  <a:srgbClr val="0098B5"/>
                </a:solidFill>
                <a:latin typeface="Arial"/>
                <a:cs typeface="Arial"/>
              </a:endParaRPr>
            </a:p>
          </p:txBody>
        </p:sp>
        <p:sp>
          <p:nvSpPr>
            <p:cNvPr id="64" name="Rectangle 63"/>
            <p:cNvSpPr/>
            <p:nvPr/>
          </p:nvSpPr>
          <p:spPr>
            <a:xfrm>
              <a:off x="5202608" y="1175018"/>
              <a:ext cx="3464459" cy="472950"/>
            </a:xfrm>
            <a:prstGeom prst="rect">
              <a:avLst/>
            </a:prstGeom>
          </p:spPr>
          <p:txBody>
            <a:bodyPr wrap="square">
              <a:spAutoFit/>
            </a:bodyPr>
            <a:lstStyle/>
            <a:p>
              <a:pPr algn="l"/>
              <a:r>
                <a:rPr lang="en-US" sz="2800" b="1" dirty="0" smtClean="0">
                  <a:solidFill>
                    <a:srgbClr val="0098B5"/>
                  </a:solidFill>
                  <a:cs typeface="Arial" charset="0"/>
                </a:rPr>
                <a:t>MARSH</a:t>
              </a:r>
              <a:r>
                <a:rPr lang="en-US" sz="2800" b="1" dirty="0" smtClean="0">
                  <a:solidFill>
                    <a:srgbClr val="011D63"/>
                  </a:solidFill>
                  <a:cs typeface="Arial" charset="0"/>
                </a:rPr>
                <a:t> </a:t>
              </a:r>
              <a:r>
                <a:rPr lang="en-US" sz="2800" dirty="0" smtClean="0">
                  <a:solidFill>
                    <a:srgbClr val="011D63"/>
                  </a:solidFill>
                  <a:cs typeface="Arial" charset="0"/>
                </a:rPr>
                <a:t>IN BRAZIL</a:t>
              </a:r>
              <a:endParaRPr lang="en-US" sz="3200" dirty="0">
                <a:solidFill>
                  <a:srgbClr val="011D63"/>
                </a:solidFill>
              </a:endParaRPr>
            </a:p>
          </p:txBody>
        </p:sp>
        <p:sp>
          <p:nvSpPr>
            <p:cNvPr id="5" name="Rectangle 4"/>
            <p:cNvSpPr/>
            <p:nvPr/>
          </p:nvSpPr>
          <p:spPr>
            <a:xfrm>
              <a:off x="5213276" y="3701443"/>
              <a:ext cx="2848526" cy="337015"/>
            </a:xfrm>
            <a:prstGeom prst="rect">
              <a:avLst/>
            </a:prstGeom>
          </p:spPr>
          <p:txBody>
            <a:bodyPr wrap="square">
              <a:spAutoFit/>
            </a:bodyPr>
            <a:lstStyle/>
            <a:p>
              <a:pPr algn="l"/>
              <a:r>
                <a:rPr lang="en-US" sz="1800" b="1" dirty="0">
                  <a:solidFill>
                    <a:srgbClr val="0098B5"/>
                  </a:solidFill>
                  <a:latin typeface="Arial"/>
                  <a:cs typeface="Arial"/>
                </a:rPr>
                <a:t>8 OFFICES</a:t>
              </a:r>
              <a:r>
                <a:rPr lang="en-US" sz="1600" b="1" dirty="0">
                  <a:solidFill>
                    <a:srgbClr val="0098B5"/>
                  </a:solidFill>
                  <a:latin typeface="Arial"/>
                  <a:cs typeface="Arial"/>
                </a:rPr>
                <a:t>, </a:t>
              </a:r>
              <a:r>
                <a:rPr lang="en-US" sz="1600" dirty="0">
                  <a:solidFill>
                    <a:schemeClr val="accent4"/>
                  </a:solidFill>
                  <a:latin typeface="Arial"/>
                  <a:cs typeface="Arial"/>
                </a:rPr>
                <a:t>located in </a:t>
              </a:r>
              <a:endParaRPr lang="en-US" sz="1600" dirty="0"/>
            </a:p>
          </p:txBody>
        </p:sp>
        <p:grpSp>
          <p:nvGrpSpPr>
            <p:cNvPr id="12" name="Group 11"/>
            <p:cNvGrpSpPr/>
            <p:nvPr/>
          </p:nvGrpSpPr>
          <p:grpSpPr>
            <a:xfrm>
              <a:off x="5330947" y="2352839"/>
              <a:ext cx="2657101" cy="1253957"/>
              <a:chOff x="5309544" y="2352839"/>
              <a:chExt cx="3320456" cy="1253957"/>
            </a:xfrm>
          </p:grpSpPr>
          <p:cxnSp>
            <p:nvCxnSpPr>
              <p:cNvPr id="8" name="Straight Connector 7"/>
              <p:cNvCxnSpPr/>
              <p:nvPr/>
            </p:nvCxnSpPr>
            <p:spPr bwMode="auto">
              <a:xfrm>
                <a:off x="5309544" y="2352839"/>
                <a:ext cx="3320456" cy="0"/>
              </a:xfrm>
              <a:prstGeom prst="line">
                <a:avLst/>
              </a:prstGeom>
              <a:noFill/>
              <a:ln w="9525" cap="flat" cmpd="sng" algn="ctr">
                <a:solidFill>
                  <a:schemeClr val="accent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p:cNvCxnSpPr/>
              <p:nvPr/>
            </p:nvCxnSpPr>
            <p:spPr bwMode="auto">
              <a:xfrm>
                <a:off x="5309544" y="2879556"/>
                <a:ext cx="3320456" cy="0"/>
              </a:xfrm>
              <a:prstGeom prst="line">
                <a:avLst/>
              </a:prstGeom>
              <a:noFill/>
              <a:ln w="9525" cap="flat" cmpd="sng" algn="ctr">
                <a:solidFill>
                  <a:srgbClr val="0098B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71"/>
              <p:cNvCxnSpPr/>
              <p:nvPr/>
            </p:nvCxnSpPr>
            <p:spPr bwMode="auto">
              <a:xfrm>
                <a:off x="5309544" y="3606796"/>
                <a:ext cx="3320456" cy="0"/>
              </a:xfrm>
              <a:prstGeom prst="line">
                <a:avLst/>
              </a:prstGeom>
              <a:noFill/>
              <a:ln w="9525" cap="flat" cmpd="sng" algn="ctr">
                <a:solidFill>
                  <a:srgbClr val="0098B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137552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451197" y="1560169"/>
            <a:ext cx="4541955" cy="1465860"/>
            <a:chOff x="150399" y="1453901"/>
            <a:chExt cx="4541955" cy="1465860"/>
          </a:xfrm>
        </p:grpSpPr>
        <p:sp>
          <p:nvSpPr>
            <p:cNvPr id="42" name="Rectangle 41"/>
            <p:cNvSpPr/>
            <p:nvPr/>
          </p:nvSpPr>
          <p:spPr bwMode="auto">
            <a:xfrm>
              <a:off x="1923767" y="1919447"/>
              <a:ext cx="2768587" cy="534768"/>
            </a:xfrm>
            <a:prstGeom prst="rect">
              <a:avLst/>
            </a:prstGeom>
            <a:noFill/>
            <a:ln w="9525"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algn="l"/>
              <a:r>
                <a:rPr lang="en-US" sz="1600" dirty="0" smtClean="0">
                  <a:solidFill>
                    <a:schemeClr val="accent6"/>
                  </a:solidFill>
                </a:rPr>
                <a:t>GLOBAL NETWORK</a:t>
              </a:r>
            </a:p>
            <a:p>
              <a:pPr algn="l"/>
              <a:r>
                <a:rPr lang="en-GB" sz="1600" dirty="0" err="1" smtClean="0"/>
                <a:t>Colaborative</a:t>
              </a:r>
              <a:endParaRPr lang="en-GB" sz="1600" dirty="0"/>
            </a:p>
          </p:txBody>
        </p:sp>
        <p:grpSp>
          <p:nvGrpSpPr>
            <p:cNvPr id="20" name="Group 19"/>
            <p:cNvGrpSpPr/>
            <p:nvPr/>
          </p:nvGrpSpPr>
          <p:grpSpPr>
            <a:xfrm>
              <a:off x="150399" y="1453901"/>
              <a:ext cx="2070629" cy="1465860"/>
              <a:chOff x="809354" y="1153094"/>
              <a:chExt cx="2070629" cy="1465860"/>
            </a:xfrm>
          </p:grpSpPr>
          <p:grpSp>
            <p:nvGrpSpPr>
              <p:cNvPr id="12" name="Group 11"/>
              <p:cNvGrpSpPr/>
              <p:nvPr/>
            </p:nvGrpSpPr>
            <p:grpSpPr>
              <a:xfrm>
                <a:off x="1170368" y="1153094"/>
                <a:ext cx="1377734" cy="1465860"/>
                <a:chOff x="-1687281" y="2154730"/>
                <a:chExt cx="1551505" cy="1650746"/>
              </a:xfrm>
            </p:grpSpPr>
            <p:pic>
              <p:nvPicPr>
                <p:cNvPr id="43" name="Picture 42" descr="Slide 4.png"/>
                <p:cNvPicPr>
                  <a:picLocks noChangeAspect="1"/>
                </p:cNvPicPr>
                <p:nvPr/>
              </p:nvPicPr>
              <p:blipFill rotWithShape="1">
                <a:blip r:embed="rId3">
                  <a:extLst>
                    <a:ext uri="{28A0092B-C50C-407E-A947-70E740481C1C}">
                      <a14:useLocalDpi xmlns:a14="http://schemas.microsoft.com/office/drawing/2010/main" val="0"/>
                    </a:ext>
                  </a:extLst>
                </a:blip>
                <a:srcRect l="12964" t="11112" r="58043" b="47758"/>
                <a:stretch/>
              </p:blipFill>
              <p:spPr>
                <a:xfrm>
                  <a:off x="-1687281" y="2154730"/>
                  <a:ext cx="1551505" cy="1650746"/>
                </a:xfrm>
                <a:prstGeom prst="rect">
                  <a:avLst/>
                </a:prstGeom>
              </p:spPr>
            </p:pic>
            <p:sp>
              <p:nvSpPr>
                <p:cNvPr id="2" name="Oval 1"/>
                <p:cNvSpPr/>
                <p:nvPr/>
              </p:nvSpPr>
              <p:spPr bwMode="auto">
                <a:xfrm>
                  <a:off x="-1554160" y="2423174"/>
                  <a:ext cx="1286778" cy="1219943"/>
                </a:xfrm>
                <a:prstGeom prst="ellipse">
                  <a:avLst/>
                </a:prstGeom>
                <a:solidFill>
                  <a:srgbClr val="FFFFFF"/>
                </a:solidFill>
                <a:ln w="9525" cap="flat" cmpd="sng" algn="ctr">
                  <a:no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 </a:t>
                  </a:r>
                </a:p>
              </p:txBody>
            </p:sp>
          </p:gr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32394"/>
              <a:stretch/>
            </p:blipFill>
            <p:spPr>
              <a:xfrm>
                <a:off x="809354" y="1444741"/>
                <a:ext cx="2070629" cy="861453"/>
              </a:xfrm>
              <a:prstGeom prst="rect">
                <a:avLst/>
              </a:prstGeom>
              <a:ln>
                <a:noFill/>
              </a:ln>
            </p:spPr>
          </p:pic>
        </p:grpSp>
      </p:grpSp>
      <p:grpSp>
        <p:nvGrpSpPr>
          <p:cNvPr id="27" name="Group 26"/>
          <p:cNvGrpSpPr/>
          <p:nvPr/>
        </p:nvGrpSpPr>
        <p:grpSpPr>
          <a:xfrm>
            <a:off x="4879076" y="1560169"/>
            <a:ext cx="4262931" cy="1465860"/>
            <a:chOff x="5029475" y="1259353"/>
            <a:chExt cx="4262931" cy="1465860"/>
          </a:xfrm>
        </p:grpSpPr>
        <p:sp>
          <p:nvSpPr>
            <p:cNvPr id="60" name="Rectangle 59"/>
            <p:cNvSpPr/>
            <p:nvPr/>
          </p:nvSpPr>
          <p:spPr bwMode="auto">
            <a:xfrm>
              <a:off x="6523819" y="1807147"/>
              <a:ext cx="2768587" cy="426144"/>
            </a:xfrm>
            <a:prstGeom prst="rect">
              <a:avLst/>
            </a:prstGeom>
            <a:noFill/>
            <a:ln w="9525"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algn="l"/>
              <a:r>
                <a:rPr lang="en-US" sz="1600" dirty="0" smtClean="0">
                  <a:solidFill>
                    <a:schemeClr val="accent6"/>
                  </a:solidFill>
                </a:rPr>
                <a:t>BEST-IN-CLASS SERVICE</a:t>
              </a:r>
            </a:p>
            <a:p>
              <a:pPr algn="l"/>
              <a:r>
                <a:rPr lang="en-GB" sz="1600" dirty="0"/>
                <a:t>Best in </a:t>
              </a:r>
              <a:r>
                <a:rPr lang="en-GB" sz="1600" dirty="0" smtClean="0"/>
                <a:t>class</a:t>
              </a:r>
              <a:endParaRPr lang="en-GB" sz="1600" dirty="0"/>
            </a:p>
          </p:txBody>
        </p:sp>
        <p:grpSp>
          <p:nvGrpSpPr>
            <p:cNvPr id="24" name="Group 23"/>
            <p:cNvGrpSpPr/>
            <p:nvPr/>
          </p:nvGrpSpPr>
          <p:grpSpPr>
            <a:xfrm>
              <a:off x="5029475" y="1259353"/>
              <a:ext cx="1377734" cy="1465860"/>
              <a:chOff x="4762099" y="1259353"/>
              <a:chExt cx="1377734" cy="1465860"/>
            </a:xfrm>
          </p:grpSpPr>
          <p:grpSp>
            <p:nvGrpSpPr>
              <p:cNvPr id="63" name="Group 62"/>
              <p:cNvGrpSpPr/>
              <p:nvPr/>
            </p:nvGrpSpPr>
            <p:grpSpPr>
              <a:xfrm>
                <a:off x="4762099" y="1259353"/>
                <a:ext cx="1377734" cy="1465860"/>
                <a:chOff x="-1687281" y="2154730"/>
                <a:chExt cx="1551505" cy="1650746"/>
              </a:xfrm>
            </p:grpSpPr>
            <p:pic>
              <p:nvPicPr>
                <p:cNvPr id="64" name="Picture 63" descr="Slide 4.png"/>
                <p:cNvPicPr>
                  <a:picLocks noChangeAspect="1"/>
                </p:cNvPicPr>
                <p:nvPr/>
              </p:nvPicPr>
              <p:blipFill rotWithShape="1">
                <a:blip r:embed="rId3">
                  <a:extLst>
                    <a:ext uri="{28A0092B-C50C-407E-A947-70E740481C1C}">
                      <a14:useLocalDpi xmlns:a14="http://schemas.microsoft.com/office/drawing/2010/main" val="0"/>
                    </a:ext>
                  </a:extLst>
                </a:blip>
                <a:srcRect l="12964" t="11112" r="58043" b="47758"/>
                <a:stretch/>
              </p:blipFill>
              <p:spPr>
                <a:xfrm>
                  <a:off x="-1687281" y="2154730"/>
                  <a:ext cx="1551505" cy="1650746"/>
                </a:xfrm>
                <a:prstGeom prst="rect">
                  <a:avLst/>
                </a:prstGeom>
              </p:spPr>
            </p:pic>
            <p:sp>
              <p:nvSpPr>
                <p:cNvPr id="65" name="Oval 64"/>
                <p:cNvSpPr/>
                <p:nvPr/>
              </p:nvSpPr>
              <p:spPr bwMode="auto">
                <a:xfrm>
                  <a:off x="-1554160" y="2423174"/>
                  <a:ext cx="1286778" cy="1219943"/>
                </a:xfrm>
                <a:prstGeom prst="ellipse">
                  <a:avLst/>
                </a:prstGeom>
                <a:solidFill>
                  <a:srgbClr val="FFFFFF"/>
                </a:solidFill>
                <a:ln w="9525" cap="flat" cmpd="sng" algn="ctr">
                  <a:no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 </a:t>
                  </a:r>
                </a:p>
              </p:txBody>
            </p:sp>
          </p:gr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29514" r="29326" b="31113"/>
              <a:stretch/>
            </p:blipFill>
            <p:spPr>
              <a:xfrm>
                <a:off x="5013420" y="1547699"/>
                <a:ext cx="852281" cy="877775"/>
              </a:xfrm>
              <a:prstGeom prst="rect">
                <a:avLst/>
              </a:prstGeom>
              <a:ln>
                <a:noFill/>
              </a:ln>
            </p:spPr>
          </p:pic>
        </p:grpSp>
      </p:grpSp>
      <p:grpSp>
        <p:nvGrpSpPr>
          <p:cNvPr id="37" name="Group 36"/>
          <p:cNvGrpSpPr/>
          <p:nvPr/>
        </p:nvGrpSpPr>
        <p:grpSpPr>
          <a:xfrm>
            <a:off x="4881074" y="3146766"/>
            <a:ext cx="4244222" cy="1465860"/>
            <a:chOff x="5048184" y="2832234"/>
            <a:chExt cx="4244222" cy="1465860"/>
          </a:xfrm>
        </p:grpSpPr>
        <p:sp>
          <p:nvSpPr>
            <p:cNvPr id="58" name="Rectangle 57"/>
            <p:cNvSpPr/>
            <p:nvPr/>
          </p:nvSpPr>
          <p:spPr bwMode="auto">
            <a:xfrm>
              <a:off x="6523819" y="3272713"/>
              <a:ext cx="2768587" cy="584903"/>
            </a:xfrm>
            <a:prstGeom prst="rect">
              <a:avLst/>
            </a:prstGeom>
            <a:noFill/>
            <a:ln w="9525"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algn="l"/>
              <a:r>
                <a:rPr lang="en-US" sz="1600" dirty="0" smtClean="0">
                  <a:solidFill>
                    <a:schemeClr val="accent6"/>
                  </a:solidFill>
                </a:rPr>
                <a:t>TECHNOLOGY</a:t>
              </a:r>
            </a:p>
            <a:p>
              <a:pPr algn="l" eaLnBrk="1" hangingPunct="1">
                <a:defRPr/>
              </a:pPr>
              <a:r>
                <a:rPr lang="en-GB" sz="1600" dirty="0" smtClean="0"/>
                <a:t>Data </a:t>
              </a:r>
              <a:r>
                <a:rPr lang="en-GB" sz="1600" dirty="0"/>
                <a:t>driven </a:t>
              </a:r>
              <a:r>
                <a:rPr lang="en-GB" sz="1600" dirty="0" smtClean="0"/>
                <a:t>approach</a:t>
              </a:r>
              <a:endParaRPr lang="en-GB" sz="1600" dirty="0"/>
            </a:p>
            <a:p>
              <a:pPr algn="l"/>
              <a:endParaRPr lang="en-US" sz="1600" dirty="0">
                <a:solidFill>
                  <a:schemeClr val="accent6"/>
                </a:solidFill>
              </a:endParaRPr>
            </a:p>
          </p:txBody>
        </p:sp>
        <p:grpSp>
          <p:nvGrpSpPr>
            <p:cNvPr id="23" name="Group 22"/>
            <p:cNvGrpSpPr/>
            <p:nvPr/>
          </p:nvGrpSpPr>
          <p:grpSpPr>
            <a:xfrm>
              <a:off x="5048184" y="2832234"/>
              <a:ext cx="1377734" cy="1465860"/>
              <a:chOff x="4780808" y="2815522"/>
              <a:chExt cx="1377734" cy="1465860"/>
            </a:xfrm>
          </p:grpSpPr>
          <p:grpSp>
            <p:nvGrpSpPr>
              <p:cNvPr id="66" name="Group 65"/>
              <p:cNvGrpSpPr/>
              <p:nvPr/>
            </p:nvGrpSpPr>
            <p:grpSpPr>
              <a:xfrm>
                <a:off x="4780808" y="2815522"/>
                <a:ext cx="1377734" cy="1465860"/>
                <a:chOff x="-1687281" y="2154730"/>
                <a:chExt cx="1551505" cy="1650746"/>
              </a:xfrm>
            </p:grpSpPr>
            <p:pic>
              <p:nvPicPr>
                <p:cNvPr id="67" name="Picture 66" descr="Slide 4.png"/>
                <p:cNvPicPr>
                  <a:picLocks noChangeAspect="1"/>
                </p:cNvPicPr>
                <p:nvPr/>
              </p:nvPicPr>
              <p:blipFill rotWithShape="1">
                <a:blip r:embed="rId3">
                  <a:extLst>
                    <a:ext uri="{28A0092B-C50C-407E-A947-70E740481C1C}">
                      <a14:useLocalDpi xmlns:a14="http://schemas.microsoft.com/office/drawing/2010/main" val="0"/>
                    </a:ext>
                  </a:extLst>
                </a:blip>
                <a:srcRect l="12964" t="11112" r="58043" b="47758"/>
                <a:stretch/>
              </p:blipFill>
              <p:spPr>
                <a:xfrm>
                  <a:off x="-1687281" y="2154730"/>
                  <a:ext cx="1551505" cy="1650746"/>
                </a:xfrm>
                <a:prstGeom prst="rect">
                  <a:avLst/>
                </a:prstGeom>
              </p:spPr>
            </p:pic>
            <p:sp>
              <p:nvSpPr>
                <p:cNvPr id="68" name="Oval 67"/>
                <p:cNvSpPr/>
                <p:nvPr/>
              </p:nvSpPr>
              <p:spPr bwMode="auto">
                <a:xfrm>
                  <a:off x="-1554160" y="2423174"/>
                  <a:ext cx="1286778" cy="1219943"/>
                </a:xfrm>
                <a:prstGeom prst="ellipse">
                  <a:avLst/>
                </a:prstGeom>
                <a:solidFill>
                  <a:srgbClr val="FFFFFF"/>
                </a:solidFill>
                <a:ln w="9525" cap="flat" cmpd="sng" algn="ctr">
                  <a:no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 </a:t>
                  </a:r>
                </a:p>
              </p:txBody>
            </p:sp>
          </p:grpSp>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24616" r="20559" b="32425"/>
              <a:stretch/>
            </p:blipFill>
            <p:spPr>
              <a:xfrm>
                <a:off x="4896441" y="3134985"/>
                <a:ext cx="1069530" cy="811237"/>
              </a:xfrm>
              <a:prstGeom prst="rect">
                <a:avLst/>
              </a:prstGeom>
              <a:ln>
                <a:noFill/>
              </a:ln>
            </p:spPr>
          </p:pic>
        </p:grpSp>
      </p:grpSp>
      <p:grpSp>
        <p:nvGrpSpPr>
          <p:cNvPr id="39" name="Group 38"/>
          <p:cNvGrpSpPr/>
          <p:nvPr/>
        </p:nvGrpSpPr>
        <p:grpSpPr>
          <a:xfrm>
            <a:off x="4916494" y="4705931"/>
            <a:ext cx="4192091" cy="1465860"/>
            <a:chOff x="5100315" y="4405115"/>
            <a:chExt cx="4192091" cy="1465860"/>
          </a:xfrm>
        </p:grpSpPr>
        <p:sp>
          <p:nvSpPr>
            <p:cNvPr id="56" name="Rectangle 55"/>
            <p:cNvSpPr/>
            <p:nvPr/>
          </p:nvSpPr>
          <p:spPr bwMode="auto">
            <a:xfrm>
              <a:off x="6523819" y="4948916"/>
              <a:ext cx="2768587" cy="451212"/>
            </a:xfrm>
            <a:prstGeom prst="rect">
              <a:avLst/>
            </a:prstGeom>
            <a:noFill/>
            <a:ln w="9525"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algn="l"/>
              <a:r>
                <a:rPr lang="en-US" sz="1600" dirty="0" smtClean="0">
                  <a:solidFill>
                    <a:schemeClr val="accent6"/>
                  </a:solidFill>
                </a:rPr>
                <a:t>COMPLIANCE</a:t>
              </a:r>
            </a:p>
            <a:p>
              <a:pPr algn="l"/>
              <a:r>
                <a:rPr lang="en-GB" sz="1600" dirty="0" err="1"/>
                <a:t>Preven</a:t>
              </a:r>
              <a:r>
                <a:rPr lang="en-GB" sz="1600" dirty="0"/>
                <a:t> track </a:t>
              </a:r>
              <a:r>
                <a:rPr lang="en-GB" sz="1600" dirty="0" smtClean="0"/>
                <a:t>record</a:t>
              </a:r>
              <a:endParaRPr lang="en-GB" sz="1600" dirty="0"/>
            </a:p>
          </p:txBody>
        </p:sp>
        <p:grpSp>
          <p:nvGrpSpPr>
            <p:cNvPr id="22" name="Group 21"/>
            <p:cNvGrpSpPr/>
            <p:nvPr/>
          </p:nvGrpSpPr>
          <p:grpSpPr>
            <a:xfrm>
              <a:off x="5100315" y="4405115"/>
              <a:ext cx="1377734" cy="1465860"/>
              <a:chOff x="4832939" y="4405115"/>
              <a:chExt cx="1377734" cy="1465860"/>
            </a:xfrm>
          </p:grpSpPr>
          <p:grpSp>
            <p:nvGrpSpPr>
              <p:cNvPr id="69" name="Group 68"/>
              <p:cNvGrpSpPr/>
              <p:nvPr/>
            </p:nvGrpSpPr>
            <p:grpSpPr>
              <a:xfrm>
                <a:off x="4832939" y="4405115"/>
                <a:ext cx="1377734" cy="1465860"/>
                <a:chOff x="-1687281" y="2154730"/>
                <a:chExt cx="1551505" cy="1650746"/>
              </a:xfrm>
            </p:grpSpPr>
            <p:pic>
              <p:nvPicPr>
                <p:cNvPr id="75" name="Picture 74" descr="Slide 4.png"/>
                <p:cNvPicPr>
                  <a:picLocks noChangeAspect="1"/>
                </p:cNvPicPr>
                <p:nvPr/>
              </p:nvPicPr>
              <p:blipFill rotWithShape="1">
                <a:blip r:embed="rId3">
                  <a:extLst>
                    <a:ext uri="{28A0092B-C50C-407E-A947-70E740481C1C}">
                      <a14:useLocalDpi xmlns:a14="http://schemas.microsoft.com/office/drawing/2010/main" val="0"/>
                    </a:ext>
                  </a:extLst>
                </a:blip>
                <a:srcRect l="12964" t="11112" r="58043" b="47758"/>
                <a:stretch/>
              </p:blipFill>
              <p:spPr>
                <a:xfrm>
                  <a:off x="-1687281" y="2154730"/>
                  <a:ext cx="1551505" cy="1650746"/>
                </a:xfrm>
                <a:prstGeom prst="rect">
                  <a:avLst/>
                </a:prstGeom>
              </p:spPr>
            </p:pic>
            <p:sp>
              <p:nvSpPr>
                <p:cNvPr id="76" name="Oval 75"/>
                <p:cNvSpPr/>
                <p:nvPr/>
              </p:nvSpPr>
              <p:spPr bwMode="auto">
                <a:xfrm>
                  <a:off x="-1554160" y="2423174"/>
                  <a:ext cx="1286778" cy="1219943"/>
                </a:xfrm>
                <a:prstGeom prst="ellipse">
                  <a:avLst/>
                </a:prstGeom>
                <a:solidFill>
                  <a:srgbClr val="FFFFFF"/>
                </a:solidFill>
                <a:ln w="9525" cap="flat" cmpd="sng" algn="ctr">
                  <a:no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 </a:t>
                  </a:r>
                </a:p>
              </p:txBody>
            </p:sp>
          </p:grpSp>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28168" r="26636" b="35228"/>
              <a:stretch/>
            </p:blipFill>
            <p:spPr>
              <a:xfrm>
                <a:off x="5046843" y="4689467"/>
                <a:ext cx="935839" cy="825343"/>
              </a:xfrm>
              <a:prstGeom prst="rect">
                <a:avLst/>
              </a:prstGeom>
              <a:ln>
                <a:noFill/>
              </a:ln>
            </p:spPr>
          </p:pic>
        </p:grpSp>
      </p:grpSp>
      <p:sp>
        <p:nvSpPr>
          <p:cNvPr id="41" name="Rectangle 289"/>
          <p:cNvSpPr>
            <a:spLocks noGrp="1" noChangeArrowheads="1"/>
          </p:cNvSpPr>
          <p:nvPr>
            <p:ph type="title"/>
          </p:nvPr>
        </p:nvSpPr>
        <p:spPr>
          <a:xfrm>
            <a:off x="1370337" y="583132"/>
            <a:ext cx="7202609" cy="690562"/>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dirty="0" smtClean="0"/>
              <a:t>MARSH TRADE CREDIT PRACTICE</a:t>
            </a:r>
            <a:r>
              <a:rPr lang="en-US" dirty="0" smtClean="0">
                <a:ea typeface="+mj-ea"/>
                <a:cs typeface="Arial" charset="0"/>
              </a:rPr>
              <a:t/>
            </a:r>
            <a:br>
              <a:rPr lang="en-US" dirty="0" smtClean="0">
                <a:ea typeface="+mj-ea"/>
                <a:cs typeface="Arial" charset="0"/>
              </a:rPr>
            </a:br>
            <a:r>
              <a:rPr lang="en-US" dirty="0" smtClean="0">
                <a:solidFill>
                  <a:schemeClr val="accent2"/>
                </a:solidFill>
                <a:ea typeface="+mj-ea"/>
                <a:cs typeface="Arial" charset="0"/>
              </a:rPr>
              <a:t>Six Key Value Proposition</a:t>
            </a:r>
          </a:p>
        </p:txBody>
      </p:sp>
      <p:grpSp>
        <p:nvGrpSpPr>
          <p:cNvPr id="30" name="Group 29"/>
          <p:cNvGrpSpPr/>
          <p:nvPr/>
        </p:nvGrpSpPr>
        <p:grpSpPr>
          <a:xfrm>
            <a:off x="472337" y="3146766"/>
            <a:ext cx="4508534" cy="1465860"/>
            <a:chOff x="188250" y="2959938"/>
            <a:chExt cx="4508534" cy="1465860"/>
          </a:xfrm>
        </p:grpSpPr>
        <p:sp>
          <p:nvSpPr>
            <p:cNvPr id="46" name="Rectangle 45"/>
            <p:cNvSpPr/>
            <p:nvPr/>
          </p:nvSpPr>
          <p:spPr bwMode="auto">
            <a:xfrm>
              <a:off x="1928197" y="3440151"/>
              <a:ext cx="2768587" cy="505435"/>
            </a:xfrm>
            <a:prstGeom prst="rect">
              <a:avLst/>
            </a:prstGeom>
            <a:noFill/>
            <a:ln w="9525"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algn="l"/>
              <a:r>
                <a:rPr lang="en-US" sz="1600" dirty="0" smtClean="0">
                  <a:solidFill>
                    <a:schemeClr val="accent6"/>
                  </a:solidFill>
                </a:rPr>
                <a:t>PRICE AND COVER</a:t>
              </a:r>
            </a:p>
            <a:p>
              <a:pPr algn="l"/>
              <a:r>
                <a:rPr lang="en-GB" sz="1600" dirty="0"/>
                <a:t>Driving cost </a:t>
              </a:r>
              <a:r>
                <a:rPr lang="en-GB" sz="1600" dirty="0" smtClean="0"/>
                <a:t>down</a:t>
              </a:r>
              <a:endParaRPr lang="en-GB" sz="1600" dirty="0"/>
            </a:p>
          </p:txBody>
        </p:sp>
        <p:grpSp>
          <p:nvGrpSpPr>
            <p:cNvPr id="29" name="Group 28"/>
            <p:cNvGrpSpPr/>
            <p:nvPr/>
          </p:nvGrpSpPr>
          <p:grpSpPr>
            <a:xfrm>
              <a:off x="188250" y="2959938"/>
              <a:ext cx="2070629" cy="1465860"/>
              <a:chOff x="188250" y="2959938"/>
              <a:chExt cx="2070629" cy="1465860"/>
            </a:xfrm>
          </p:grpSpPr>
          <p:grpSp>
            <p:nvGrpSpPr>
              <p:cNvPr id="50" name="Group 49"/>
              <p:cNvGrpSpPr/>
              <p:nvPr/>
            </p:nvGrpSpPr>
            <p:grpSpPr>
              <a:xfrm>
                <a:off x="496699" y="2959938"/>
                <a:ext cx="1377734" cy="1465860"/>
                <a:chOff x="-1687281" y="2154730"/>
                <a:chExt cx="1551505" cy="1650746"/>
              </a:xfrm>
            </p:grpSpPr>
            <p:pic>
              <p:nvPicPr>
                <p:cNvPr id="52" name="Picture 51" descr="Slide 4.png"/>
                <p:cNvPicPr>
                  <a:picLocks noChangeAspect="1"/>
                </p:cNvPicPr>
                <p:nvPr/>
              </p:nvPicPr>
              <p:blipFill rotWithShape="1">
                <a:blip r:embed="rId3">
                  <a:extLst>
                    <a:ext uri="{28A0092B-C50C-407E-A947-70E740481C1C}">
                      <a14:useLocalDpi xmlns:a14="http://schemas.microsoft.com/office/drawing/2010/main" val="0"/>
                    </a:ext>
                  </a:extLst>
                </a:blip>
                <a:srcRect l="12964" t="11112" r="58043" b="47758"/>
                <a:stretch/>
              </p:blipFill>
              <p:spPr>
                <a:xfrm>
                  <a:off x="-1687281" y="2154730"/>
                  <a:ext cx="1551505" cy="1650746"/>
                </a:xfrm>
                <a:prstGeom prst="rect">
                  <a:avLst/>
                </a:prstGeom>
              </p:spPr>
            </p:pic>
            <p:sp>
              <p:nvSpPr>
                <p:cNvPr id="53" name="Oval 52"/>
                <p:cNvSpPr/>
                <p:nvPr/>
              </p:nvSpPr>
              <p:spPr bwMode="auto">
                <a:xfrm>
                  <a:off x="-1554160" y="2423174"/>
                  <a:ext cx="1286778" cy="1219943"/>
                </a:xfrm>
                <a:prstGeom prst="ellipse">
                  <a:avLst/>
                </a:prstGeom>
                <a:solidFill>
                  <a:srgbClr val="FFFFFF"/>
                </a:solidFill>
                <a:ln w="9525" cap="flat" cmpd="sng" algn="ctr">
                  <a:no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 </a:t>
                  </a:r>
                </a:p>
              </p:txBody>
            </p:sp>
          </p:grpSp>
          <p:pic>
            <p:nvPicPr>
              <p:cNvPr id="5" name="Picture 4"/>
              <p:cNvPicPr>
                <a:picLocks noChangeAspect="1"/>
              </p:cNvPicPr>
              <p:nvPr/>
            </p:nvPicPr>
            <p:blipFill rotWithShape="1">
              <a:blip r:embed="rId8" cstate="print">
                <a:extLst>
                  <a:ext uri="{28A0092B-C50C-407E-A947-70E740481C1C}">
                    <a14:useLocalDpi xmlns:a14="http://schemas.microsoft.com/office/drawing/2010/main" val="0"/>
                  </a:ext>
                </a:extLst>
              </a:blip>
              <a:srcRect b="29771"/>
              <a:stretch/>
            </p:blipFill>
            <p:spPr>
              <a:xfrm>
                <a:off x="188250" y="3249591"/>
                <a:ext cx="2070629" cy="894876"/>
              </a:xfrm>
              <a:prstGeom prst="rect">
                <a:avLst/>
              </a:prstGeom>
              <a:ln>
                <a:noFill/>
              </a:ln>
            </p:spPr>
          </p:pic>
        </p:grpSp>
      </p:grpSp>
      <p:grpSp>
        <p:nvGrpSpPr>
          <p:cNvPr id="38" name="Group 37"/>
          <p:cNvGrpSpPr/>
          <p:nvPr/>
        </p:nvGrpSpPr>
        <p:grpSpPr>
          <a:xfrm>
            <a:off x="749359" y="4705931"/>
            <a:ext cx="4212021" cy="1465860"/>
            <a:chOff x="448561" y="4432550"/>
            <a:chExt cx="4212021" cy="1465860"/>
          </a:xfrm>
        </p:grpSpPr>
        <p:sp>
          <p:nvSpPr>
            <p:cNvPr id="49" name="Rectangle 48"/>
            <p:cNvSpPr/>
            <p:nvPr/>
          </p:nvSpPr>
          <p:spPr bwMode="auto">
            <a:xfrm>
              <a:off x="1891995" y="4929911"/>
              <a:ext cx="2768587" cy="575271"/>
            </a:xfrm>
            <a:prstGeom prst="rect">
              <a:avLst/>
            </a:prstGeom>
            <a:noFill/>
            <a:ln w="9525"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algn="l"/>
              <a:r>
                <a:rPr lang="en-US" sz="1600" dirty="0" smtClean="0">
                  <a:solidFill>
                    <a:schemeClr val="accent6"/>
                  </a:solidFill>
                </a:rPr>
                <a:t>INNOVATION</a:t>
              </a:r>
            </a:p>
            <a:p>
              <a:pPr algn="l"/>
              <a:r>
                <a:rPr lang="en-GB" sz="1600" dirty="0"/>
                <a:t>Industry </a:t>
              </a:r>
              <a:r>
                <a:rPr lang="en-GB" sz="1600" dirty="0" smtClean="0"/>
                <a:t>expertise</a:t>
              </a:r>
              <a:endParaRPr lang="en-GB" sz="1600" dirty="0"/>
            </a:p>
          </p:txBody>
        </p:sp>
        <p:grpSp>
          <p:nvGrpSpPr>
            <p:cNvPr id="54" name="Group 53"/>
            <p:cNvGrpSpPr/>
            <p:nvPr/>
          </p:nvGrpSpPr>
          <p:grpSpPr>
            <a:xfrm>
              <a:off x="448561" y="4432550"/>
              <a:ext cx="1377734" cy="1465860"/>
              <a:chOff x="-1687281" y="2154730"/>
              <a:chExt cx="1551505" cy="1650746"/>
            </a:xfrm>
          </p:grpSpPr>
          <p:pic>
            <p:nvPicPr>
              <p:cNvPr id="61" name="Picture 60" descr="Slide 4.png"/>
              <p:cNvPicPr>
                <a:picLocks noChangeAspect="1"/>
              </p:cNvPicPr>
              <p:nvPr/>
            </p:nvPicPr>
            <p:blipFill rotWithShape="1">
              <a:blip r:embed="rId3">
                <a:extLst>
                  <a:ext uri="{28A0092B-C50C-407E-A947-70E740481C1C}">
                    <a14:useLocalDpi xmlns:a14="http://schemas.microsoft.com/office/drawing/2010/main" val="0"/>
                  </a:ext>
                </a:extLst>
              </a:blip>
              <a:srcRect l="12964" t="11112" r="58043" b="47758"/>
              <a:stretch/>
            </p:blipFill>
            <p:spPr>
              <a:xfrm>
                <a:off x="-1687281" y="2154730"/>
                <a:ext cx="1551505" cy="1650746"/>
              </a:xfrm>
              <a:prstGeom prst="rect">
                <a:avLst/>
              </a:prstGeom>
            </p:spPr>
          </p:pic>
          <p:sp>
            <p:nvSpPr>
              <p:cNvPr id="62" name="Oval 61"/>
              <p:cNvSpPr/>
              <p:nvPr/>
            </p:nvSpPr>
            <p:spPr bwMode="auto">
              <a:xfrm>
                <a:off x="-1554160" y="2423174"/>
                <a:ext cx="1286778" cy="1219943"/>
              </a:xfrm>
              <a:prstGeom prst="ellipse">
                <a:avLst/>
              </a:prstGeom>
              <a:solidFill>
                <a:srgbClr val="FFFFFF"/>
              </a:solidFill>
              <a:ln w="9525" cap="flat" cmpd="sng" algn="ctr">
                <a:no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 </a:t>
                </a:r>
              </a:p>
            </p:txBody>
          </p:sp>
        </p:grpSp>
        <p:pic>
          <p:nvPicPr>
            <p:cNvPr id="7" name="Picture 6"/>
            <p:cNvPicPr>
              <a:picLocks noChangeAspect="1"/>
            </p:cNvPicPr>
            <p:nvPr/>
          </p:nvPicPr>
          <p:blipFill rotWithShape="1">
            <a:blip r:embed="rId9" cstate="print">
              <a:extLst>
                <a:ext uri="{28A0092B-C50C-407E-A947-70E740481C1C}">
                  <a14:useLocalDpi xmlns:a14="http://schemas.microsoft.com/office/drawing/2010/main" val="0"/>
                </a:ext>
              </a:extLst>
            </a:blip>
            <a:srcRect l="31476" r="30592" b="32394"/>
            <a:stretch/>
          </p:blipFill>
          <p:spPr>
            <a:xfrm>
              <a:off x="718591" y="4703497"/>
              <a:ext cx="785436" cy="861453"/>
            </a:xfrm>
            <a:prstGeom prst="rect">
              <a:avLst/>
            </a:prstGeom>
            <a:ln>
              <a:noFill/>
            </a:ln>
          </p:spPr>
        </p:pic>
      </p:grpSp>
      <p:pic>
        <p:nvPicPr>
          <p:cNvPr id="77" name="Picture 76" descr="stuff.png"/>
          <p:cNvPicPr>
            <a:picLocks noChangeAspect="1"/>
          </p:cNvPicPr>
          <p:nvPr/>
        </p:nvPicPr>
        <p:blipFill rotWithShape="1">
          <a:blip r:embed="rId10">
            <a:duotone>
              <a:prstClr val="black"/>
              <a:schemeClr val="accent2">
                <a:tint val="45000"/>
                <a:satMod val="400000"/>
              </a:schemeClr>
            </a:duotone>
            <a:extLst>
              <a:ext uri="{28A0092B-C50C-407E-A947-70E740481C1C}">
                <a14:useLocalDpi xmlns:a14="http://schemas.microsoft.com/office/drawing/2010/main" val="0"/>
              </a:ext>
            </a:extLst>
          </a:blip>
          <a:srcRect l="67729" t="53704"/>
          <a:stretch/>
        </p:blipFill>
        <p:spPr>
          <a:xfrm rot="5400000" flipH="1">
            <a:off x="-167959" y="97734"/>
            <a:ext cx="1387057" cy="1492400"/>
          </a:xfrm>
          <a:prstGeom prst="rect">
            <a:avLst/>
          </a:prstGeom>
        </p:spPr>
      </p:pic>
      <p:pic>
        <p:nvPicPr>
          <p:cNvPr id="78" name="Picture 77" descr="stuff.png"/>
          <p:cNvPicPr>
            <a:picLocks noChangeAspect="1"/>
          </p:cNvPicPr>
          <p:nvPr/>
        </p:nvPicPr>
        <p:blipFill rotWithShape="1">
          <a:blip r:embed="rId10">
            <a:duotone>
              <a:prstClr val="black"/>
              <a:schemeClr val="accent2">
                <a:tint val="45000"/>
                <a:satMod val="400000"/>
              </a:schemeClr>
            </a:duotone>
            <a:extLst>
              <a:ext uri="{28A0092B-C50C-407E-A947-70E740481C1C}">
                <a14:useLocalDpi xmlns:a14="http://schemas.microsoft.com/office/drawing/2010/main" val="0"/>
              </a:ext>
            </a:extLst>
          </a:blip>
          <a:srcRect l="67729" t="53704"/>
          <a:stretch/>
        </p:blipFill>
        <p:spPr>
          <a:xfrm>
            <a:off x="7892110" y="5176973"/>
            <a:ext cx="2459596" cy="2646396"/>
          </a:xfrm>
          <a:prstGeom prst="rect">
            <a:avLst/>
          </a:prstGeom>
        </p:spPr>
      </p:pic>
    </p:spTree>
    <p:extLst>
      <p:ext uri="{BB962C8B-B14F-4D97-AF65-F5344CB8AC3E}">
        <p14:creationId xmlns:p14="http://schemas.microsoft.com/office/powerpoint/2010/main" val="382212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300" fill="hold"/>
                                        <p:tgtEl>
                                          <p:spTgt spid="28"/>
                                        </p:tgtEl>
                                        <p:attrNameLst>
                                          <p:attrName>ppt_x</p:attrName>
                                        </p:attrNameLst>
                                      </p:cBhvr>
                                      <p:tavLst>
                                        <p:tav tm="0">
                                          <p:val>
                                            <p:strVal val="0-#ppt_w/2"/>
                                          </p:val>
                                        </p:tav>
                                        <p:tav tm="100000">
                                          <p:val>
                                            <p:strVal val="#ppt_x"/>
                                          </p:val>
                                        </p:tav>
                                      </p:tavLst>
                                    </p:anim>
                                    <p:anim calcmode="lin" valueType="num">
                                      <p:cBhvr additive="base">
                                        <p:cTn id="12" dur="3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800"/>
                            </p:stCondLst>
                            <p:childTnLst>
                              <p:par>
                                <p:cTn id="14" presetID="2" presetClass="entr" presetSubtype="8"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300" fill="hold"/>
                                        <p:tgtEl>
                                          <p:spTgt spid="30"/>
                                        </p:tgtEl>
                                        <p:attrNameLst>
                                          <p:attrName>ppt_x</p:attrName>
                                        </p:attrNameLst>
                                      </p:cBhvr>
                                      <p:tavLst>
                                        <p:tav tm="0">
                                          <p:val>
                                            <p:strVal val="0-#ppt_w/2"/>
                                          </p:val>
                                        </p:tav>
                                        <p:tav tm="100000">
                                          <p:val>
                                            <p:strVal val="#ppt_x"/>
                                          </p:val>
                                        </p:tav>
                                      </p:tavLst>
                                    </p:anim>
                                    <p:anim calcmode="lin" valueType="num">
                                      <p:cBhvr additive="base">
                                        <p:cTn id="17" dur="3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100"/>
                            </p:stCondLst>
                            <p:childTnLst>
                              <p:par>
                                <p:cTn id="19" presetID="2" presetClass="entr" presetSubtype="8"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300" fill="hold"/>
                                        <p:tgtEl>
                                          <p:spTgt spid="38"/>
                                        </p:tgtEl>
                                        <p:attrNameLst>
                                          <p:attrName>ppt_x</p:attrName>
                                        </p:attrNameLst>
                                      </p:cBhvr>
                                      <p:tavLst>
                                        <p:tav tm="0">
                                          <p:val>
                                            <p:strVal val="0-#ppt_w/2"/>
                                          </p:val>
                                        </p:tav>
                                        <p:tav tm="100000">
                                          <p:val>
                                            <p:strVal val="#ppt_x"/>
                                          </p:val>
                                        </p:tav>
                                      </p:tavLst>
                                    </p:anim>
                                    <p:anim calcmode="lin" valueType="num">
                                      <p:cBhvr additive="base">
                                        <p:cTn id="22" dur="300" fill="hold"/>
                                        <p:tgtEl>
                                          <p:spTgt spid="38"/>
                                        </p:tgtEl>
                                        <p:attrNameLst>
                                          <p:attrName>ppt_y</p:attrName>
                                        </p:attrNameLst>
                                      </p:cBhvr>
                                      <p:tavLst>
                                        <p:tav tm="0">
                                          <p:val>
                                            <p:strVal val="#ppt_y"/>
                                          </p:val>
                                        </p:tav>
                                        <p:tav tm="100000">
                                          <p:val>
                                            <p:strVal val="#ppt_y"/>
                                          </p:val>
                                        </p:tav>
                                      </p:tavLst>
                                    </p:anim>
                                  </p:childTnLst>
                                </p:cTn>
                              </p:par>
                            </p:childTnLst>
                          </p:cTn>
                        </p:par>
                        <p:par>
                          <p:cTn id="23" fill="hold">
                            <p:stCondLst>
                              <p:cond delay="1400"/>
                            </p:stCondLst>
                            <p:childTnLst>
                              <p:par>
                                <p:cTn id="24" presetID="2" presetClass="entr" presetSubtype="2"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300" fill="hold"/>
                                        <p:tgtEl>
                                          <p:spTgt spid="27"/>
                                        </p:tgtEl>
                                        <p:attrNameLst>
                                          <p:attrName>ppt_x</p:attrName>
                                        </p:attrNameLst>
                                      </p:cBhvr>
                                      <p:tavLst>
                                        <p:tav tm="0">
                                          <p:val>
                                            <p:strVal val="1+#ppt_w/2"/>
                                          </p:val>
                                        </p:tav>
                                        <p:tav tm="100000">
                                          <p:val>
                                            <p:strVal val="#ppt_x"/>
                                          </p:val>
                                        </p:tav>
                                      </p:tavLst>
                                    </p:anim>
                                    <p:anim calcmode="lin" valueType="num">
                                      <p:cBhvr additive="base">
                                        <p:cTn id="27" dur="30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1700"/>
                            </p:stCondLst>
                            <p:childTnLst>
                              <p:par>
                                <p:cTn id="29" presetID="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300" fill="hold"/>
                                        <p:tgtEl>
                                          <p:spTgt spid="37"/>
                                        </p:tgtEl>
                                        <p:attrNameLst>
                                          <p:attrName>ppt_x</p:attrName>
                                        </p:attrNameLst>
                                      </p:cBhvr>
                                      <p:tavLst>
                                        <p:tav tm="0">
                                          <p:val>
                                            <p:strVal val="1+#ppt_w/2"/>
                                          </p:val>
                                        </p:tav>
                                        <p:tav tm="100000">
                                          <p:val>
                                            <p:strVal val="#ppt_x"/>
                                          </p:val>
                                        </p:tav>
                                      </p:tavLst>
                                    </p:anim>
                                    <p:anim calcmode="lin" valueType="num">
                                      <p:cBhvr additive="base">
                                        <p:cTn id="32" dur="300" fill="hold"/>
                                        <p:tgtEl>
                                          <p:spTgt spid="37"/>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 presetClass="entr" presetSubtype="2"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 calcmode="lin" valueType="num">
                                      <p:cBhvr additive="base">
                                        <p:cTn id="36" dur="300" fill="hold"/>
                                        <p:tgtEl>
                                          <p:spTgt spid="39"/>
                                        </p:tgtEl>
                                        <p:attrNameLst>
                                          <p:attrName>ppt_x</p:attrName>
                                        </p:attrNameLst>
                                      </p:cBhvr>
                                      <p:tavLst>
                                        <p:tav tm="0">
                                          <p:val>
                                            <p:strVal val="1+#ppt_w/2"/>
                                          </p:val>
                                        </p:tav>
                                        <p:tav tm="100000">
                                          <p:val>
                                            <p:strVal val="#ppt_x"/>
                                          </p:val>
                                        </p:tav>
                                      </p:tavLst>
                                    </p:anim>
                                    <p:anim calcmode="lin" valueType="num">
                                      <p:cBhvr additive="base">
                                        <p:cTn id="37" dur="3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4" name="Forma livre 3"/>
          <p:cNvSpPr/>
          <p:nvPr/>
        </p:nvSpPr>
        <p:spPr bwMode="invGray">
          <a:xfrm>
            <a:off x="1587" y="2120900"/>
            <a:ext cx="9601201" cy="2387601"/>
          </a:xfrm>
          <a:custGeom>
            <a:avLst/>
            <a:gdLst/>
            <a:ahLst/>
            <a:cxnLst/>
            <a:rect l="0" t="0" r="0" b="0"/>
            <a:pathLst>
              <a:path w="9601201" h="2387601">
                <a:moveTo>
                  <a:pt x="0" y="1409700"/>
                </a:moveTo>
                <a:lnTo>
                  <a:pt x="9601200" y="0"/>
                </a:lnTo>
                <a:lnTo>
                  <a:pt x="9601200" y="2387600"/>
                </a:lnTo>
                <a:lnTo>
                  <a:pt x="0" y="2387600"/>
                </a:lnTo>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pt-BR" smtClean="0">
              <a:solidFill>
                <a:srgbClr val="000000"/>
              </a:solidFill>
              <a:ea typeface="MS PGothic"/>
            </a:endParaRPr>
          </a:p>
        </p:txBody>
      </p:sp>
      <p:sp>
        <p:nvSpPr>
          <p:cNvPr id="5" name="Forma livre 4"/>
          <p:cNvSpPr/>
          <p:nvPr/>
        </p:nvSpPr>
        <p:spPr bwMode="invGray">
          <a:xfrm>
            <a:off x="1587" y="4470400"/>
            <a:ext cx="9601201" cy="1447801"/>
          </a:xfrm>
          <a:custGeom>
            <a:avLst/>
            <a:gdLst/>
            <a:ahLst/>
            <a:cxnLst/>
            <a:rect l="0" t="0" r="0" b="0"/>
            <a:pathLst>
              <a:path w="9601201" h="1447801">
                <a:moveTo>
                  <a:pt x="0" y="0"/>
                </a:moveTo>
                <a:lnTo>
                  <a:pt x="9601200" y="0"/>
                </a:lnTo>
                <a:lnTo>
                  <a:pt x="9601200" y="1447800"/>
                </a:lnTo>
                <a:lnTo>
                  <a:pt x="0" y="508000"/>
                </a:lnTo>
              </a:path>
            </a:pathLst>
          </a:custGeom>
          <a:solidFill>
            <a:schemeClr val="fo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pt-BR" smtClean="0">
              <a:solidFill>
                <a:srgbClr val="000000"/>
              </a:solidFill>
              <a:ea typeface="MS PGothic"/>
            </a:endParaRPr>
          </a:p>
        </p:txBody>
      </p:sp>
      <p:sp>
        <p:nvSpPr>
          <p:cNvPr id="6" name="Forma livre 5"/>
          <p:cNvSpPr/>
          <p:nvPr/>
        </p:nvSpPr>
        <p:spPr bwMode="invGray">
          <a:xfrm>
            <a:off x="1587" y="4940300"/>
            <a:ext cx="9601201" cy="1917701"/>
          </a:xfrm>
          <a:custGeom>
            <a:avLst/>
            <a:gdLst/>
            <a:ahLst/>
            <a:cxnLst/>
            <a:rect l="0" t="0" r="0" b="0"/>
            <a:pathLst>
              <a:path w="9601201" h="1917701">
                <a:moveTo>
                  <a:pt x="0" y="0"/>
                </a:moveTo>
                <a:lnTo>
                  <a:pt x="9601200" y="939800"/>
                </a:lnTo>
                <a:lnTo>
                  <a:pt x="9601200" y="1917700"/>
                </a:lnTo>
                <a:lnTo>
                  <a:pt x="0" y="1917700"/>
                </a:lnTo>
              </a:path>
            </a:pathLst>
          </a:custGeom>
          <a:solidFill>
            <a:schemeClr va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pt-BR" smtClean="0">
              <a:solidFill>
                <a:srgbClr val="000000"/>
              </a:solidFill>
              <a:ea typeface="MS PGothic"/>
            </a:endParaRPr>
          </a:p>
        </p:txBody>
      </p:sp>
      <p:sp>
        <p:nvSpPr>
          <p:cNvPr id="7" name="Forma livre 6"/>
          <p:cNvSpPr/>
          <p:nvPr/>
        </p:nvSpPr>
        <p:spPr bwMode="invGray">
          <a:xfrm>
            <a:off x="1587" y="0"/>
            <a:ext cx="9601201" cy="3606801"/>
          </a:xfrm>
          <a:custGeom>
            <a:avLst/>
            <a:gdLst/>
            <a:ahLst/>
            <a:cxnLst/>
            <a:rect l="0" t="0" r="0" b="0"/>
            <a:pathLst>
              <a:path w="9601201" h="3606801">
                <a:moveTo>
                  <a:pt x="0" y="3606800"/>
                </a:moveTo>
                <a:lnTo>
                  <a:pt x="0" y="0"/>
                </a:lnTo>
                <a:lnTo>
                  <a:pt x="9601200" y="0"/>
                </a:lnTo>
                <a:lnTo>
                  <a:pt x="9601200" y="2197100"/>
                </a:lnTo>
              </a:path>
            </a:pathLst>
          </a:custGeom>
          <a:solidFill>
            <a:schemeClr val="accent1"/>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pt-BR" smtClean="0">
              <a:solidFill>
                <a:srgbClr val="000000"/>
              </a:solidFill>
              <a:ea typeface="MS PGothic"/>
            </a:endParaRPr>
          </a:p>
        </p:txBody>
      </p:sp>
      <p:sp>
        <p:nvSpPr>
          <p:cNvPr id="10" name="MMCOA_SectionTitle"/>
          <p:cNvSpPr txBox="1"/>
          <p:nvPr/>
        </p:nvSpPr>
        <p:spPr bwMode="invGray">
          <a:xfrm>
            <a:off x="1435726" y="3791285"/>
            <a:ext cx="7620000" cy="690445"/>
          </a:xfrm>
          <a:prstGeom prst="rect">
            <a:avLst/>
          </a:prstGeom>
          <a:noFill/>
        </p:spPr>
        <p:txBody>
          <a:bodyPr vert="horz" wrap="square" rtlCol="0">
            <a:spAutoFit/>
          </a:bodyPr>
          <a:lstStyle/>
          <a:p>
            <a:pPr algn="r"/>
            <a:r>
              <a:rPr lang="pt-BR" sz="4400" dirty="0">
                <a:solidFill>
                  <a:srgbClr val="FFFFFF"/>
                </a:solidFill>
                <a:latin typeface="Arial"/>
              </a:rPr>
              <a:t>Introdução</a:t>
            </a:r>
            <a:endParaRPr lang="pt-BR" sz="4400" dirty="0">
              <a:solidFill>
                <a:srgbClr val="00A8C8"/>
              </a:solidFill>
              <a:latin typeface="Arial"/>
              <a:ea typeface="MS PGothic"/>
            </a:endParaRPr>
          </a:p>
        </p:txBody>
      </p:sp>
    </p:spTree>
    <p:custDataLst>
      <p:tags r:id="rId1"/>
    </p:custDataLst>
    <p:extLst>
      <p:ext uri="{BB962C8B-B14F-4D97-AF65-F5344CB8AC3E}">
        <p14:creationId xmlns:p14="http://schemas.microsoft.com/office/powerpoint/2010/main" val="332384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
                                        <p:tgtEl>
                                          <p:spTgt spid="7"/>
                                        </p:tgtEl>
                                      </p:cBhvr>
                                    </p:animEffect>
                                  </p:childTnLst>
                                </p:cTn>
                              </p:par>
                            </p:childTnLst>
                          </p:cTn>
                        </p:par>
                        <p:par>
                          <p:cTn id="8" fill="hold">
                            <p:stCondLst>
                              <p:cond delay="2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200"/>
                                        <p:tgtEl>
                                          <p:spTgt spid="4"/>
                                        </p:tgtEl>
                                      </p:cBhvr>
                                    </p:animEffect>
                                  </p:childTnLst>
                                </p:cTn>
                              </p:par>
                            </p:childTnLst>
                          </p:cTn>
                        </p:par>
                        <p:par>
                          <p:cTn id="12" fill="hold">
                            <p:stCondLst>
                              <p:cond delay="4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200"/>
                                        <p:tgtEl>
                                          <p:spTgt spid="5"/>
                                        </p:tgtEl>
                                      </p:cBhvr>
                                    </p:animEffect>
                                  </p:childTnLst>
                                </p:cTn>
                              </p:par>
                            </p:childTnLst>
                          </p:cTn>
                        </p:par>
                        <p:par>
                          <p:cTn id="16" fill="hold">
                            <p:stCondLst>
                              <p:cond delay="6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200"/>
                                        <p:tgtEl>
                                          <p:spTgt spid="6"/>
                                        </p:tgtEl>
                                      </p:cBhvr>
                                    </p:animEffect>
                                  </p:childTnLst>
                                </p:cTn>
                              </p:par>
                            </p:childTnLst>
                          </p:cTn>
                        </p:par>
                        <p:par>
                          <p:cTn id="20" fill="hold">
                            <p:stCondLst>
                              <p:cond delay="8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2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6331769" y="583128"/>
            <a:ext cx="2869955" cy="1088027"/>
          </a:xfrm>
        </p:spPr>
        <p:txBody>
          <a:bodyPr/>
          <a:lstStyle/>
          <a:p>
            <a:pPr algn="r"/>
            <a:r>
              <a:rPr lang="pt-BR" dirty="0" smtClean="0">
                <a:solidFill>
                  <a:schemeClr val="accent2"/>
                </a:solidFill>
              </a:rPr>
              <a:t>Breve história do Seguro de Crédito</a:t>
            </a:r>
            <a:endParaRPr lang="pt-BR" dirty="0">
              <a:solidFill>
                <a:schemeClr val="accent2"/>
              </a:solidFill>
            </a:endParaRPr>
          </a:p>
        </p:txBody>
      </p:sp>
      <p:sp>
        <p:nvSpPr>
          <p:cNvPr id="177155" name="Rectangle 3"/>
          <p:cNvSpPr>
            <a:spLocks noGrp="1" noChangeArrowheads="1"/>
          </p:cNvSpPr>
          <p:nvPr>
            <p:ph idx="1"/>
          </p:nvPr>
        </p:nvSpPr>
        <p:spPr>
          <a:xfrm>
            <a:off x="3670356" y="2330759"/>
            <a:ext cx="4624662" cy="710737"/>
          </a:xfrm>
        </p:spPr>
        <p:txBody>
          <a:bodyPr/>
          <a:lstStyle/>
          <a:p>
            <a:pPr marL="0" indent="0">
              <a:buClr>
                <a:schemeClr val="accent2"/>
              </a:buClr>
              <a:buNone/>
            </a:pPr>
            <a:r>
              <a:rPr lang="pt-BR" sz="2400" b="1" dirty="0" smtClean="0">
                <a:solidFill>
                  <a:schemeClr val="accent2"/>
                </a:solidFill>
              </a:rPr>
              <a:t>O MUNDO PÓS DUAS GUERRAS MUNDIAIS</a:t>
            </a:r>
            <a:endParaRPr lang="pt-BR" sz="2400" b="1" dirty="0" smtClean="0"/>
          </a:p>
        </p:txBody>
      </p:sp>
      <p:sp>
        <p:nvSpPr>
          <p:cNvPr id="2" name="Rectangle 1"/>
          <p:cNvSpPr/>
          <p:nvPr/>
        </p:nvSpPr>
        <p:spPr>
          <a:xfrm>
            <a:off x="3636935" y="3200812"/>
            <a:ext cx="3131188" cy="1995418"/>
          </a:xfrm>
          <a:prstGeom prst="rect">
            <a:avLst/>
          </a:prstGeom>
        </p:spPr>
        <p:txBody>
          <a:bodyPr wrap="square">
            <a:spAutoFit/>
          </a:bodyPr>
          <a:lstStyle/>
          <a:p>
            <a:pPr marL="0" lvl="1" algn="l">
              <a:spcBef>
                <a:spcPts val="2400"/>
              </a:spcBef>
              <a:buClr>
                <a:schemeClr val="accent2"/>
              </a:buClr>
            </a:pPr>
            <a:r>
              <a:rPr lang="pt-BR" dirty="0"/>
              <a:t>Necessidade de estimulo às economias Europeias (Ocidental).</a:t>
            </a:r>
          </a:p>
          <a:p>
            <a:pPr marL="0" lvl="1" algn="l">
              <a:spcBef>
                <a:spcPts val="2400"/>
              </a:spcBef>
              <a:buClr>
                <a:schemeClr val="accent2"/>
              </a:buClr>
            </a:pPr>
            <a:r>
              <a:rPr lang="pt-BR" dirty="0"/>
              <a:t>Apoio do Estado no fomento às exportações da indústria.</a:t>
            </a:r>
          </a:p>
        </p:txBody>
      </p:sp>
      <p:grpSp>
        <p:nvGrpSpPr>
          <p:cNvPr id="7" name="Group 6"/>
          <p:cNvGrpSpPr/>
          <p:nvPr/>
        </p:nvGrpSpPr>
        <p:grpSpPr>
          <a:xfrm>
            <a:off x="1687847" y="399623"/>
            <a:ext cx="3459264" cy="3721986"/>
            <a:chOff x="1520727" y="850839"/>
            <a:chExt cx="3459264" cy="3721986"/>
          </a:xfrm>
        </p:grpSpPr>
        <p:pic>
          <p:nvPicPr>
            <p:cNvPr id="8" name="Picture 7" descr="stuff.png"/>
            <p:cNvPicPr>
              <a:picLocks noChangeAspect="1"/>
            </p:cNvPicPr>
            <p:nvPr/>
          </p:nvPicPr>
          <p:blipFill rotWithShape="1">
            <a:blip r:embed="rId4">
              <a:duotone>
                <a:prstClr val="black"/>
                <a:schemeClr val="accent2">
                  <a:tint val="45000"/>
                  <a:satMod val="400000"/>
                </a:schemeClr>
              </a:duotone>
              <a:extLst>
                <a:ext uri="{28A0092B-C50C-407E-A947-70E740481C1C}">
                  <a14:useLocalDpi xmlns:a14="http://schemas.microsoft.com/office/drawing/2010/main" val="0"/>
                </a:ext>
              </a:extLst>
            </a:blip>
            <a:srcRect l="67729" t="53704"/>
            <a:stretch/>
          </p:blipFill>
          <p:spPr>
            <a:xfrm>
              <a:off x="1520727" y="850839"/>
              <a:ext cx="3459264" cy="3721986"/>
            </a:xfrm>
            <a:prstGeom prst="rect">
              <a:avLst/>
            </a:prstGeom>
          </p:spPr>
        </p:pic>
        <p:pic>
          <p:nvPicPr>
            <p:cNvPr id="3" name="Picture 2" descr="Slide 6.png"/>
            <p:cNvPicPr>
              <a:picLocks noChangeAspect="1"/>
            </p:cNvPicPr>
            <p:nvPr/>
          </p:nvPicPr>
          <p:blipFill rotWithShape="1">
            <a:blip r:embed="rId5" cstate="print">
              <a:extLst>
                <a:ext uri="{28A0092B-C50C-407E-A947-70E740481C1C}">
                  <a14:useLocalDpi xmlns:a14="http://schemas.microsoft.com/office/drawing/2010/main" val="0"/>
                </a:ext>
              </a:extLst>
            </a:blip>
            <a:srcRect l="15452" t="19251" r="62252" b="37862"/>
            <a:stretch/>
          </p:blipFill>
          <p:spPr>
            <a:xfrm>
              <a:off x="2105626" y="2272767"/>
              <a:ext cx="822466" cy="1186520"/>
            </a:xfrm>
            <a:prstGeom prst="rect">
              <a:avLst/>
            </a:prstGeom>
          </p:spPr>
        </p:pic>
      </p:grpSp>
      <p:pic>
        <p:nvPicPr>
          <p:cNvPr id="9" name="Picture 8" descr="stuff.png"/>
          <p:cNvPicPr>
            <a:picLocks noChangeAspect="1"/>
          </p:cNvPicPr>
          <p:nvPr/>
        </p:nvPicPr>
        <p:blipFill rotWithShape="1">
          <a:blip r:embed="rId4">
            <a:duotone>
              <a:prstClr val="black"/>
              <a:schemeClr val="accent2">
                <a:tint val="45000"/>
                <a:satMod val="400000"/>
              </a:schemeClr>
            </a:duotone>
            <a:extLst>
              <a:ext uri="{28A0092B-C50C-407E-A947-70E740481C1C}">
                <a14:useLocalDpi xmlns:a14="http://schemas.microsoft.com/office/drawing/2010/main" val="0"/>
              </a:ext>
            </a:extLst>
          </a:blip>
          <a:srcRect l="67729" t="53704"/>
          <a:stretch/>
        </p:blipFill>
        <p:spPr>
          <a:xfrm>
            <a:off x="6135084" y="4348536"/>
            <a:ext cx="1685853" cy="1813889"/>
          </a:xfrm>
          <a:prstGeom prst="rect">
            <a:avLst/>
          </a:prstGeom>
        </p:spPr>
      </p:pic>
    </p:spTree>
    <p:custDataLst>
      <p:tags r:id="rId1"/>
    </p:custDataLst>
    <p:extLst>
      <p:ext uri="{BB962C8B-B14F-4D97-AF65-F5344CB8AC3E}">
        <p14:creationId xmlns:p14="http://schemas.microsoft.com/office/powerpoint/2010/main" val="141746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300"/>
                                        <p:tgtEl>
                                          <p:spTgt spid="7"/>
                                        </p:tgtEl>
                                      </p:cBhvr>
                                    </p:animEffect>
                                  </p:childTnLst>
                                </p:cTn>
                              </p:par>
                            </p:childTnLst>
                          </p:cTn>
                        </p:par>
                        <p:par>
                          <p:cTn id="8" fill="hold">
                            <p:stCondLst>
                              <p:cond delay="300"/>
                            </p:stCondLst>
                            <p:childTnLst>
                              <p:par>
                                <p:cTn id="9" presetID="22" presetClass="entr" presetSubtype="8" fill="hold" grpId="0" nodeType="afterEffect">
                                  <p:stCondLst>
                                    <p:cond delay="0"/>
                                  </p:stCondLst>
                                  <p:childTnLst>
                                    <p:set>
                                      <p:cBhvr>
                                        <p:cTn id="10" dur="1" fill="hold">
                                          <p:stCondLst>
                                            <p:cond delay="0"/>
                                          </p:stCondLst>
                                        </p:cTn>
                                        <p:tgtEl>
                                          <p:spTgt spid="177155">
                                            <p:txEl>
                                              <p:pRg st="0" end="0"/>
                                            </p:txEl>
                                          </p:spTgt>
                                        </p:tgtEl>
                                        <p:attrNameLst>
                                          <p:attrName>style.visibility</p:attrName>
                                        </p:attrNameLst>
                                      </p:cBhvr>
                                      <p:to>
                                        <p:strVal val="visible"/>
                                      </p:to>
                                    </p:set>
                                    <p:animEffect transition="in" filter="wipe(left)">
                                      <p:cBhvr>
                                        <p:cTn id="11" dur="300"/>
                                        <p:tgtEl>
                                          <p:spTgt spid="177155">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300"/>
                                        <p:tgtEl>
                                          <p:spTgt spid="2"/>
                                        </p:tgtEl>
                                      </p:cBhvr>
                                    </p:animEffect>
                                  </p:childTnLst>
                                </p:cTn>
                              </p:par>
                            </p:childTnLst>
                          </p:cTn>
                        </p:par>
                        <p:par>
                          <p:cTn id="15" fill="hold">
                            <p:stCondLst>
                              <p:cond delay="600"/>
                            </p:stCondLst>
                            <p:childTnLst>
                              <p:par>
                                <p:cTn id="16" presetID="22" presetClass="entr" presetSubtype="4"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1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1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14.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5.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17.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18.xml><?xml version="1.0" encoding="utf-8"?>
<p:tagLst xmlns:a="http://schemas.openxmlformats.org/drawingml/2006/main" xmlns:r="http://schemas.openxmlformats.org/officeDocument/2006/relationships" xmlns:p="http://schemas.openxmlformats.org/presentationml/2006/main">
  <p:tag name="MMC_COVERDESIGN" val="&lt;?xml version=&quot;1.0&quot; encoding=&quot;utf-16&quot;?&gt;&#10;&lt;ImageControl xmlns:xsi=&quot;http://www.w3.org/2001/XMLSchema-instance&quot; xmlns:xsd=&quot;http://www.w3.org/2001/XMLSchema&quot;&gt;&#10;  &lt;TypeOfImage&gt;Image&lt;/TypeOfImage&gt;&#10;  &lt;ImageFile&gt;M0000105.jpg&lt;/ImageFile&gt;&#10;  &lt;ThumbNailFile&gt;C:\Users\kwatari\Local Settings\Application Data\MMC\Office Automation\Cache\T0000105D1000006.jpg&lt;/ThumbNailFile&gt;&#10;  &lt;Usage&gt;PowerPointTitle&lt;/Usage&gt;&#10;  &lt;PaletteName&gt;Sapphire&lt;/PaletteName&gt;&#10;  &lt;Design&gt;&#10;    &lt;FocalNumber&gt;1&lt;/FocalNumber&gt;&#10;    &lt;Facets&gt;&#10;      &lt;SideOfTick&gt;Right&lt;/SideOfTick&gt;&#10;      &lt;TickPosition&gt;&#10;        &lt;X&gt;21&lt;/X&gt;&#10;        &lt;Y&gt;0&lt;/Y&gt;&#10;      &lt;/TickPosition&gt;&#10;      &lt;EndTickPosition&gt;&#10;        &lt;X&gt;0&lt;/X&gt;&#10;        &lt;Y&gt;0&lt;/Y&gt;&#10;      &lt;/EndTickPosition&gt;&#10;      &lt;FacetNumber&gt;5&lt;/FacetNumber&gt;&#10;      &lt;Brightness&gt;0&lt;/Brightness&gt;&#10;      &lt;Colour /&gt;&#10;      &lt;ColourNumber&gt;-1&lt;/ColourNumber&gt;&#10;    &lt;/Facets&gt;&#10;    &lt;Facets&gt;&#10;      &lt;SideOfTick&gt;Bottom&lt;/SideOfTick&gt;&#10;      &lt;TickPosition&gt;&#10;        &lt;X&gt;7&lt;/X&gt;&#10;        &lt;Y&gt;10&lt;/Y&gt;&#10;      &lt;/TickPosition&gt;&#10;      &lt;EndTickPosition&gt;&#10;        &lt;X&gt;0&lt;/X&gt;&#10;        &lt;Y&gt;0&lt;/Y&gt;&#10;      &lt;/EndTickPosition&gt;&#10;      &lt;FacetNumber&gt;2&lt;/FacetNumber&gt;&#10;      &lt;Brightness&gt;25&lt;/Brightness&gt;&#10;      &lt;Colour&gt;#006D9E&lt;/Colour&gt;&#10;      &lt;ColourNumber&gt;1&lt;/ColourNumber&gt;&#10;    &lt;/Facets&gt;&#10;    &lt;Facets&gt;&#10;      &lt;SideOfTick&gt;Left&lt;/SideOfTick&gt;&#10;      &lt;TickPosition&gt;&#10;        &lt;X&gt;0&lt;/X&gt;&#10;        &lt;Y&gt;3&lt;/Y&gt;&#10;      &lt;/TickPosition&gt;&#10;      &lt;EndTickPosition&gt;&#10;        &lt;X&gt;0&lt;/X&gt;&#10;        &lt;Y&gt;0&lt;/Y&gt;&#10;      &lt;/EndTickPosition&gt;&#10;      &lt;FacetNumber&gt;0&lt;/FacetNumber&gt;&#10;      &lt;Brightness&gt;0&lt;/Brightness&gt;&#10;      &lt;Colour&gt;#00A8C8&lt;/Colour&gt;&#10;      &lt;ColourNumber&gt;2&lt;/ColourNumber&gt;&#10;    &lt;/Facets&gt;&#10;    &lt;Facets&gt;&#10;      &lt;SideOfTick&gt;Bottom&lt;/SideOfTick&gt;&#10;      &lt;TickPosition&gt;&#10;        &lt;X&gt;9&lt;/X&gt;&#10;        &lt;Y&gt;10&lt;/Y&gt;&#10;      &lt;/TickPosition&gt;&#10;      &lt;EndTickPosition&gt;&#10;        &lt;X&gt;0&lt;/X&gt;&#10;        &lt;Y&gt;0&lt;/Y&gt;&#10;      &lt;/EndTickPosition&gt;&#10;      &lt;FacetNumber&gt;3&lt;/FacetNumber&gt;&#10;      &lt;Brightness&gt;0&lt;/Brightness&gt;&#10;      &lt;Colour /&gt;&#10;      &lt;ColourNumber&gt;-1&lt;/ColourNumber&gt;&#10;    &lt;/Facets&gt;&#10;    &lt;Facets&gt;&#10;      &lt;SideOfTick&gt;Bottom&lt;/SideOfTick&gt;&#10;      &lt;TickPosition&gt;&#10;        &lt;X&gt;1&lt;/X&gt;&#10;        &lt;Y&gt;10&lt;/Y&gt;&#10;      &lt;/TickPosition&gt;&#10;      &lt;EndTickPosition&gt;&#10;        &lt;X&gt;0&lt;/X&gt;&#10;        &lt;Y&gt;0&lt;/Y&gt;&#10;      &lt;/EndTickPosition&gt;&#10;      &lt;FacetNumber&gt;1&lt;/FacetNumber&gt;&#10;      &lt;Brightness&gt;25&lt;/Brightness&gt;&#10;      &lt;Colour&gt;#002C77&lt;/Colour&gt;&#10;      &lt;ColourNumber&gt;0&lt;/ColourNumber&gt;&#10;    &lt;/Facets&gt;&#10;    &lt;Facets&gt;&#10;      &lt;SideOfTick&gt;Right&lt;/SideOfTick&gt;&#10;      &lt;TickPosition&gt;&#10;        &lt;X&gt;21&lt;/X&gt;&#10;        &lt;Y&gt;1&lt;/Y&gt;&#10;      &lt;/TickPosition&gt;&#10;      &lt;EndTickPosition&gt;&#10;        &lt;X&gt;0&lt;/X&gt;&#10;        &lt;Y&gt;0&lt;/Y&gt;&#10;      &lt;/EndTickPosition&gt;&#10;      &lt;FacetNumber&gt;4&lt;/FacetNumber&gt;&#10;      &lt;Brightness&gt;37&lt;/Brightness&gt;&#10;      &lt;Colour&gt;#A6E2EF&lt;/Colour&gt;&#10;      &lt;ColourNumber&gt;3&lt;/ColourNumber&gt;&#10;    &lt;/Facets&gt;&#10;    &lt;SectionColour&gt;#810009&lt;/SectionColour&gt;&#10;    &lt;SectionColourNumber&gt;0&lt;/SectionColourNumber&gt;&#10;    &lt;SectionBrightness&gt;0&lt;/SectionBrightness&gt;&#10;  &lt;/Design&gt;&#10;&lt;/ImageControl&gt;"/>
  <p:tag name="MMC_PRESENTATIONTYPE" val="2"/>
</p:tagLst>
</file>

<file path=ppt/tags/tag1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28.875;648.375"/>
  <p:tag name="MMCOA_POSITION_M" val="70.625;97.875;28.875;648.375"/>
  <p:tag name="MMCOA_POSITION_S" val="70.625;97.875;28.875;648.375"/>
  <p:tag name="MMCOA_POSITION_T" val="70.625;97.875;28.875;648.375"/>
  <p:tag name="MMCOA_HIDEONCOLOUR" val="N"/>
  <p:tag name="MMCOA_HIDEONWHITE" val="N"/>
  <p:tag name="MMCOA_HIDEONBALLROOM" val="N"/>
  <p:tag name="MMCOA_HIDEONCLASSIC" val="N"/>
  <p:tag name="MMCOA_HIDEONTEXT" val="N"/>
  <p:tag name="MMCOA_HIDEONECO" val="N"/>
</p:tagLst>
</file>

<file path=ppt/tags/tag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2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21.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 name="MMCOA_TRANSPARENT" val="False"/>
  <p:tag name="MMC_SLIDETYPE" val="Cover"/>
</p:tagLst>
</file>

<file path=ppt/tags/tag2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2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24.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N"/>
  <p:tag name="MMCOA_PALETTENUMBER" val="0"/>
  <p:tag name="MMC_SLIDETYPE" val="Section"/>
  <p:tag name="MMC_SOURCE" val="1"/>
  <p:tag name="MMC_SECTION" val="MMC_Section"/>
  <p:tag name="MMCOA_TRANSPARENT" val="Fals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N"/>
  <p:tag name="MMCOA_PALETTENUMBER" val="0"/>
  <p:tag name="MMC_SLIDETYPE" val="Section"/>
  <p:tag name="MMC_SOURCE" val="1"/>
  <p:tag name="MMC_SECTION" val="MMC_Section"/>
  <p:tag name="MMCOA_TRANSPARENT" val="False"/>
</p:tagLst>
</file>

<file path=ppt/tags/tag29.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30.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31.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32.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33.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34.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35.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36.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37.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38.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39.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4.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40.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41.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42.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43.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44.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45.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46.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N"/>
  <p:tag name="MMCOA_FORCESCHEME" val="N"/>
  <p:tag name="MMCOA_CANACTASDIVIDER" val="N"/>
  <p:tag name="MMCOA_PROMPTCOLOUR" val="N"/>
</p:tagLst>
</file>

<file path=ppt/tags/tag5.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7.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8.xml><?xml version="1.0" encoding="utf-8"?>
<p:tagLst xmlns:a="http://schemas.openxmlformats.org/drawingml/2006/main" xmlns:r="http://schemas.openxmlformats.org/officeDocument/2006/relationships" xmlns:p="http://schemas.openxmlformats.org/presentationml/2006/main">
  <p:tag name="MMC_COVERDESIGN" val="&lt;?xml version=&quot;1.0&quot; encoding=&quot;utf-16&quot;?&gt;&#10;&lt;ImageControl xmlns:xsi=&quot;http://www.w3.org/2001/XMLSchema-instance&quot; xmlns:xsd=&quot;http://www.w3.org/2001/XMLSchema&quot;&gt;&#10;  &lt;TypeOfImage&gt;Image&lt;/TypeOfImage&gt;&#10;  &lt;ImageFile&gt;M0000105.jpg&lt;/ImageFile&gt;&#10;  &lt;ThumbNailFile&gt;C:\Users\kwatari\Local Settings\Application Data\MMC\Office Automation\Cache\T0000105D1000006.jpg&lt;/ThumbNailFile&gt;&#10;  &lt;Usage&gt;PowerPointTitle&lt;/Usage&gt;&#10;  &lt;PaletteName&gt;Sapphire&lt;/PaletteName&gt;&#10;  &lt;Design&gt;&#10;    &lt;FocalNumber&gt;1&lt;/FocalNumber&gt;&#10;    &lt;Facets&gt;&#10;      &lt;SideOfTick&gt;Right&lt;/SideOfTick&gt;&#10;      &lt;TickPosition&gt;&#10;        &lt;X&gt;21&lt;/X&gt;&#10;        &lt;Y&gt;0&lt;/Y&gt;&#10;      &lt;/TickPosition&gt;&#10;      &lt;EndTickPosition&gt;&#10;        &lt;X&gt;0&lt;/X&gt;&#10;        &lt;Y&gt;0&lt;/Y&gt;&#10;      &lt;/EndTickPosition&gt;&#10;      &lt;FacetNumber&gt;5&lt;/FacetNumber&gt;&#10;      &lt;Brightness&gt;0&lt;/Brightness&gt;&#10;      &lt;Colour /&gt;&#10;      &lt;ColourNumber&gt;-1&lt;/ColourNumber&gt;&#10;    &lt;/Facets&gt;&#10;    &lt;Facets&gt;&#10;      &lt;SideOfTick&gt;Bottom&lt;/SideOfTick&gt;&#10;      &lt;TickPosition&gt;&#10;        &lt;X&gt;7&lt;/X&gt;&#10;        &lt;Y&gt;10&lt;/Y&gt;&#10;      &lt;/TickPosition&gt;&#10;      &lt;EndTickPosition&gt;&#10;        &lt;X&gt;0&lt;/X&gt;&#10;        &lt;Y&gt;0&lt;/Y&gt;&#10;      &lt;/EndTickPosition&gt;&#10;      &lt;FacetNumber&gt;2&lt;/FacetNumber&gt;&#10;      &lt;Brightness&gt;25&lt;/Brightness&gt;&#10;      &lt;Colour&gt;#006D9E&lt;/Colour&gt;&#10;      &lt;ColourNumber&gt;1&lt;/ColourNumber&gt;&#10;    &lt;/Facets&gt;&#10;    &lt;Facets&gt;&#10;      &lt;SideOfTick&gt;Left&lt;/SideOfTick&gt;&#10;      &lt;TickPosition&gt;&#10;        &lt;X&gt;0&lt;/X&gt;&#10;        &lt;Y&gt;3&lt;/Y&gt;&#10;      &lt;/TickPosition&gt;&#10;      &lt;EndTickPosition&gt;&#10;        &lt;X&gt;0&lt;/X&gt;&#10;        &lt;Y&gt;0&lt;/Y&gt;&#10;      &lt;/EndTickPosition&gt;&#10;      &lt;FacetNumber&gt;0&lt;/FacetNumber&gt;&#10;      &lt;Brightness&gt;0&lt;/Brightness&gt;&#10;      &lt;Colour&gt;#00A8C8&lt;/Colour&gt;&#10;      &lt;ColourNumber&gt;2&lt;/ColourNumber&gt;&#10;    &lt;/Facets&gt;&#10;    &lt;Facets&gt;&#10;      &lt;SideOfTick&gt;Bottom&lt;/SideOfTick&gt;&#10;      &lt;TickPosition&gt;&#10;        &lt;X&gt;9&lt;/X&gt;&#10;        &lt;Y&gt;10&lt;/Y&gt;&#10;      &lt;/TickPosition&gt;&#10;      &lt;EndTickPosition&gt;&#10;        &lt;X&gt;0&lt;/X&gt;&#10;        &lt;Y&gt;0&lt;/Y&gt;&#10;      &lt;/EndTickPosition&gt;&#10;      &lt;FacetNumber&gt;3&lt;/FacetNumber&gt;&#10;      &lt;Brightness&gt;0&lt;/Brightness&gt;&#10;      &lt;Colour /&gt;&#10;      &lt;ColourNumber&gt;-1&lt;/ColourNumber&gt;&#10;    &lt;/Facets&gt;&#10;    &lt;Facets&gt;&#10;      &lt;SideOfTick&gt;Bottom&lt;/SideOfTick&gt;&#10;      &lt;TickPosition&gt;&#10;        &lt;X&gt;1&lt;/X&gt;&#10;        &lt;Y&gt;10&lt;/Y&gt;&#10;      &lt;/TickPosition&gt;&#10;      &lt;EndTickPosition&gt;&#10;        &lt;X&gt;0&lt;/X&gt;&#10;        &lt;Y&gt;0&lt;/Y&gt;&#10;      &lt;/EndTickPosition&gt;&#10;      &lt;FacetNumber&gt;1&lt;/FacetNumber&gt;&#10;      &lt;Brightness&gt;25&lt;/Brightness&gt;&#10;      &lt;Colour&gt;#002C77&lt;/Colour&gt;&#10;      &lt;ColourNumber&gt;0&lt;/ColourNumber&gt;&#10;    &lt;/Facets&gt;&#10;    &lt;Facets&gt;&#10;      &lt;SideOfTick&gt;Right&lt;/SideOfTick&gt;&#10;      &lt;TickPosition&gt;&#10;        &lt;X&gt;21&lt;/X&gt;&#10;        &lt;Y&gt;1&lt;/Y&gt;&#10;      &lt;/TickPosition&gt;&#10;      &lt;EndTickPosition&gt;&#10;        &lt;X&gt;0&lt;/X&gt;&#10;        &lt;Y&gt;0&lt;/Y&gt;&#10;      &lt;/EndTickPosition&gt;&#10;      &lt;FacetNumber&gt;4&lt;/FacetNumber&gt;&#10;      &lt;Brightness&gt;37&lt;/Brightness&gt;&#10;      &lt;Colour&gt;#A6E2EF&lt;/Colour&gt;&#10;      &lt;ColourNumber&gt;3&lt;/ColourNumber&gt;&#10;    &lt;/Facets&gt;&#10;    &lt;SectionColour&gt;#810009&lt;/SectionColour&gt;&#10;    &lt;SectionColourNumber&gt;0&lt;/SectionColourNumber&gt;&#10;    &lt;SectionBrightness&gt;0&lt;/SectionBrightness&gt;&#10;  &lt;/Design&gt;&#10;&lt;/ImageControl&gt;"/>
  <p:tag name="MMC_PRESENTATIONTYPE" val="2"/>
</p:tagLst>
</file>

<file path=ppt/tags/tag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28.875;648.375"/>
  <p:tag name="MMCOA_POSITION_M" val="70.625;97.875;28.875;648.375"/>
  <p:tag name="MMCOA_POSITION_S" val="70.625;97.875;28.875;648.375"/>
  <p:tag name="MMCOA_POSITION_T" val="70.625;97.875;28.875;648.375"/>
  <p:tag name="MMCOA_HIDEONCOLOUR" val="N"/>
  <p:tag name="MMCOA_HIDEONWHITE" val="N"/>
  <p:tag name="MMCOA_HIDEONBALLROOM" val="N"/>
  <p:tag name="MMCOA_HIDEONCLASSIC" val="N"/>
  <p:tag name="MMCOA_HIDEONTEXT" val="N"/>
  <p:tag name="MMCOA_HIDEONECO" val="N"/>
</p:tagLst>
</file>

<file path=ppt/theme/theme1.xml><?xml version="1.0" encoding="utf-8"?>
<a:theme xmlns:a="http://schemas.openxmlformats.org/drawingml/2006/main" name="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2220</TotalTime>
  <Words>3083</Words>
  <Application>Microsoft Office PowerPoint</Application>
  <PresentationFormat>Personalizar</PresentationFormat>
  <Paragraphs>1145</Paragraphs>
  <Slides>40</Slides>
  <Notes>25</Notes>
  <HiddenSlides>0</HiddenSlides>
  <MMClips>0</MMClips>
  <ScaleCrop>false</ScaleCrop>
  <HeadingPairs>
    <vt:vector size="6" baseType="variant">
      <vt:variant>
        <vt:lpstr>Tema</vt:lpstr>
      </vt:variant>
      <vt:variant>
        <vt:i4>2</vt:i4>
      </vt:variant>
      <vt:variant>
        <vt:lpstr>Servidores OLE incorporados</vt:lpstr>
      </vt:variant>
      <vt:variant>
        <vt:i4>2</vt:i4>
      </vt:variant>
      <vt:variant>
        <vt:lpstr>Títulos de slides</vt:lpstr>
      </vt:variant>
      <vt:variant>
        <vt:i4>40</vt:i4>
      </vt:variant>
    </vt:vector>
  </HeadingPairs>
  <TitlesOfParts>
    <vt:vector size="44" baseType="lpstr">
      <vt:lpstr>Default Design</vt:lpstr>
      <vt:lpstr>1_Default Design</vt:lpstr>
      <vt:lpstr>think-cell Slide</vt:lpstr>
      <vt:lpstr>Picture</vt:lpstr>
      <vt:lpstr>SEGURO DE CRÉDITO E RISCOS POLÍTICOS XI Seminário de Gerência de Riscos e Seguros</vt:lpstr>
      <vt:lpstr>Apresentação do PowerPoint</vt:lpstr>
      <vt:lpstr>Marsh &amp; Mclennan Companies UMA EMPRESA GLOBAL LÍDER NA PRESTAÇÃO DE SERVIÇOS</vt:lpstr>
      <vt:lpstr>Marsh &amp; Maclenna Companies UMA EMPRESA GLOBAL LÍDER NA PRESTAÇÃO DE SERVIÇOS</vt:lpstr>
      <vt:lpstr>Apresentação do PowerPoint</vt:lpstr>
      <vt:lpstr>Apresentação do PowerPoint</vt:lpstr>
      <vt:lpstr>MARSH TRADE CREDIT PRACTICE Six Key Value Proposition</vt:lpstr>
      <vt:lpstr>Apresentação do PowerPoint</vt:lpstr>
      <vt:lpstr>Breve história do Seguro de Crédito</vt:lpstr>
      <vt:lpstr>Apresentação do PowerPoint</vt:lpstr>
      <vt:lpstr>Breve história do Seguro de Crédito</vt:lpstr>
      <vt:lpstr>Breve história do Seguro de Crédito</vt:lpstr>
      <vt:lpstr>Breve história do Seguro de Crédito</vt:lpstr>
      <vt:lpstr>Breve história do Seguro de Crédito</vt:lpstr>
      <vt:lpstr>AFINAL, O QUE É CRÉDITO</vt:lpstr>
      <vt:lpstr>PORTANTO CONCEDER CRÉDITO FAZ PARTE DO NEGÓCIO DAS EMPRESAS</vt:lpstr>
      <vt:lpstr>Risk Management Protecting your assets</vt:lpstr>
      <vt:lpstr>Apresentação do PowerPoint</vt:lpstr>
      <vt:lpstr>Introdução Matriz de Riscos</vt:lpstr>
      <vt:lpstr>SEGURO DE CRÉDITO Conceito</vt:lpstr>
      <vt:lpstr>SEGURO DE CRÉDITO Conceito</vt:lpstr>
      <vt:lpstr>Seguro De Crédito COBERTURAS</vt:lpstr>
      <vt:lpstr>Seguro De Crédito COBERTURAS</vt:lpstr>
      <vt:lpstr>Seguro de Crédito PRINCIPAIS MODALIDADES DE APÓLICE</vt:lpstr>
      <vt:lpstr>Seguro de Crédito SEGURO DE CRÉDITO PARA OS FINANCIADORES  PROJECT FINANCE/EMPRÉSTIMOS</vt:lpstr>
      <vt:lpstr>Seguro de Crédito SEGURO DE CRÉDITO PARA OS FINANCIADORES  PROJECT FINANCE/EMPRÉSTIMOS</vt:lpstr>
      <vt:lpstr>Seguro de Crédito SEGURO DE CRÉDITO PARA OS FINANCIADORES  PROJECT FINANCE/EMPRÉSTIMOS</vt:lpstr>
      <vt:lpstr>Seguro de Crédito SEGURO DE CRÉDITO PARA OS FINANCIADORES  PROJECT FINANCE/EMPRÉSTIMOS</vt:lpstr>
      <vt:lpstr>Seguro de Crédito SEGURO DE CRÉDITO PARA OS FINANCIADORES  PROJECT FINANCE/EMPRÉSTIMOS</vt:lpstr>
      <vt:lpstr>Seguro de Crédito SEGURO DE CRÉDITO PARA OS FINANCIADORES  PROJECT FINANCE/EMPRÉSTIMOS</vt:lpstr>
      <vt:lpstr>Seguro de Crédito SEGURO DE CRÉDITO PARA OS FINANCIADORES  PROJECT FINANCE/EMPRÉSTIMOS</vt:lpstr>
      <vt:lpstr>Apresentação do PowerPoint</vt:lpstr>
      <vt:lpstr>Apresentação do PowerPoint</vt:lpstr>
      <vt:lpstr>Apresentação do PowerPoint</vt:lpstr>
      <vt:lpstr>Seguro de Crédito TAMANHO DO MERCADO BRASILEIRO</vt:lpstr>
      <vt:lpstr>Seguro de Crédito SEGURADORAS DE CRÉDITO QUE ATUAM NO BRASIL</vt:lpstr>
      <vt:lpstr>Seguro de Crédito PRINCIPAIS SEGURADORAS E CAPACIDADE DO MERCADO GLOBAL</vt:lpstr>
      <vt:lpstr>COMPANY MARKET CAPACITY</vt:lpstr>
      <vt:lpstr>LLOYD’S CAPACITY</vt:lpstr>
      <vt:lpstr>Apresentação do PowerPoint</vt:lpstr>
    </vt:vector>
  </TitlesOfParts>
  <Company>Marsh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SEGURO DE CRÉDITO E RISCOS POLÍTICOS</dc:title>
  <dc:creator>Kiyoshi Watari</dc:creator>
  <cp:lastModifiedBy>Isabel Dubet M. Cardim de Oliveira</cp:lastModifiedBy>
  <cp:revision>242</cp:revision>
  <dcterms:created xsi:type="dcterms:W3CDTF">2011-02-16T15:14:35Z</dcterms:created>
  <dcterms:modified xsi:type="dcterms:W3CDTF">2015-10-23T17:21:25Z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TemplateVersion">
    <vt:lpwstr>5.0</vt:lpwstr>
  </property>
  <property fmtid="{D5CDD505-2E9C-101B-9397-08002B2CF9AE}" pid="4" name="MMCOA_FontSize">
    <vt:lpwstr>Medium</vt:lpwstr>
  </property>
  <property fmtid="{D5CDD505-2E9C-101B-9397-08002B2CF9AE}" pid="5" name="MMCOA_PresentationType">
    <vt:lpwstr>Classic</vt:lpwstr>
  </property>
  <property fmtid="{D5CDD505-2E9C-101B-9397-08002B2CF9AE}" pid="6" name="MMCOA_SlideStyle">
    <vt:lpwstr>SmallWedge</vt:lpwstr>
  </property>
  <property fmtid="{D5CDD505-2E9C-101B-9397-08002B2CF9AE}" pid="7" name="MMCOA_PaletteName">
    <vt:lpwstr>Sapphire</vt:lpwstr>
  </property>
  <property fmtid="{D5CDD505-2E9C-101B-9397-08002B2CF9AE}" pid="8" name="MMCOA_PaletteNumber">
    <vt:lpwstr>0</vt:lpwstr>
  </property>
  <property fmtid="{D5CDD505-2E9C-101B-9397-08002B2CF9AE}" pid="9" name="MMCOA_Source">
    <vt:lpwstr>1</vt:lpwstr>
  </property>
</Properties>
</file>