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8" r:id="rId10"/>
    <p:sldId id="271" r:id="rId11"/>
    <p:sldId id="269" r:id="rId12"/>
    <p:sldId id="273" r:id="rId13"/>
    <p:sldId id="267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63F"/>
    <a:srgbClr val="5C2D91"/>
    <a:srgbClr val="00AEFF"/>
    <a:srgbClr val="FF9933"/>
    <a:srgbClr val="999933"/>
    <a:srgbClr val="009999"/>
    <a:srgbClr val="00B6BE"/>
    <a:srgbClr val="21409A"/>
    <a:srgbClr val="39B54A"/>
    <a:srgbClr val="CC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928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4362027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lvl="0"/>
            <a:r>
              <a:rPr lang="en-US" sz="800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2015, XL Catlin companies. All rights reserved. I  MAKE YOUR WORLD 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5FC2AA-9155-41A8-938E-6315CD2B71D2}" type="slidenum"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4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69C711-0E9F-4986-BE12-BB4D26B47E9C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42062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2015, XL Catlin companies. All rights reserved. I  MAKE YOUR WORLD 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2A5736-1A5C-49AC-974B-D2F93C049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3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24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2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6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2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0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7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7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1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4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6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5736-1A5C-49AC-974B-D2F93C0497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5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5715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086600" cy="12883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96852"/>
            <a:ext cx="6418800" cy="1447200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2800" b="1" baseline="0"/>
            </a:lvl1pPr>
            <a:lvl2pPr marL="190137" indent="0">
              <a:buNone/>
              <a:defRPr/>
            </a:lvl2pPr>
            <a:lvl3pPr marL="370112" indent="0">
              <a:buNone/>
              <a:defRPr/>
            </a:lvl3pPr>
            <a:lvl4pPr marL="475675" indent="0">
              <a:buNone/>
              <a:defRPr/>
            </a:lvl4pPr>
            <a:lvl5pPr marL="586112" indent="0">
              <a:buNone/>
              <a:defRPr/>
            </a:lvl5pPr>
          </a:lstStyle>
          <a:p>
            <a:pPr lvl="0"/>
            <a:r>
              <a:rPr lang="en-US" dirty="0" smtClean="0"/>
              <a:t>** Key message layout**</a:t>
            </a:r>
            <a:br>
              <a:rPr lang="en-US" dirty="0" smtClean="0"/>
            </a:br>
            <a:r>
              <a:rPr lang="en-US" dirty="0" smtClean="0"/>
              <a:t>Click here to add a key message</a:t>
            </a:r>
            <a:endParaRPr lang="de-CH" dirty="0"/>
          </a:p>
        </p:txBody>
      </p:sp>
      <p:sp>
        <p:nvSpPr>
          <p:cNvPr id="6" name="Subtitle 7"/>
          <p:cNvSpPr>
            <a:spLocks noGrp="1"/>
          </p:cNvSpPr>
          <p:nvPr>
            <p:ph type="subTitle" idx="1" hasCustomPrompt="1"/>
          </p:nvPr>
        </p:nvSpPr>
        <p:spPr>
          <a:xfrm>
            <a:off x="467544" y="3581400"/>
            <a:ext cx="6419850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(use this slide to create a "THANK YOU" slide or to include a key message)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7772400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US" dirty="0" smtClean="0"/>
              <a:t>(Add address and contact information here if relevant)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9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18827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1"/>
            <a:ext cx="5602287" cy="129539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5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defRPr/>
            </a:lvl1pPr>
            <a:lvl2pPr marL="684213" indent="-227013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 useBgFill="1">
        <p:nvSpPr>
          <p:cNvPr id="5" name="Footer Placeholder 4"/>
          <p:cNvSpPr>
            <a:spLocks noGrp="1" noChangeAsp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**Skyscraper Picture Layout**</a:t>
            </a:r>
            <a:br>
              <a:rPr lang="en-US" dirty="0" smtClean="0"/>
            </a:b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019800" cy="4297363"/>
          </a:xfrm>
        </p:spPr>
        <p:txBody>
          <a:bodyPr/>
          <a:lstStyle>
            <a:lvl1pPr marL="230188" indent="-230188">
              <a:defRPr/>
            </a:lvl1pPr>
            <a:lvl2pPr marL="684213" indent="-227013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1828800"/>
            <a:ext cx="2133600" cy="44327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Click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100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**Bottom Picture Layout**</a:t>
            </a:r>
            <a:br>
              <a:rPr lang="en-US" dirty="0" smtClean="0"/>
            </a:b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799"/>
          </a:xfrm>
        </p:spPr>
        <p:txBody>
          <a:bodyPr/>
          <a:lstStyle>
            <a:lvl1pPr marL="230188" indent="-230188">
              <a:defRPr/>
            </a:lvl1pPr>
            <a:lvl2pPr marL="684213" indent="-227013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4940954"/>
            <a:ext cx="8229600" cy="130097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Click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50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** Full image with caption**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305800" cy="38099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512" y="5731329"/>
            <a:ext cx="8322795" cy="593271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9933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** Full page image**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305800" cy="44195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 marL="230188" indent="-230188">
              <a:defRPr sz="2000"/>
            </a:lvl1pPr>
            <a:lvl2pPr marL="684213" indent="-227013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 marL="230188" indent="-230188">
              <a:defRPr sz="2000"/>
            </a:lvl1pPr>
            <a:lvl2pPr marL="684213" indent="-227013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746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1"/>
            <a:ext cx="4040188" cy="3763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746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2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1F12A2-A110-47B9-A828-B17A2ACE5F5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3246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9" r:id="rId5"/>
    <p:sldLayoutId id="2147483660" r:id="rId6"/>
    <p:sldLayoutId id="2147483661" r:id="rId7"/>
    <p:sldLayoutId id="2147483652" r:id="rId8"/>
    <p:sldLayoutId id="2147483653" r:id="rId9"/>
    <p:sldLayoutId id="2147483662" r:id="rId10"/>
    <p:sldLayoutId id="2147483654" r:id="rId11"/>
    <p:sldLayoutId id="2147483655" r:id="rId12"/>
    <p:sldLayoutId id="2147483656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dirty="0"/>
              <a:t>Seguro</a:t>
            </a:r>
            <a:r>
              <a:rPr lang="en-US" sz="3200" dirty="0"/>
              <a:t> de </a:t>
            </a:r>
            <a:r>
              <a:rPr lang="en-US" sz="3200" dirty="0" err="1"/>
              <a:t>Crédito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086600" cy="1905000"/>
          </a:xfrm>
        </p:spPr>
        <p:txBody>
          <a:bodyPr/>
          <a:lstStyle/>
          <a:p>
            <a:r>
              <a:rPr lang="en-US" b="1" dirty="0"/>
              <a:t>Stuart Barrowcliff, </a:t>
            </a:r>
          </a:p>
          <a:p>
            <a:r>
              <a:rPr lang="en-US" dirty="0"/>
              <a:t>VP, Political Risk &amp; Trade Credit Insurance </a:t>
            </a:r>
          </a:p>
          <a:p>
            <a:pPr>
              <a:spcBef>
                <a:spcPct val="0"/>
              </a:spcBef>
            </a:pPr>
            <a:r>
              <a:rPr lang="de-CH" dirty="0"/>
              <a:t>XL Catlin Insurance</a:t>
            </a:r>
          </a:p>
          <a:p>
            <a:endParaRPr lang="en-US" dirty="0"/>
          </a:p>
          <a:p>
            <a:r>
              <a:rPr lang="en-US" dirty="0" smtClean="0"/>
              <a:t>ABGR 2015, São </a:t>
            </a:r>
            <a:r>
              <a:rPr lang="en-US" dirty="0"/>
              <a:t>Paulo, Brazil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 do XL Catlin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Seguro</a:t>
            </a:r>
            <a:r>
              <a:rPr lang="en-US" sz="2800" dirty="0"/>
              <a:t> de </a:t>
            </a:r>
            <a:r>
              <a:rPr lang="en-US" sz="2800" dirty="0" err="1"/>
              <a:t>crédito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6019800" cy="3581400"/>
          </a:xfrm>
        </p:spPr>
        <p:txBody>
          <a:bodyPr/>
          <a:lstStyle/>
          <a:p>
            <a:r>
              <a:rPr lang="pt-BR" dirty="0" smtClean="0"/>
              <a:t>Recebíveis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i="1" dirty="0"/>
              <a:t>Whole-turnover</a:t>
            </a:r>
            <a:r>
              <a:rPr lang="pt-BR" sz="2000" dirty="0"/>
              <a:t> / XOL (excesso de dano)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até USD50MM / devedor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até USD200MM / apólice; 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prazo até 1 ano </a:t>
            </a:r>
          </a:p>
          <a:p>
            <a:r>
              <a:rPr lang="pt-BR" dirty="0"/>
              <a:t>Indenização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até 90% (</a:t>
            </a:r>
            <a:r>
              <a:rPr lang="pt-BR" sz="2000" i="1" dirty="0"/>
              <a:t>ground-up</a:t>
            </a:r>
            <a:r>
              <a:rPr lang="pt-BR" sz="2000" dirty="0"/>
              <a:t>) 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100% em excesso de franquia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excesso de dano</a:t>
            </a:r>
          </a:p>
          <a:p>
            <a:pPr marL="1104900" lvl="2" indent="-285750">
              <a:buFont typeface="Courier New" panose="02070309020205020404" pitchFamily="49" charset="0"/>
              <a:buChar char="o"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Placeholder 6" descr="Cash_PPT_Skyscraper_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04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 do XL Catlin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Seguro</a:t>
            </a:r>
            <a:r>
              <a:rPr lang="en-US" sz="2800" dirty="0"/>
              <a:t> de </a:t>
            </a:r>
            <a:r>
              <a:rPr lang="en-US" sz="2800" dirty="0" err="1"/>
              <a:t>crédito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019800" cy="3429000"/>
          </a:xfrm>
        </p:spPr>
        <p:txBody>
          <a:bodyPr/>
          <a:lstStyle/>
          <a:p>
            <a:r>
              <a:rPr lang="pt-BR" dirty="0" smtClean="0"/>
              <a:t>Seguro de </a:t>
            </a:r>
            <a:r>
              <a:rPr lang="pt-BR" dirty="0" smtClean="0"/>
              <a:t>crédito</a:t>
            </a:r>
            <a:endParaRPr lang="pt-BR" dirty="0" smtClean="0"/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D</a:t>
            </a:r>
            <a:r>
              <a:rPr lang="pt-BR" sz="2000" dirty="0" smtClean="0"/>
              <a:t>evedor </a:t>
            </a:r>
            <a:r>
              <a:rPr lang="pt-BR" sz="2000" dirty="0" smtClean="0"/>
              <a:t>único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A</a:t>
            </a:r>
            <a:r>
              <a:rPr lang="pt-BR" sz="2000" dirty="0" smtClean="0"/>
              <a:t>té </a:t>
            </a:r>
            <a:r>
              <a:rPr lang="pt-BR" sz="2000" dirty="0"/>
              <a:t>USD 50MM /</a:t>
            </a:r>
            <a:r>
              <a:rPr lang="pt-BR" sz="2000" dirty="0" smtClean="0"/>
              <a:t>devedor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P</a:t>
            </a:r>
            <a:r>
              <a:rPr lang="pt-BR" sz="2000" dirty="0" smtClean="0"/>
              <a:t>razo </a:t>
            </a:r>
            <a:r>
              <a:rPr lang="pt-BR" sz="2000" dirty="0"/>
              <a:t>até 7 </a:t>
            </a:r>
            <a:r>
              <a:rPr lang="pt-BR" sz="2000" dirty="0" smtClean="0"/>
              <a:t>anos</a:t>
            </a:r>
          </a:p>
          <a:p>
            <a:r>
              <a:rPr lang="pt-BR" dirty="0" smtClean="0"/>
              <a:t>Indenização</a:t>
            </a:r>
            <a:endParaRPr lang="pt-BR" dirty="0"/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Até 90% </a:t>
            </a:r>
            <a:r>
              <a:rPr lang="pt-BR" sz="2000" dirty="0" smtClean="0"/>
              <a:t>(cosseguro)</a:t>
            </a:r>
            <a:endParaRPr lang="pt-BR" sz="2000" dirty="0"/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100% em excesso de franquia</a:t>
            </a:r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Excesso de </a:t>
            </a:r>
            <a:r>
              <a:rPr lang="pt-BR" sz="2000" dirty="0" smtClean="0"/>
              <a:t>dano</a:t>
            </a:r>
            <a:endParaRPr lang="pt-BR" sz="2000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Placeholder 6" descr="Cash_PPT_Skyscraper_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43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</a:t>
            </a:r>
            <a:r>
              <a:rPr lang="pt-BR" dirty="0" smtClean="0"/>
              <a:t>usar seguro </a:t>
            </a:r>
            <a:r>
              <a:rPr lang="pt-BR" dirty="0"/>
              <a:t>de </a:t>
            </a:r>
            <a:r>
              <a:rPr lang="pt-BR" dirty="0" smtClean="0"/>
              <a:t>crédito – os benefícios?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Proteger as receitas</a:t>
            </a:r>
          </a:p>
          <a:p>
            <a:r>
              <a:rPr lang="pt-BR" dirty="0" smtClean="0"/>
              <a:t>Aumentar vendas</a:t>
            </a:r>
            <a:endParaRPr lang="pt-BR" dirty="0"/>
          </a:p>
          <a:p>
            <a:r>
              <a:rPr lang="pt-BR" dirty="0"/>
              <a:t>Fortalecer </a:t>
            </a:r>
            <a:r>
              <a:rPr lang="pt-BR" dirty="0" smtClean="0"/>
              <a:t>/ proteger relacionamentos</a:t>
            </a:r>
          </a:p>
          <a:p>
            <a:r>
              <a:rPr lang="pt-BR" dirty="0" smtClean="0"/>
              <a:t>Obter </a:t>
            </a:r>
            <a:r>
              <a:rPr lang="pt-BR" dirty="0"/>
              <a:t>financiamento para recebíveis</a:t>
            </a:r>
          </a:p>
          <a:p>
            <a:r>
              <a:rPr lang="pt-BR" dirty="0"/>
              <a:t>Gerenciar exposições e concentrações de crédito de </a:t>
            </a:r>
            <a:r>
              <a:rPr lang="pt-BR" dirty="0" smtClean="0"/>
              <a:t>clientes</a:t>
            </a:r>
            <a:endParaRPr lang="pt-BR" dirty="0"/>
          </a:p>
          <a:p>
            <a:r>
              <a:rPr lang="pt-BR" dirty="0"/>
              <a:t>Substituir carta de crédito (reduzir custo)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Placeholder 8" descr="Claims_PPT_Bottom-Image_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7785" b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144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clientes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7851" indent="-177800"/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– </a:t>
            </a:r>
            <a:r>
              <a:rPr lang="en-US" dirty="0" err="1"/>
              <a:t>Empresas</a:t>
            </a:r>
            <a:r>
              <a:rPr lang="en-US" dirty="0"/>
              <a:t> com </a:t>
            </a:r>
            <a:r>
              <a:rPr lang="en-US" dirty="0" err="1"/>
              <a:t>vendas</a:t>
            </a:r>
            <a:r>
              <a:rPr lang="en-US" dirty="0"/>
              <a:t> ≥ R$500 </a:t>
            </a:r>
            <a:r>
              <a:rPr lang="en-US" dirty="0" err="1" smtClean="0"/>
              <a:t>milhões</a:t>
            </a:r>
            <a:r>
              <a:rPr lang="en-US" dirty="0" smtClean="0"/>
              <a:t>/</a:t>
            </a:r>
            <a:r>
              <a:rPr lang="en-US" dirty="0" err="1" smtClean="0"/>
              <a:t>ano</a:t>
            </a:r>
            <a:endParaRPr lang="en-US" dirty="0"/>
          </a:p>
          <a:p>
            <a:pPr marL="217851" indent="-177800"/>
            <a:r>
              <a:rPr lang="en-US" dirty="0" err="1"/>
              <a:t>Gerenciamento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sofisticada</a:t>
            </a:r>
            <a:r>
              <a:rPr lang="en-US" dirty="0"/>
              <a:t> e de longa </a:t>
            </a:r>
            <a:r>
              <a:rPr lang="en-US" dirty="0" err="1"/>
              <a:t>experiência</a:t>
            </a:r>
            <a:endParaRPr lang="en-US" dirty="0"/>
          </a:p>
          <a:p>
            <a:pPr marL="217851" indent="-177800"/>
            <a:r>
              <a:rPr lang="en-US" dirty="0" err="1"/>
              <a:t>Setores</a:t>
            </a:r>
            <a:r>
              <a:rPr lang="en-US" dirty="0"/>
              <a:t> </a:t>
            </a:r>
            <a:r>
              <a:rPr lang="en-US" dirty="0" err="1"/>
              <a:t>típicos</a:t>
            </a:r>
            <a:endParaRPr lang="en-US" dirty="0"/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Fabricantes</a:t>
            </a:r>
            <a:r>
              <a:rPr lang="en-US" sz="2000" dirty="0"/>
              <a:t> de bens de capital</a:t>
            </a:r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Empresas</a:t>
            </a:r>
            <a:r>
              <a:rPr lang="en-US" sz="2000" dirty="0"/>
              <a:t> de </a:t>
            </a:r>
            <a:r>
              <a:rPr lang="en-US" sz="2000" dirty="0" err="1"/>
              <a:t>engenharia</a:t>
            </a:r>
            <a:r>
              <a:rPr lang="en-US" sz="2000" dirty="0"/>
              <a:t>/</a:t>
            </a:r>
            <a:r>
              <a:rPr lang="en-US" sz="2000" dirty="0" err="1"/>
              <a:t>construção</a:t>
            </a:r>
            <a:endParaRPr lang="en-US" sz="2000" dirty="0"/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Bancos</a:t>
            </a:r>
            <a:endParaRPr lang="en-US" sz="2000" dirty="0"/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Companhias</a:t>
            </a:r>
            <a:r>
              <a:rPr lang="en-US" sz="2000" dirty="0"/>
              <a:t> de “trading” – </a:t>
            </a:r>
            <a:r>
              <a:rPr lang="en-US" sz="2000" dirty="0" err="1" smtClean="0"/>
              <a:t>petróleo</a:t>
            </a:r>
            <a:r>
              <a:rPr lang="en-US" sz="2000" dirty="0"/>
              <a:t>, </a:t>
            </a:r>
            <a:r>
              <a:rPr lang="en-US" sz="2000" dirty="0" err="1" smtClean="0"/>
              <a:t>gás</a:t>
            </a:r>
            <a:r>
              <a:rPr lang="en-US" sz="2000" dirty="0"/>
              <a:t>, </a:t>
            </a:r>
            <a:r>
              <a:rPr lang="en-US" sz="2000" dirty="0" err="1"/>
              <a:t>alimentos</a:t>
            </a:r>
            <a:r>
              <a:rPr lang="en-US" sz="2000" dirty="0"/>
              <a:t>, </a:t>
            </a:r>
            <a:r>
              <a:rPr lang="en-US" sz="2000" dirty="0" err="1" smtClean="0"/>
              <a:t>minério</a:t>
            </a:r>
            <a:r>
              <a:rPr lang="en-US" sz="2000" dirty="0" smtClean="0"/>
              <a:t> </a:t>
            </a:r>
            <a:r>
              <a:rPr lang="en-US" sz="2000" dirty="0"/>
              <a:t>e outros </a:t>
            </a:r>
            <a:r>
              <a:rPr lang="en-US" sz="2000" dirty="0" err="1"/>
              <a:t>tipos</a:t>
            </a:r>
            <a:r>
              <a:rPr lang="en-US" sz="2000" dirty="0"/>
              <a:t> de “</a:t>
            </a:r>
            <a:r>
              <a:rPr lang="en-US" sz="2000" i="1" dirty="0"/>
              <a:t>commodities</a:t>
            </a:r>
            <a:r>
              <a:rPr lang="en-US" sz="2000" dirty="0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Placeholder 7" descr="HR_Skyscraper_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04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Perguntas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Placeholder 5" descr="communication_talking_ppt_full pg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0597" b="10597"/>
          <a:stretch>
            <a:fillRect/>
          </a:stretch>
        </p:blipFill>
        <p:spPr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996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XL </a:t>
            </a:r>
            <a:r>
              <a:rPr lang="pt-BR" dirty="0"/>
              <a:t>Catlin – Quem somos?</a:t>
            </a:r>
          </a:p>
          <a:p>
            <a:r>
              <a:rPr lang="pt-BR" dirty="0"/>
              <a:t>Definições</a:t>
            </a:r>
          </a:p>
          <a:p>
            <a:r>
              <a:rPr lang="pt-BR" dirty="0"/>
              <a:t>O Mercado</a:t>
            </a:r>
          </a:p>
          <a:p>
            <a:r>
              <a:rPr lang="pt-BR" dirty="0" smtClean="0"/>
              <a:t>Os </a:t>
            </a:r>
            <a:r>
              <a:rPr lang="pt-BR" dirty="0"/>
              <a:t>produtos do XL Group</a:t>
            </a:r>
          </a:p>
          <a:p>
            <a:r>
              <a:rPr lang="pt-BR" dirty="0"/>
              <a:t>Perfil de clientes</a:t>
            </a:r>
          </a:p>
          <a:p>
            <a:r>
              <a:rPr lang="pt-BR" dirty="0" smtClean="0"/>
              <a:t>Perguntas</a:t>
            </a:r>
            <a:r>
              <a:rPr lang="pt-BR" dirty="0"/>
              <a:t>?</a:t>
            </a:r>
          </a:p>
          <a:p>
            <a:endParaRPr lang="pt-BR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Placeholder 5" descr="cash-02_sky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0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 </a:t>
            </a:r>
            <a:r>
              <a:rPr lang="en-US" dirty="0" smtClean="0"/>
              <a:t>Catlin – </a:t>
            </a:r>
            <a:r>
              <a:rPr lang="pt-BR" dirty="0"/>
              <a:t>Quem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019800" cy="3276600"/>
          </a:xfrm>
        </p:spPr>
        <p:txBody>
          <a:bodyPr/>
          <a:lstStyle/>
          <a:p>
            <a:r>
              <a:rPr lang="pt-BR" sz="2400" dirty="0" smtClean="0"/>
              <a:t>XL Catlin (XL Group plc) </a:t>
            </a:r>
            <a:r>
              <a:rPr lang="pt-BR" sz="2400" dirty="0"/>
              <a:t>é </a:t>
            </a:r>
            <a:r>
              <a:rPr lang="pt-BR" sz="2400" dirty="0" smtClean="0"/>
              <a:t>uma </a:t>
            </a:r>
            <a:r>
              <a:rPr lang="pt-BR" sz="2400" dirty="0"/>
              <a:t>empresa global de seguros e resseguros</a:t>
            </a:r>
          </a:p>
          <a:p>
            <a:r>
              <a:rPr lang="pt-BR" sz="2400" dirty="0" smtClean="0"/>
              <a:t>7.000 funcionários globalmente, 30 escritórios atendendo </a:t>
            </a:r>
            <a:r>
              <a:rPr lang="pt-BR" sz="2400" dirty="0"/>
              <a:t>clientes em mais de </a:t>
            </a:r>
            <a:r>
              <a:rPr lang="pt-BR" sz="2400" dirty="0" smtClean="0"/>
              <a:t>160 países</a:t>
            </a:r>
          </a:p>
          <a:p>
            <a:r>
              <a:rPr lang="pt-BR" sz="2400" dirty="0"/>
              <a:t>Highly-rated security – S&amp;P (A+/Stable), Moody’s (A2/Stable), Fitch (A+/Stable), AM Best (A/Stable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Placeholder 12" descr="insurance services_ppt_vert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131" b="11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XL </a:t>
            </a:r>
            <a:r>
              <a:rPr lang="en-US" dirty="0" smtClean="0"/>
              <a:t>Catlin – </a:t>
            </a:r>
            <a:r>
              <a:rPr lang="pt-BR" dirty="0"/>
              <a:t>Quem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019800" cy="5181600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XL Catlin no Brasil</a:t>
            </a:r>
          </a:p>
          <a:p>
            <a:r>
              <a:rPr lang="pt-BR" dirty="0" smtClean="0"/>
              <a:t>Mais do que 50 funcionarios</a:t>
            </a:r>
          </a:p>
          <a:p>
            <a:r>
              <a:rPr lang="pt-BR" dirty="0" smtClean="0"/>
              <a:t>Escritorios em São Paulo e no Rio de Janeiro</a:t>
            </a:r>
          </a:p>
          <a:p>
            <a:r>
              <a:rPr lang="pt-BR" smtClean="0"/>
              <a:t>Oferece </a:t>
            </a:r>
            <a:r>
              <a:rPr lang="pt-BR" dirty="0"/>
              <a:t>uma ampla variedade de produtos </a:t>
            </a:r>
            <a:r>
              <a:rPr lang="pt-BR" dirty="0" smtClean="0"/>
              <a:t>- </a:t>
            </a:r>
            <a:r>
              <a:rPr lang="pt-BR" dirty="0"/>
              <a:t>seguro de responsabilidade civil geral, responsabilidade civil profissional (E&amp;O), responsabilidade civil de administradores (D&amp;O), riscos de engenharia, danos patrimoniais e transportes, e resseguros</a:t>
            </a:r>
          </a:p>
          <a:p>
            <a:r>
              <a:rPr lang="pt-BR" dirty="0"/>
              <a:t>XL Catlin </a:t>
            </a:r>
            <a:r>
              <a:rPr lang="pt-BR" dirty="0" smtClean="0"/>
              <a:t>oferecerá </a:t>
            </a:r>
            <a:r>
              <a:rPr lang="pt-BR" dirty="0"/>
              <a:t>produtos de seguro de crédito </a:t>
            </a:r>
            <a:r>
              <a:rPr lang="pt-BR" dirty="0" smtClean="0"/>
              <a:t>doméstico </a:t>
            </a:r>
            <a:r>
              <a:rPr lang="pt-BR" dirty="0"/>
              <a:t>aos seus clientes brasileiros até o final de </a:t>
            </a:r>
            <a:r>
              <a:rPr lang="pt-BR" dirty="0" smtClean="0"/>
              <a:t>2015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XL Catlin companies. All rights reserved. I  </a:t>
            </a:r>
            <a:r>
              <a:rPr lang="en-US" b="1" i="1" dirty="0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Placeholder 12" descr="insurance services_ppt_vert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131" b="11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15962"/>
          </a:xfrm>
        </p:spPr>
        <p:txBody>
          <a:bodyPr/>
          <a:lstStyle/>
          <a:p>
            <a:r>
              <a:rPr lang="de-CH" dirty="0" smtClean="0"/>
              <a:t>XL Catlin – Risco Político e Seguro de Crédito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297363"/>
          </a:xfrm>
        </p:spPr>
        <p:txBody>
          <a:bodyPr/>
          <a:lstStyle/>
          <a:p>
            <a:r>
              <a:rPr lang="pt-BR" dirty="0" smtClean="0"/>
              <a:t>Presença global – NY, Londres, Singapura, Baltimore</a:t>
            </a:r>
          </a:p>
          <a:p>
            <a:r>
              <a:rPr lang="pt-BR" dirty="0" smtClean="0"/>
              <a:t>50 pessoas incluindo uma equipe própria de analistas (crédito, economia, política)</a:t>
            </a:r>
            <a:endParaRPr lang="pt-BR" dirty="0"/>
          </a:p>
          <a:p>
            <a:r>
              <a:rPr lang="pt-BR" dirty="0" smtClean="0"/>
              <a:t>Limites/linhas substanciais </a:t>
            </a:r>
            <a:r>
              <a:rPr lang="pt-BR" dirty="0"/>
              <a:t>– top 5</a:t>
            </a:r>
          </a:p>
          <a:p>
            <a:r>
              <a:rPr lang="pt-BR" dirty="0"/>
              <a:t>Capacidade </a:t>
            </a:r>
            <a:r>
              <a:rPr lang="pt-BR" dirty="0" smtClean="0"/>
              <a:t>representativa no Brasil </a:t>
            </a:r>
            <a:r>
              <a:rPr lang="pt-BR" dirty="0"/>
              <a:t>e nos </a:t>
            </a:r>
            <a:r>
              <a:rPr lang="pt-BR" dirty="0" smtClean="0"/>
              <a:t>países-chave </a:t>
            </a:r>
            <a:r>
              <a:rPr lang="pt-BR" dirty="0"/>
              <a:t>para investimentos e exportações </a:t>
            </a:r>
            <a:r>
              <a:rPr lang="pt-BR" dirty="0" smtClean="0"/>
              <a:t>brasileiras</a:t>
            </a:r>
            <a:endParaRPr lang="pt-BR" dirty="0"/>
          </a:p>
          <a:p>
            <a:r>
              <a:rPr lang="pt-BR" dirty="0" smtClean="0"/>
              <a:t>Flexibilidade </a:t>
            </a:r>
            <a:r>
              <a:rPr lang="pt-BR" dirty="0"/>
              <a:t>para adaptar </a:t>
            </a:r>
            <a:r>
              <a:rPr lang="pt-BR" dirty="0" smtClean="0"/>
              <a:t>apólices </a:t>
            </a:r>
            <a:r>
              <a:rPr lang="pt-BR" dirty="0"/>
              <a:t>aos requerimentos da operação particular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Placeholder 5" descr="PRTC_1_vert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77" b="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0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Definição</a:t>
            </a:r>
            <a:r>
              <a:rPr lang="en-US" dirty="0"/>
              <a:t> –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endParaRPr lang="en-US" dirty="0"/>
          </a:p>
          <a:p>
            <a:r>
              <a:rPr lang="en-US" dirty="0" err="1"/>
              <a:t>Cobertura</a:t>
            </a:r>
            <a:r>
              <a:rPr lang="en-US" dirty="0"/>
              <a:t> para o </a:t>
            </a:r>
            <a:r>
              <a:rPr lang="en-US" dirty="0" err="1" smtClean="0"/>
              <a:t>não-pagamento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obrigações</a:t>
            </a:r>
            <a:r>
              <a:rPr lang="en-US" dirty="0" smtClean="0"/>
              <a:t> </a:t>
            </a:r>
            <a:r>
              <a:rPr lang="en-US" dirty="0" err="1" smtClean="0"/>
              <a:t>financeiras</a:t>
            </a:r>
            <a:r>
              <a:rPr lang="en-US" dirty="0" smtClean="0"/>
              <a:t>, </a:t>
            </a:r>
            <a:r>
              <a:rPr lang="en-US" dirty="0" err="1"/>
              <a:t>resultante</a:t>
            </a:r>
            <a:r>
              <a:rPr lang="en-US" dirty="0"/>
              <a:t> de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econômicos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políticos</a:t>
            </a:r>
            <a:endParaRPr lang="en-US" dirty="0"/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 smtClean="0"/>
              <a:t>Inadimplência</a:t>
            </a:r>
            <a:r>
              <a:rPr lang="en-US" sz="2000" dirty="0" smtClean="0"/>
              <a:t> (</a:t>
            </a:r>
            <a:r>
              <a:rPr lang="en-US" sz="2000" dirty="0" err="1" smtClean="0"/>
              <a:t>atrasos</a:t>
            </a:r>
            <a:r>
              <a:rPr lang="en-US" sz="2000" dirty="0" smtClean="0"/>
              <a:t> </a:t>
            </a:r>
            <a:r>
              <a:rPr lang="en-US" sz="2000" dirty="0" err="1" smtClean="0"/>
              <a:t>acima</a:t>
            </a:r>
            <a:r>
              <a:rPr lang="en-US" sz="2000" dirty="0" smtClean="0"/>
              <a:t> de 180 </a:t>
            </a:r>
            <a:r>
              <a:rPr lang="en-US" sz="2000" dirty="0" err="1" smtClean="0"/>
              <a:t>dias</a:t>
            </a:r>
            <a:r>
              <a:rPr lang="en-US" sz="2000" dirty="0" smtClean="0"/>
              <a:t>)</a:t>
            </a:r>
            <a:endParaRPr lang="en-US" sz="2000" dirty="0"/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Insolvência</a:t>
            </a:r>
            <a:endParaRPr lang="en-US" sz="2000" dirty="0"/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segurados</a:t>
            </a:r>
            <a:endParaRPr lang="en-US" dirty="0"/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Instituições</a:t>
            </a:r>
            <a:r>
              <a:rPr lang="en-US" sz="2000" dirty="0"/>
              <a:t> </a:t>
            </a:r>
            <a:r>
              <a:rPr lang="en-US" sz="2000" dirty="0" err="1"/>
              <a:t>financeiras</a:t>
            </a:r>
            <a:r>
              <a:rPr lang="en-US" sz="2000" dirty="0"/>
              <a:t> (</a:t>
            </a:r>
            <a:r>
              <a:rPr lang="en-US" sz="2000" dirty="0" err="1"/>
              <a:t>bancos</a:t>
            </a:r>
            <a:r>
              <a:rPr lang="en-US" sz="2000" dirty="0"/>
              <a:t>) – </a:t>
            </a:r>
            <a:r>
              <a:rPr lang="en-US" sz="2000" dirty="0" err="1"/>
              <a:t>crédito</a:t>
            </a:r>
            <a:r>
              <a:rPr lang="en-US" sz="2000" dirty="0"/>
              <a:t> comprador</a:t>
            </a:r>
          </a:p>
          <a:p>
            <a:pPr marL="589963" lvl="1" indent="-346075">
              <a:buFont typeface="Arial" pitchFamily="34" charset="0"/>
              <a:buChar char="–"/>
            </a:pPr>
            <a:r>
              <a:rPr lang="en-US" sz="2000" dirty="0" err="1"/>
              <a:t>Empresas</a:t>
            </a:r>
            <a:r>
              <a:rPr lang="en-US" sz="2000" dirty="0"/>
              <a:t> – </a:t>
            </a:r>
            <a:r>
              <a:rPr lang="en-US" sz="2000" dirty="0" err="1"/>
              <a:t>crédito</a:t>
            </a:r>
            <a:r>
              <a:rPr lang="en-US" sz="2000" dirty="0"/>
              <a:t> </a:t>
            </a:r>
            <a:r>
              <a:rPr lang="en-US" sz="2000" dirty="0" err="1"/>
              <a:t>fornecedor</a:t>
            </a:r>
            <a:endParaRPr lang="en-US" sz="2000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Placeholder 8" descr="Fact sheet_symbols-01_sky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300" b="130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Definição</a:t>
            </a:r>
            <a:r>
              <a:rPr lang="en-US" dirty="0"/>
              <a:t> – </a:t>
            </a: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Político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err="1"/>
              <a:t>Seguro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 smtClean="0"/>
              <a:t>Político</a:t>
            </a:r>
            <a:endParaRPr lang="en-US" dirty="0"/>
          </a:p>
          <a:p>
            <a:pPr marL="186962" lvl="1">
              <a:spcBef>
                <a:spcPts val="0"/>
              </a:spcBef>
            </a:pPr>
            <a:r>
              <a:rPr lang="en-US" dirty="0" err="1"/>
              <a:t>Cobertura</a:t>
            </a:r>
            <a:r>
              <a:rPr lang="en-US" dirty="0"/>
              <a:t> para </a:t>
            </a:r>
            <a:r>
              <a:rPr lang="en-US" dirty="0" err="1"/>
              <a:t>perdas</a:t>
            </a:r>
            <a:r>
              <a:rPr lang="en-US" dirty="0"/>
              <a:t> </a:t>
            </a:r>
            <a:r>
              <a:rPr lang="en-US" dirty="0" err="1"/>
              <a:t>oriundas</a:t>
            </a:r>
            <a:r>
              <a:rPr lang="en-US" dirty="0"/>
              <a:t> de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/>
              <a:t>atos</a:t>
            </a:r>
            <a:r>
              <a:rPr lang="en-US" dirty="0"/>
              <a:t> </a:t>
            </a:r>
            <a:r>
              <a:rPr lang="en-US" dirty="0" err="1"/>
              <a:t>governamentais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políticos</a:t>
            </a:r>
            <a:r>
              <a:rPr lang="en-US" dirty="0"/>
              <a:t>, </a:t>
            </a:r>
            <a:r>
              <a:rPr lang="en-US" dirty="0" err="1"/>
              <a:t>incluindo</a:t>
            </a:r>
            <a:r>
              <a:rPr lang="en-US" dirty="0"/>
              <a:t>:</a:t>
            </a:r>
          </a:p>
          <a:p>
            <a:pPr marL="744537" lvl="2" indent="-285750">
              <a:spcBef>
                <a:spcPts val="0"/>
              </a:spcBef>
            </a:pPr>
            <a:r>
              <a:rPr lang="en-US" sz="1700" dirty="0" err="1"/>
              <a:t>Confisco</a:t>
            </a:r>
            <a:r>
              <a:rPr lang="en-US" sz="1700" dirty="0"/>
              <a:t>, </a:t>
            </a:r>
            <a:r>
              <a:rPr lang="en-US" sz="1700" dirty="0" err="1"/>
              <a:t>desapropriação</a:t>
            </a:r>
            <a:r>
              <a:rPr lang="en-US" sz="1700" dirty="0"/>
              <a:t>, </a:t>
            </a:r>
            <a:r>
              <a:rPr lang="en-US" sz="1700" dirty="0" err="1"/>
              <a:t>nacionalização</a:t>
            </a:r>
            <a:endParaRPr lang="en-US" sz="1700" dirty="0"/>
          </a:p>
          <a:p>
            <a:pPr marL="742950" lvl="5" indent="-285750">
              <a:spcBef>
                <a:spcPts val="0"/>
              </a:spcBef>
            </a:pPr>
            <a:r>
              <a:rPr lang="pt-BR" sz="1700" dirty="0"/>
              <a:t>Violência política (danos físicos causados por guerra,  guerra civil, revolução, sabotagem e terrorismo, incluindo a interrupção de atividades</a:t>
            </a:r>
            <a:r>
              <a:rPr lang="pt-BR" sz="1700" dirty="0" smtClean="0"/>
              <a:t>)</a:t>
            </a:r>
            <a:endParaRPr lang="pt-BR" sz="1700" dirty="0"/>
          </a:p>
          <a:p>
            <a:pPr marL="742950" lvl="3" indent="-285750">
              <a:spcBef>
                <a:spcPts val="0"/>
              </a:spcBef>
            </a:pPr>
            <a:r>
              <a:rPr lang="pt-BR" sz="1700" dirty="0" smtClean="0"/>
              <a:t>Incoversibilidade / inabilidade de transferir moeda </a:t>
            </a:r>
            <a:endParaRPr lang="pt-BR" sz="1700" dirty="0"/>
          </a:p>
          <a:p>
            <a:pPr marL="742950" lvl="5" indent="-285750">
              <a:spcBef>
                <a:spcPts val="0"/>
              </a:spcBef>
            </a:pPr>
            <a:r>
              <a:rPr lang="pt-BR" sz="1700" dirty="0"/>
              <a:t>Quebra de </a:t>
            </a:r>
            <a:r>
              <a:rPr lang="pt-BR" sz="1700" dirty="0" smtClean="0"/>
              <a:t>contrato</a:t>
            </a:r>
          </a:p>
          <a:p>
            <a:pPr marL="742950" lvl="5" indent="-285750">
              <a:spcBef>
                <a:spcPts val="0"/>
              </a:spcBef>
            </a:pPr>
            <a:r>
              <a:rPr lang="pt-BR" sz="1700" dirty="0" smtClean="0"/>
              <a:t>Descumprimento </a:t>
            </a:r>
            <a:r>
              <a:rPr lang="pt-BR" sz="1700" dirty="0"/>
              <a:t>de obrigacoes financeiras soberanas </a:t>
            </a:r>
          </a:p>
          <a:p>
            <a:pPr marL="0" lvl="1" indent="-346075">
              <a:spcBef>
                <a:spcPts val="0"/>
              </a:spcBef>
              <a:buFont typeface="Arial" pitchFamily="34" charset="0"/>
              <a:buChar char="–"/>
            </a:pPr>
            <a:endParaRPr lang="pt-BR" dirty="0"/>
          </a:p>
          <a:p>
            <a:pPr marL="0">
              <a:spcBef>
                <a:spcPts val="0"/>
              </a:spcBef>
            </a:pP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segurados</a:t>
            </a:r>
            <a:r>
              <a:rPr lang="en-US" sz="1800" dirty="0"/>
              <a:t> – </a:t>
            </a:r>
            <a:r>
              <a:rPr lang="en-US" sz="1800" dirty="0" err="1"/>
              <a:t>Empresas</a:t>
            </a:r>
            <a:r>
              <a:rPr lang="en-US" sz="1800" dirty="0"/>
              <a:t> </a:t>
            </a:r>
            <a:r>
              <a:rPr lang="pt-BR" sz="1800" dirty="0"/>
              <a:t>e bancos multinacionais</a:t>
            </a:r>
          </a:p>
          <a:p>
            <a:pPr marL="742950" lvl="3" indent="-285750">
              <a:spcBef>
                <a:spcPts val="0"/>
              </a:spcBef>
            </a:pPr>
            <a:r>
              <a:rPr lang="pt-BR" sz="1700" dirty="0"/>
              <a:t>Investimentos no exterior</a:t>
            </a:r>
          </a:p>
          <a:p>
            <a:pPr marL="742950" lvl="5" indent="-285750">
              <a:spcBef>
                <a:spcPts val="0"/>
              </a:spcBef>
            </a:pPr>
            <a:r>
              <a:rPr lang="pt-BR" sz="1700" dirty="0"/>
              <a:t>Contratos comerciais ou financiamentos com entidades </a:t>
            </a:r>
            <a:r>
              <a:rPr lang="pt-BR" sz="1700" dirty="0" smtClean="0"/>
              <a:t>públicos </a:t>
            </a:r>
            <a:r>
              <a:rPr lang="pt-BR" sz="1700" dirty="0"/>
              <a:t>em outros países</a:t>
            </a:r>
            <a:endParaRPr lang="en-US" sz="1700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Placeholder 5" descr="multi business_sky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Mercado Global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53 </a:t>
            </a:r>
            <a:r>
              <a:rPr lang="pt-BR" dirty="0"/>
              <a:t>companhias e sindicatos do Lloyd’s</a:t>
            </a:r>
          </a:p>
          <a:p>
            <a:r>
              <a:rPr lang="pt-BR" dirty="0"/>
              <a:t>Risco político – Capacidade máxima por risco: USD </a:t>
            </a:r>
            <a:r>
              <a:rPr lang="pt-BR" dirty="0" smtClean="0"/>
              <a:t>2.2 </a:t>
            </a:r>
            <a:r>
              <a:rPr lang="pt-BR" dirty="0"/>
              <a:t>bi</a:t>
            </a:r>
          </a:p>
          <a:p>
            <a:r>
              <a:rPr lang="pt-BR" dirty="0" smtClean="0"/>
              <a:t>Seguro de crédito – </a:t>
            </a:r>
            <a:r>
              <a:rPr lang="pt-BR" dirty="0"/>
              <a:t>Capacidade máxima por risco: USD </a:t>
            </a:r>
            <a:r>
              <a:rPr lang="pt-BR" dirty="0" smtClean="0"/>
              <a:t>1.8 bi</a:t>
            </a:r>
            <a:endParaRPr lang="pt-BR" dirty="0"/>
          </a:p>
          <a:p>
            <a:r>
              <a:rPr lang="pt-BR" dirty="0"/>
              <a:t>Centros de subscrição principais – Londres, New York, Singapura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Placeholder 7" descr="WorldPass_PPT_Skyscraper_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 do </a:t>
            </a:r>
            <a:r>
              <a:rPr lang="en-US" dirty="0" smtClean="0"/>
              <a:t>XL Catlin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Seguro</a:t>
            </a:r>
            <a:r>
              <a:rPr lang="en-US" sz="2800" dirty="0"/>
              <a:t> de </a:t>
            </a:r>
            <a:r>
              <a:rPr lang="en-US" sz="2800" dirty="0" err="1"/>
              <a:t>crédito</a:t>
            </a:r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spcBef>
                <a:spcPts val="0"/>
              </a:spcBef>
            </a:pP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pagamento</a:t>
            </a:r>
            <a:r>
              <a:rPr lang="en-US" dirty="0"/>
              <a:t> </a:t>
            </a:r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 err="1" smtClean="0"/>
              <a:t>compreensiva</a:t>
            </a:r>
            <a:endParaRPr lang="en-US" dirty="0"/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inadimplência </a:t>
            </a:r>
            <a:r>
              <a:rPr lang="pt-BR" sz="2000" dirty="0" smtClean="0"/>
              <a:t>(atrasos acima de 180 dias)</a:t>
            </a:r>
            <a:endParaRPr lang="pt-BR" sz="2000" dirty="0"/>
          </a:p>
          <a:p>
            <a:pPr marL="588963" lvl="1">
              <a:buFont typeface="Arial" panose="020B0604020202020204" pitchFamily="34" charset="0"/>
              <a:buChar char="–"/>
            </a:pPr>
            <a:r>
              <a:rPr lang="pt-BR" sz="2000" dirty="0"/>
              <a:t> insolvência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/>
              <a:t>relacionadas</a:t>
            </a:r>
            <a:r>
              <a:rPr lang="en-US" dirty="0"/>
              <a:t> com </a:t>
            </a:r>
            <a:r>
              <a:rPr lang="en-US" dirty="0" err="1"/>
              <a:t>comércio</a:t>
            </a:r>
            <a:r>
              <a:rPr lang="en-US" dirty="0"/>
              <a:t> (</a:t>
            </a:r>
            <a:r>
              <a:rPr lang="en-US" dirty="0" err="1"/>
              <a:t>doméstico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)</a:t>
            </a:r>
            <a:endParaRPr lang="en-US" dirty="0"/>
          </a:p>
          <a:p>
            <a:pPr marL="588963" lvl="1">
              <a:buFont typeface="Arial" pitchFamily="34" charset="0"/>
              <a:buChar char="–"/>
            </a:pPr>
            <a:r>
              <a:rPr lang="en-US" sz="2000" dirty="0" err="1" smtClean="0"/>
              <a:t>Recebíveis</a:t>
            </a:r>
            <a:endParaRPr lang="en-US" sz="2000" dirty="0"/>
          </a:p>
          <a:p>
            <a:pPr marL="588963" lvl="1">
              <a:buFont typeface="Arial" pitchFamily="34" charset="0"/>
              <a:buChar char="–"/>
            </a:pPr>
            <a:r>
              <a:rPr lang="en-US" sz="2000" dirty="0" err="1" smtClean="0"/>
              <a:t>Pré-pagamento</a:t>
            </a:r>
            <a:r>
              <a:rPr lang="en-US" sz="2000" dirty="0"/>
              <a:t>, </a:t>
            </a:r>
            <a:r>
              <a:rPr lang="en-US" sz="2000" dirty="0" err="1"/>
              <a:t>pré-exportação</a:t>
            </a:r>
            <a:r>
              <a:rPr lang="en-US" sz="2000" dirty="0"/>
              <a:t> (ACC)</a:t>
            </a:r>
          </a:p>
          <a:p>
            <a:pPr marL="588963" lvl="1">
              <a:buFont typeface="Arial" pitchFamily="34" charset="0"/>
              <a:buChar char="–"/>
            </a:pPr>
            <a:r>
              <a:rPr lang="en-US" sz="2000" dirty="0" err="1"/>
              <a:t>Créditor</a:t>
            </a:r>
            <a:r>
              <a:rPr lang="en-US" sz="2000" dirty="0"/>
              <a:t> </a:t>
            </a:r>
            <a:r>
              <a:rPr lang="en-US" sz="2000" dirty="0" smtClean="0"/>
              <a:t>comprador (</a:t>
            </a:r>
            <a:r>
              <a:rPr lang="en-US" sz="2000" dirty="0" err="1" smtClean="0"/>
              <a:t>bancos</a:t>
            </a:r>
            <a:r>
              <a:rPr lang="en-US" sz="2000" dirty="0" smtClean="0"/>
              <a:t>)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fornecedor</a:t>
            </a:r>
            <a:r>
              <a:rPr lang="en-US" sz="2000" dirty="0" smtClean="0"/>
              <a:t> (</a:t>
            </a:r>
            <a:r>
              <a:rPr lang="en-US" sz="2000" dirty="0" err="1" smtClean="0"/>
              <a:t>empresas</a:t>
            </a:r>
            <a:r>
              <a:rPr lang="en-US" sz="2000" dirty="0" smtClean="0"/>
              <a:t>)</a:t>
            </a:r>
            <a:endParaRPr lang="en-US" sz="2000" dirty="0"/>
          </a:p>
          <a:p>
            <a:pPr marL="588963" lvl="1">
              <a:buFont typeface="Arial" pitchFamily="34" charset="0"/>
              <a:buChar char="–"/>
            </a:pPr>
            <a:r>
              <a:rPr lang="en-US" sz="2000" dirty="0" err="1" smtClean="0"/>
              <a:t>Financiamentos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estruturados</a:t>
            </a:r>
            <a:r>
              <a:rPr lang="en-US" sz="2000" dirty="0"/>
              <a:t>, </a:t>
            </a:r>
            <a:r>
              <a:rPr lang="en-US" sz="2000" i="1" dirty="0" smtClean="0"/>
              <a:t>project finance</a:t>
            </a:r>
            <a:endParaRPr lang="en-US" sz="2000" i="1" dirty="0"/>
          </a:p>
          <a:p>
            <a:pPr marL="588963" lvl="1">
              <a:buFont typeface="Arial" pitchFamily="34" charset="0"/>
              <a:buChar char="–"/>
            </a:pPr>
            <a:r>
              <a:rPr lang="en-US" sz="2000" dirty="0" err="1"/>
              <a:t>Cartas</a:t>
            </a:r>
            <a:r>
              <a:rPr lang="en-US" sz="2000" dirty="0"/>
              <a:t> de </a:t>
            </a:r>
            <a:r>
              <a:rPr lang="en-US" sz="2000" dirty="0" err="1"/>
              <a:t>crédito</a:t>
            </a:r>
            <a:endParaRPr lang="en-US" sz="2000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XL Catlin companies. All rights reserved. I  </a:t>
            </a:r>
            <a:r>
              <a:rPr lang="en-US" b="1" i="1" smtClean="0"/>
              <a:t>MAKE YOUR WORLD GO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455-8C27-4A5C-A938-ABBBF0769D84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Placeholder 6" descr="Cash_PPT_Skyscraper_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3" b="3"/>
          <a:stretch>
            <a:fillRect/>
          </a:stretch>
        </p:blipFill>
        <p:spPr>
          <a:xfrm>
            <a:off x="6553200" y="1752600"/>
            <a:ext cx="2133600" cy="4432300"/>
          </a:xfrm>
        </p:spPr>
      </p:pic>
    </p:spTree>
    <p:extLst>
      <p:ext uri="{BB962C8B-B14F-4D97-AF65-F5344CB8AC3E}">
        <p14:creationId xmlns:p14="http://schemas.microsoft.com/office/powerpoint/2010/main" val="8058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dblank">
  <a:themeElements>
    <a:clrScheme name="XL Catlin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L CATLIN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oldblank</Template>
  <TotalTime>1363</TotalTime>
  <Words>891</Words>
  <Application>Microsoft Office PowerPoint</Application>
  <PresentationFormat>On-screen Show (4:3)</PresentationFormat>
  <Paragraphs>146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oldblank</vt:lpstr>
      <vt:lpstr>Seguro de Crédito</vt:lpstr>
      <vt:lpstr>Agenda</vt:lpstr>
      <vt:lpstr>XL Catlin – Quem somos?</vt:lpstr>
      <vt:lpstr>XL Catlin – Quem somos?</vt:lpstr>
      <vt:lpstr>XL Catlin – Risco Político e Seguro de Crédito</vt:lpstr>
      <vt:lpstr>Definição – Seguro de Crédito</vt:lpstr>
      <vt:lpstr>Definição – Seguro de Risco Político</vt:lpstr>
      <vt:lpstr>O Mercado Global</vt:lpstr>
      <vt:lpstr>Os Produtos do XL Catlin Seguro de crédito</vt:lpstr>
      <vt:lpstr>Os Produtos do XL Catlin Seguro de crédito</vt:lpstr>
      <vt:lpstr>Os Produtos do XL Catlin Seguro de crédito</vt:lpstr>
      <vt:lpstr>Por que usar seguro de crédito – os benefícios?</vt:lpstr>
      <vt:lpstr>Perfil de clientes</vt:lpstr>
      <vt:lpstr>Perguntas</vt:lpstr>
    </vt:vector>
  </TitlesOfParts>
  <Company>XL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Seguro de Crédito</dc:title>
  <dc:creator>Francisco Milan</dc:creator>
  <cp:lastModifiedBy>Stuart Barrowcliff</cp:lastModifiedBy>
  <cp:revision>31</cp:revision>
  <cp:lastPrinted>2015-10-22T21:39:48Z</cp:lastPrinted>
  <dcterms:created xsi:type="dcterms:W3CDTF">2015-10-20T12:27:04Z</dcterms:created>
  <dcterms:modified xsi:type="dcterms:W3CDTF">2015-10-27T16:41:16Z</dcterms:modified>
</cp:coreProperties>
</file>